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44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23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Patients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B2033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Rouen</c:v>
                </c:pt>
                <c:pt idx="1">
                  <c:v>Rennes-Sud</c:v>
                </c:pt>
                <c:pt idx="2">
                  <c:v>Nantes</c:v>
                </c:pt>
                <c:pt idx="3">
                  <c:v>Robert-Debré</c:v>
                </c:pt>
                <c:pt idx="4">
                  <c:v>Bordeaux</c:v>
                </c:pt>
                <c:pt idx="5">
                  <c:v>Lille</c:v>
                </c:pt>
                <c:pt idx="6">
                  <c:v>Saint-Louis</c:v>
                </c:pt>
                <c:pt idx="7">
                  <c:v>Lyon-IHOP</c:v>
                </c:pt>
                <c:pt idx="8">
                  <c:v>Rennes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CC-454D-8F45-C12AC9D497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0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Cumulative incidence (%)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033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60 days</c:v>
                </c:pt>
                <c:pt idx="1">
                  <c:v>10 weeks</c:v>
                </c:pt>
                <c:pt idx="2">
                  <c:v>12 weeks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31.2</c:v>
                </c:pt>
                <c:pt idx="1">
                  <c:v>62.5</c:v>
                </c:pt>
                <c:pt idx="2">
                  <c:v>81.2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50-6E42-9EAC-541867D796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B20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Cumulative incidence (%)</c:v>
                </c:pt>
              </c:strCache>
            </c:strRef>
          </c:tx>
          <c:spPr>
            <a:ln w="34925" cap="flat">
              <a:solidFill>
                <a:srgbClr val="1E2761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Sheet1!$A$2:$A$9</c:f>
              <c:numCache>
                <c:formatCode>General</c:formatCode>
                <c:ptCount val="8"/>
                <c:pt idx="0">
                  <c:v>0</c:v>
                </c:pt>
                <c:pt idx="1">
                  <c:v>20</c:v>
                </c:pt>
                <c:pt idx="2">
                  <c:v>20</c:v>
                </c:pt>
                <c:pt idx="3">
                  <c:v>30</c:v>
                </c:pt>
                <c:pt idx="4">
                  <c:v>30</c:v>
                </c:pt>
                <c:pt idx="5">
                  <c:v>180</c:v>
                </c:pt>
                <c:pt idx="6">
                  <c:v>180</c:v>
                </c:pt>
                <c:pt idx="7">
                  <c:v>360</c:v>
                </c:pt>
              </c:numCache>
            </c:numRef>
          </c:xVal>
          <c:y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6.7</c:v>
                </c:pt>
                <c:pt idx="3">
                  <c:v>6.7</c:v>
                </c:pt>
                <c:pt idx="4">
                  <c:v>13.3</c:v>
                </c:pt>
                <c:pt idx="5">
                  <c:v>13.3</c:v>
                </c:pt>
                <c:pt idx="6">
                  <c:v>20</c:v>
                </c:pt>
                <c:pt idx="7">
                  <c:v>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0E0-E245-AE54-25DE2E9ED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36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5B6478"/>
                    </a:solidFill>
                    <a:latin typeface="Arial"/>
                  </a:defRPr>
                </a:pPr>
                <a:r>
                  <a:rPr lang="en-US" sz="1000" b="0" i="0" u="none" strike="noStrike">
                    <a:solidFill>
                      <a:srgbClr val="5B6478"/>
                    </a:solidFill>
                    <a:latin typeface="Arial"/>
                  </a:rPr>
                  <a:t>Time since transplantation (days)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0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crossBetween val="midCat"/>
        <c:majorUnit val="90"/>
      </c:valAx>
      <c:valAx>
        <c:axId val="2094734552"/>
        <c:scaling>
          <c:orientation val="minMax"/>
          <c:max val="30"/>
          <c:min val="0"/>
        </c:scaling>
        <c:delete val="0"/>
        <c:axPos val="l"/>
        <c:majorGridlines>
          <c:spPr>
            <a:ln w="9525" cap="flat">
              <a:solidFill>
                <a:srgbClr val="E4E9F5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900" b="0" i="0" u="none" strike="noStrike">
                    <a:solidFill>
                      <a:srgbClr val="5B6478"/>
                    </a:solidFill>
                    <a:latin typeface="Arial"/>
                  </a:defRPr>
                </a:pPr>
                <a:r>
                  <a:rPr lang="en-US" sz="900" b="0" i="0" u="none" strike="noStrike">
                    <a:solidFill>
                      <a:srgbClr val="5B6478"/>
                    </a:solidFill>
                    <a:latin typeface="Arial"/>
                  </a:rPr>
                  <a:t>Cumulative incidence (%)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47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donor</c:v>
                </c:pt>
              </c:strCache>
            </c:strRef>
          </c:tx>
          <c:spPr>
            <a:ln w="38100" cap="flat">
              <a:solidFill>
                <a:srgbClr val="02C39A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2C39A"/>
              </a:solidFill>
              <a:ln w="9525" cap="flat">
                <a:solidFill>
                  <a:srgbClr val="02C39A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M1</c:v>
                </c:pt>
                <c:pt idx="1">
                  <c:v>M3</c:v>
                </c:pt>
                <c:pt idx="2">
                  <c:v>M6</c:v>
                </c:pt>
                <c:pt idx="3">
                  <c:v>M12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99.4</c:v>
                </c:pt>
                <c:pt idx="1">
                  <c:v>98.9</c:v>
                </c:pt>
                <c:pt idx="2">
                  <c:v>99</c:v>
                </c:pt>
                <c:pt idx="3">
                  <c:v>98.9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51-0243-B834-1010BA06001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0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9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2782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608E-EDE2-86CF-601F-26648DC6D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FB5A92-C458-0E28-C95B-FC9624DB7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EBA4B1-841B-EAC1-B381-07AFE3A5B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D32F0-BA91-3807-13C0-3A3EA9E635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61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0058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UPFRONT-MUD STUDY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22960" y="1463040"/>
            <a:ext cx="10515600" cy="2331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Upfront bone marrow transplantation from a matched unrelated donor in children with idiopathic aplastic anemia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822960" y="393192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of the final statistical report — median follow-up 24.4 months [IQR 23.8–25.8]</a:t>
            </a:r>
            <a:endParaRPr lang="en-US" sz="15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II, national, multicenter trial — SFGM-TC / AP-HP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4983480"/>
            <a:ext cx="2743200" cy="0"/>
          </a:xfrm>
          <a:prstGeom prst="line">
            <a:avLst/>
          </a:prstGeom>
          <a:noFill/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22960" y="519379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Jean-Hugues Dalle · Prof. Régis Peffault de Latour  </a:t>
            </a:r>
            <a:r>
              <a:rPr lang="en-US" sz="13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(coordinating investigators)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22960" y="626364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Funding: French Ministry of Health — PHRC-N 2019  |  Sponsor: AP-HP (DRCI)  |  NCT05419843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3879D-D00B-2702-BC0D-89FFD8CA5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C8E53A5-907F-898D-8034-18B69A008932}"/>
              </a:ext>
            </a:extLst>
          </p:cNvPr>
          <p:cNvSpPr/>
          <p:nvPr/>
        </p:nvSpPr>
        <p:spPr>
          <a:xfrm>
            <a:off x="548640" y="41148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Background and scientific rationale</a:t>
            </a:r>
            <a:endParaRPr lang="en-US" sz="30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02BE1DC-9DA3-3B84-B78A-5D707323F50D}"/>
              </a:ext>
            </a:extLst>
          </p:cNvPr>
          <p:cNvSpPr/>
          <p:nvPr/>
        </p:nvSpPr>
        <p:spPr>
          <a:xfrm>
            <a:off x="566928" y="1078992"/>
            <a:ext cx="118872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AAEA7CC-4E74-286E-1114-5866F7517C6B}"/>
              </a:ext>
            </a:extLst>
          </p:cNvPr>
          <p:cNvSpPr/>
          <p:nvPr/>
        </p:nvSpPr>
        <p:spPr>
          <a:xfrm>
            <a:off x="566928" y="14630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7B69FE1-C098-E979-A651-A92ED276A44C}"/>
              </a:ext>
            </a:extLst>
          </p:cNvPr>
          <p:cNvSpPr/>
          <p:nvPr/>
        </p:nvSpPr>
        <p:spPr>
          <a:xfrm>
            <a:off x="1325880" y="1417320"/>
            <a:ext cx="10241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Immunosuppressive therapy (IST): a long-term “dead end”</a:t>
            </a:r>
            <a:endParaRPr lang="en-US" sz="2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62A2664-DE55-A17F-ED24-32167DD2225F}"/>
              </a:ext>
            </a:extLst>
          </p:cNvPr>
          <p:cNvSpPr/>
          <p:nvPr/>
        </p:nvSpPr>
        <p:spPr>
          <a:xfrm>
            <a:off x="1325880" y="1801368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children with idiopathic aplastic anemia and no family donor, first-line IST yields a 5-year failure-free survival of only about 13%, leaving a lasting risk of relapse and clonal evolution.</a:t>
            </a:r>
            <a:endParaRPr lang="en-US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1789AFDC-658A-6301-3B36-E6229392D5EC}"/>
              </a:ext>
            </a:extLst>
          </p:cNvPr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B40A71-16DD-8437-C8F2-3E479C80C2E8}"/>
              </a:ext>
            </a:extLst>
          </p:cNvPr>
          <p:cNvSpPr/>
          <p:nvPr/>
        </p:nvSpPr>
        <p:spPr>
          <a:xfrm>
            <a:off x="885371" y="2796077"/>
            <a:ext cx="3631181" cy="3749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2" name="Group 11">
            <a:extLst>
              <a:ext uri="{FF2B5EF4-FFF2-40B4-BE49-F238E27FC236}">
                <a16:creationId xmlns:a16="http://schemas.microsoft.com/office/drawing/2014/main" id="{EF839181-03A7-AA9A-6E87-C4C5CCF3744E}"/>
              </a:ext>
            </a:extLst>
          </p:cNvPr>
          <p:cNvGrpSpPr>
            <a:grpSpLocks/>
          </p:cNvGrpSpPr>
          <p:nvPr/>
        </p:nvGrpSpPr>
        <p:grpSpPr bwMode="auto">
          <a:xfrm>
            <a:off x="917618" y="2893160"/>
            <a:ext cx="3193407" cy="3319466"/>
            <a:chOff x="101166" y="1968500"/>
            <a:chExt cx="4209704" cy="3907780"/>
          </a:xfrm>
        </p:grpSpPr>
        <p:grpSp>
          <p:nvGrpSpPr>
            <p:cNvPr id="23" name="Group 67">
              <a:extLst>
                <a:ext uri="{FF2B5EF4-FFF2-40B4-BE49-F238E27FC236}">
                  <a16:creationId xmlns:a16="http://schemas.microsoft.com/office/drawing/2014/main" id="{A37EF2C6-4C8C-7F89-FE08-C2FC9838F0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1509" y="5263634"/>
              <a:ext cx="3979361" cy="612646"/>
              <a:chOff x="331509" y="5314434"/>
              <a:chExt cx="3979361" cy="612646"/>
            </a:xfrm>
          </p:grpSpPr>
          <p:grpSp>
            <p:nvGrpSpPr>
              <p:cNvPr id="58" name="Group 66">
                <a:extLst>
                  <a:ext uri="{FF2B5EF4-FFF2-40B4-BE49-F238E27FC236}">
                    <a16:creationId xmlns:a16="http://schemas.microsoft.com/office/drawing/2014/main" id="{BDCE3977-57B4-A70F-9F65-71381220B0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01184" y="5619234"/>
                <a:ext cx="3409686" cy="307846"/>
                <a:chOff x="901184" y="5733534"/>
                <a:chExt cx="3409686" cy="307846"/>
              </a:xfrm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3721AB71-AD01-EA13-7FF9-9C4A23E4E5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1184" y="5733534"/>
                  <a:ext cx="383350" cy="3078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mc="http://schemas.openxmlformats.org/markup-compatibility/2006" xmlns:mv="urn:schemas-microsoft-com:mac:vml"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609585">
                    <a:defRPr/>
                  </a:pPr>
                  <a:r>
                    <a:rPr lang="en-US" altLang="ja-JP" sz="1400" b="1">
                      <a:solidFill>
                        <a:prstClr val="black"/>
                      </a:solidFill>
                      <a:latin typeface="Arial"/>
                      <a:ea typeface="ＭＳ Ｐゴシック" panose="020B0600070205080204" pitchFamily="34" charset="-128"/>
                      <a:cs typeface="Arial" charset="0"/>
                    </a:rPr>
                    <a:t>61</a:t>
                  </a: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94CA5A1B-3590-863D-F872-A3555B4761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64161" y="5733534"/>
                  <a:ext cx="383350" cy="3078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mc="http://schemas.openxmlformats.org/markup-compatibility/2006" xmlns:mv="urn:schemas-microsoft-com:mac:vml"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609585">
                    <a:defRPr/>
                  </a:pPr>
                  <a:r>
                    <a:rPr lang="en-US" altLang="ja-JP" sz="1400" b="1">
                      <a:solidFill>
                        <a:prstClr val="black"/>
                      </a:solidFill>
                      <a:latin typeface="Arial"/>
                      <a:ea typeface="ＭＳ Ｐゴシック" panose="020B0600070205080204" pitchFamily="34" charset="-128"/>
                      <a:cs typeface="Arial" charset="0"/>
                    </a:rPr>
                    <a:t>53</a:t>
                  </a: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F4D8A763-5F97-8E4B-4A2D-92DCC1E0B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6832" y="5733534"/>
                  <a:ext cx="383350" cy="3078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mc="http://schemas.openxmlformats.org/markup-compatibility/2006" xmlns:mv="urn:schemas-microsoft-com:mac:vml"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609585">
                    <a:defRPr/>
                  </a:pPr>
                  <a:r>
                    <a:rPr lang="en-US" altLang="ja-JP" sz="1400" b="1">
                      <a:solidFill>
                        <a:prstClr val="black"/>
                      </a:solidFill>
                      <a:latin typeface="Arial"/>
                      <a:ea typeface="ＭＳ Ｐゴシック" panose="020B0600070205080204" pitchFamily="34" charset="-128"/>
                      <a:cs typeface="Arial" charset="0"/>
                    </a:rPr>
                    <a:t>38</a:t>
                  </a: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10FD6E07-FE10-715C-7974-F6FB6ADCA5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89504" y="5733534"/>
                  <a:ext cx="383350" cy="3078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mc="http://schemas.openxmlformats.org/markup-compatibility/2006" xmlns:mv="urn:schemas-microsoft-com:mac:vml"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609585">
                    <a:defRPr/>
                  </a:pPr>
                  <a:r>
                    <a:rPr lang="en-US" altLang="ja-JP" sz="1400" b="1">
                      <a:solidFill>
                        <a:prstClr val="black"/>
                      </a:solidFill>
                      <a:latin typeface="Arial"/>
                      <a:ea typeface="ＭＳ Ｐゴシック" panose="020B0600070205080204" pitchFamily="34" charset="-128"/>
                      <a:cs typeface="Arial" charset="0"/>
                    </a:rPr>
                    <a:t>35</a:t>
                  </a: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8C52176D-3542-2B61-663C-03B8B86CA1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02175" y="5733534"/>
                  <a:ext cx="383350" cy="3078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mc="http://schemas.openxmlformats.org/markup-compatibility/2006" xmlns:mv="urn:schemas-microsoft-com:mac:vml"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609585">
                    <a:defRPr/>
                  </a:pPr>
                  <a:r>
                    <a:rPr lang="en-US" altLang="ja-JP" sz="1400" b="1">
                      <a:solidFill>
                        <a:prstClr val="black"/>
                      </a:solidFill>
                      <a:latin typeface="Arial"/>
                      <a:ea typeface="ＭＳ Ｐゴシック" panose="020B0600070205080204" pitchFamily="34" charset="-128"/>
                      <a:cs typeface="Arial" charset="0"/>
                    </a:rPr>
                    <a:t>33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B014316C-7246-BF19-B4A0-51DF8C2A26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14846" y="5733534"/>
                  <a:ext cx="383350" cy="3078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mc="http://schemas.openxmlformats.org/markup-compatibility/2006" xmlns:mv="urn:schemas-microsoft-com:mac:vml"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609585">
                    <a:defRPr/>
                  </a:pPr>
                  <a:r>
                    <a:rPr lang="en-US" altLang="ja-JP" sz="1400" b="1">
                      <a:solidFill>
                        <a:prstClr val="black"/>
                      </a:solidFill>
                      <a:latin typeface="Arial"/>
                      <a:ea typeface="ＭＳ Ｐゴシック" panose="020B0600070205080204" pitchFamily="34" charset="-128"/>
                      <a:cs typeface="Arial" charset="0"/>
                    </a:rPr>
                    <a:t>30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CB25A6F6-411E-501D-F670-4AAA611B2B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27520" y="5733534"/>
                  <a:ext cx="383350" cy="3078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mc="http://schemas.openxmlformats.org/markup-compatibility/2006" xmlns:mv="urn:schemas-microsoft-com:mac:vml"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609585">
                    <a:defRPr/>
                  </a:pPr>
                  <a:r>
                    <a:rPr lang="en-US" altLang="ja-JP" sz="1400" b="1">
                      <a:solidFill>
                        <a:prstClr val="black"/>
                      </a:solidFill>
                      <a:latin typeface="Arial"/>
                      <a:ea typeface="ＭＳ Ｐゴシック" panose="020B0600070205080204" pitchFamily="34" charset="-128"/>
                      <a:cs typeface="Arial" charset="0"/>
                    </a:rPr>
                    <a:t>28</a:t>
                  </a:r>
                </a:p>
              </p:txBody>
            </p:sp>
          </p:grp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D44DEFD2-9589-100A-8283-33F243AC93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509" y="5314434"/>
                <a:ext cx="941066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609585">
                  <a:defRPr/>
                </a:pPr>
                <a:r>
                  <a:rPr lang="en-US" altLang="ja-JP" sz="1400" b="1" dirty="0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N. at </a:t>
                </a:r>
                <a:r>
                  <a:rPr lang="en-US" altLang="ja-JP" sz="1400" b="1" dirty="0" err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risk</a:t>
                </a:r>
                <a:endParaRPr lang="en-US" altLang="ja-JP" sz="1400" b="1" dirty="0">
                  <a:solidFill>
                    <a:prstClr val="black"/>
                  </a:solidFill>
                  <a:latin typeface="Arial"/>
                  <a:ea typeface="ＭＳ Ｐゴシック" panose="020B0600070205080204" pitchFamily="34" charset="-128"/>
                  <a:cs typeface="Arial" charset="0"/>
                </a:endParaRPr>
              </a:p>
            </p:txBody>
          </p:sp>
        </p:grpSp>
        <p:grpSp>
          <p:nvGrpSpPr>
            <p:cNvPr id="24" name="Group 68">
              <a:extLst>
                <a:ext uri="{FF2B5EF4-FFF2-40B4-BE49-F238E27FC236}">
                  <a16:creationId xmlns:a16="http://schemas.microsoft.com/office/drawing/2014/main" id="{573AA4C5-BFA2-29FE-05F8-458472E64E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166" y="1968500"/>
              <a:ext cx="4209704" cy="3361680"/>
              <a:chOff x="101166" y="1968500"/>
              <a:chExt cx="4209704" cy="3361680"/>
            </a:xfrm>
          </p:grpSpPr>
          <p:sp>
            <p:nvSpPr>
              <p:cNvPr id="25" name="ZoneTexte 4">
                <a:extLst>
                  <a:ext uri="{FF2B5EF4-FFF2-40B4-BE49-F238E27FC236}">
                    <a16:creationId xmlns:a16="http://schemas.microsoft.com/office/drawing/2014/main" id="{54CE958E-A5B4-D5F0-42A6-7FC24F054D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1913" y="3051175"/>
                <a:ext cx="2312987" cy="30784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defTabSz="609585" eaLnBrk="1" hangingPunct="1">
                  <a:defRPr/>
                </a:pPr>
                <a:r>
                  <a:rPr lang="en-US" altLang="ja-JP" sz="1400">
                    <a:solidFill>
                      <a:prstClr val="black"/>
                    </a:solidFill>
                    <a:latin typeface="Arial"/>
                    <a:cs typeface="Arial" charset="0"/>
                  </a:rPr>
                  <a:t>87.5% (95% CI, 78–97)</a:t>
                </a:r>
              </a:p>
            </p:txBody>
          </p:sp>
          <p:cxnSp>
            <p:nvCxnSpPr>
              <p:cNvPr id="26" name="Straight Connector 16">
                <a:extLst>
                  <a:ext uri="{FF2B5EF4-FFF2-40B4-BE49-F238E27FC236}">
                    <a16:creationId xmlns:a16="http://schemas.microsoft.com/office/drawing/2014/main" id="{E18DAAED-B1F5-6847-FEF7-038EB530E44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90614" y="2133600"/>
                <a:ext cx="0" cy="2514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7" name="Straight Connector 17">
                <a:extLst>
                  <a:ext uri="{FF2B5EF4-FFF2-40B4-BE49-F238E27FC236}">
                    <a16:creationId xmlns:a16="http://schemas.microsoft.com/office/drawing/2014/main" id="{75B15BCB-46F0-1874-80E6-E2CFBF16350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90614" y="4648200"/>
                <a:ext cx="30266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noFill/>
                  </a14:hiddenFill>
                </a:ext>
              </a:extLst>
            </p:spPr>
          </p:cxnSp>
          <p:grpSp>
            <p:nvGrpSpPr>
              <p:cNvPr id="28" name="Group 28">
                <a:extLst>
                  <a:ext uri="{FF2B5EF4-FFF2-40B4-BE49-F238E27FC236}">
                    <a16:creationId xmlns:a16="http://schemas.microsoft.com/office/drawing/2014/main" id="{04E2B55A-D258-1A61-14C7-195AA638FD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6155" y="2130425"/>
                <a:ext cx="104775" cy="2415540"/>
                <a:chOff x="981075" y="2124075"/>
                <a:chExt cx="104775" cy="2415540"/>
              </a:xfrm>
            </p:grpSpPr>
            <p:cxnSp>
              <p:nvCxnSpPr>
                <p:cNvPr id="52" name="Straight Connector 42">
                  <a:extLst>
                    <a:ext uri="{FF2B5EF4-FFF2-40B4-BE49-F238E27FC236}">
                      <a16:creationId xmlns:a16="http://schemas.microsoft.com/office/drawing/2014/main" id="{79C059FB-50C1-7170-E4D4-9B6EFCD19000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981075" y="2124075"/>
                  <a:ext cx="10477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53" name="Straight Connector 43">
                  <a:extLst>
                    <a:ext uri="{FF2B5EF4-FFF2-40B4-BE49-F238E27FC236}">
                      <a16:creationId xmlns:a16="http://schemas.microsoft.com/office/drawing/2014/main" id="{00454C3A-97CB-0EA6-F698-4B926F5B7DC4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981075" y="2607183"/>
                  <a:ext cx="10477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54" name="Straight Connector 44">
                  <a:extLst>
                    <a:ext uri="{FF2B5EF4-FFF2-40B4-BE49-F238E27FC236}">
                      <a16:creationId xmlns:a16="http://schemas.microsoft.com/office/drawing/2014/main" id="{A36C22B4-C0EC-8DAD-70C0-67339E504647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981075" y="3090291"/>
                  <a:ext cx="10477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55" name="Straight Connector 45">
                  <a:extLst>
                    <a:ext uri="{FF2B5EF4-FFF2-40B4-BE49-F238E27FC236}">
                      <a16:creationId xmlns:a16="http://schemas.microsoft.com/office/drawing/2014/main" id="{42E79DF6-355B-32BB-4BB8-64D99198AE54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981075" y="3573399"/>
                  <a:ext cx="10477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56" name="Straight Connector 46">
                  <a:extLst>
                    <a:ext uri="{FF2B5EF4-FFF2-40B4-BE49-F238E27FC236}">
                      <a16:creationId xmlns:a16="http://schemas.microsoft.com/office/drawing/2014/main" id="{1D728DFB-6063-4E93-6DDB-4BB232C97357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981075" y="4056507"/>
                  <a:ext cx="10477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57" name="Straight Connector 47">
                  <a:extLst>
                    <a:ext uri="{FF2B5EF4-FFF2-40B4-BE49-F238E27FC236}">
                      <a16:creationId xmlns:a16="http://schemas.microsoft.com/office/drawing/2014/main" id="{331D08D7-2936-0C13-C33D-BCC9B31BE4A1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981075" y="4539615"/>
                  <a:ext cx="10477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mc="http://schemas.openxmlformats.org/markup-compatibility/2006" xmlns:mv="urn:schemas-microsoft-com:mac:vml"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cxnSp>
            <p:nvCxnSpPr>
              <p:cNvPr id="29" name="Straight Connector 19">
                <a:extLst>
                  <a:ext uri="{FF2B5EF4-FFF2-40B4-BE49-F238E27FC236}">
                    <a16:creationId xmlns:a16="http://schemas.microsoft.com/office/drawing/2014/main" id="{E94AE639-1624-F27F-6640-F984E20B1A2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120833" y="4655820"/>
                <a:ext cx="0" cy="914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0" name="Straight Connector 20">
                <a:extLst>
                  <a:ext uri="{FF2B5EF4-FFF2-40B4-BE49-F238E27FC236}">
                    <a16:creationId xmlns:a16="http://schemas.microsoft.com/office/drawing/2014/main" id="{D0F22ED1-E3F6-B953-AC34-56438D8E94F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615798" y="4655820"/>
                <a:ext cx="0" cy="914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1" name="Straight Connector 21">
                <a:extLst>
                  <a:ext uri="{FF2B5EF4-FFF2-40B4-BE49-F238E27FC236}">
                    <a16:creationId xmlns:a16="http://schemas.microsoft.com/office/drawing/2014/main" id="{7E2B97BD-9780-A282-12E1-B83707F496B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10761" y="4655820"/>
                <a:ext cx="0" cy="914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2" name="Straight Connector 22">
                <a:extLst>
                  <a:ext uri="{FF2B5EF4-FFF2-40B4-BE49-F238E27FC236}">
                    <a16:creationId xmlns:a16="http://schemas.microsoft.com/office/drawing/2014/main" id="{ADBC2581-4F30-3025-419F-C33648CE488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605725" y="4655820"/>
                <a:ext cx="0" cy="914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3" name="Straight Connector 23">
                <a:extLst>
                  <a:ext uri="{FF2B5EF4-FFF2-40B4-BE49-F238E27FC236}">
                    <a16:creationId xmlns:a16="http://schemas.microsoft.com/office/drawing/2014/main" id="{9374E985-394E-A804-EC4C-620739E80FB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100688" y="4655820"/>
                <a:ext cx="0" cy="914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4" name="Straight Connector 24">
                <a:extLst>
                  <a:ext uri="{FF2B5EF4-FFF2-40B4-BE49-F238E27FC236}">
                    <a16:creationId xmlns:a16="http://schemas.microsoft.com/office/drawing/2014/main" id="{F82FEC5E-538A-CEA9-AA1A-BFC67CF85B8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595651" y="4655820"/>
                <a:ext cx="0" cy="914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5" name="Straight Connector 25">
                <a:extLst>
                  <a:ext uri="{FF2B5EF4-FFF2-40B4-BE49-F238E27FC236}">
                    <a16:creationId xmlns:a16="http://schemas.microsoft.com/office/drawing/2014/main" id="{9FE88A71-F902-D3EC-FB32-8BE8431087E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90614" y="4655820"/>
                <a:ext cx="0" cy="914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6" name="Freeform 26">
                <a:extLst>
                  <a:ext uri="{FF2B5EF4-FFF2-40B4-BE49-F238E27FC236}">
                    <a16:creationId xmlns:a16="http://schemas.microsoft.com/office/drawing/2014/main" id="{4B1FD7E1-C7E7-2D77-1253-156F7E25D4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1088" y="2131218"/>
                <a:ext cx="3048000" cy="328613"/>
              </a:xfrm>
              <a:custGeom>
                <a:avLst/>
                <a:gdLst>
                  <a:gd name="T0" fmla="*/ 0 w 3048000"/>
                  <a:gd name="T1" fmla="*/ 0 h 328613"/>
                  <a:gd name="T2" fmla="*/ 111918 w 3048000"/>
                  <a:gd name="T3" fmla="*/ 0 h 328613"/>
                  <a:gd name="T4" fmla="*/ 114300 w 3048000"/>
                  <a:gd name="T5" fmla="*/ 38100 h 328613"/>
                  <a:gd name="T6" fmla="*/ 128587 w 3048000"/>
                  <a:gd name="T7" fmla="*/ 33338 h 328613"/>
                  <a:gd name="T8" fmla="*/ 128587 w 3048000"/>
                  <a:gd name="T9" fmla="*/ 76200 h 328613"/>
                  <a:gd name="T10" fmla="*/ 176212 w 3048000"/>
                  <a:gd name="T11" fmla="*/ 73025 h 328613"/>
                  <a:gd name="T12" fmla="*/ 176212 w 3048000"/>
                  <a:gd name="T13" fmla="*/ 123825 h 328613"/>
                  <a:gd name="T14" fmla="*/ 426243 w 3048000"/>
                  <a:gd name="T15" fmla="*/ 119063 h 328613"/>
                  <a:gd name="T16" fmla="*/ 423862 w 3048000"/>
                  <a:gd name="T17" fmla="*/ 161925 h 328613"/>
                  <a:gd name="T18" fmla="*/ 809625 w 3048000"/>
                  <a:gd name="T19" fmla="*/ 159545 h 328613"/>
                  <a:gd name="T20" fmla="*/ 809625 w 3048000"/>
                  <a:gd name="T21" fmla="*/ 204788 h 328613"/>
                  <a:gd name="T22" fmla="*/ 1014412 w 3048000"/>
                  <a:gd name="T23" fmla="*/ 209550 h 328613"/>
                  <a:gd name="T24" fmla="*/ 1014412 w 3048000"/>
                  <a:gd name="T25" fmla="*/ 261938 h 328613"/>
                  <a:gd name="T26" fmla="*/ 1457325 w 3048000"/>
                  <a:gd name="T27" fmla="*/ 266700 h 328613"/>
                  <a:gd name="T28" fmla="*/ 1457325 w 3048000"/>
                  <a:gd name="T29" fmla="*/ 328613 h 328613"/>
                  <a:gd name="T30" fmla="*/ 3048000 w 3048000"/>
                  <a:gd name="T31" fmla="*/ 328613 h 3286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048000"/>
                  <a:gd name="T49" fmla="*/ 0 h 328613"/>
                  <a:gd name="T50" fmla="*/ 3048000 w 3048000"/>
                  <a:gd name="T51" fmla="*/ 328613 h 32861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048000" h="328613">
                    <a:moveTo>
                      <a:pt x="0" y="0"/>
                    </a:moveTo>
                    <a:lnTo>
                      <a:pt x="111918" y="0"/>
                    </a:lnTo>
                    <a:lnTo>
                      <a:pt x="114300" y="38100"/>
                    </a:lnTo>
                    <a:lnTo>
                      <a:pt x="128587" y="33338"/>
                    </a:lnTo>
                    <a:lnTo>
                      <a:pt x="128587" y="76200"/>
                    </a:lnTo>
                    <a:lnTo>
                      <a:pt x="176212" y="73025"/>
                    </a:lnTo>
                    <a:lnTo>
                      <a:pt x="176212" y="123825"/>
                    </a:lnTo>
                    <a:lnTo>
                      <a:pt x="426243" y="119063"/>
                    </a:lnTo>
                    <a:lnTo>
                      <a:pt x="423862" y="161925"/>
                    </a:lnTo>
                    <a:lnTo>
                      <a:pt x="809625" y="159545"/>
                    </a:lnTo>
                    <a:lnTo>
                      <a:pt x="809625" y="204788"/>
                    </a:lnTo>
                    <a:lnTo>
                      <a:pt x="1014412" y="209550"/>
                    </a:lnTo>
                    <a:lnTo>
                      <a:pt x="1014412" y="261938"/>
                    </a:lnTo>
                    <a:lnTo>
                      <a:pt x="1457325" y="266700"/>
                    </a:lnTo>
                    <a:lnTo>
                      <a:pt x="1457325" y="328613"/>
                    </a:lnTo>
                    <a:lnTo>
                      <a:pt x="3048000" y="328613"/>
                    </a:lnTo>
                  </a:path>
                </a:pathLst>
              </a:cu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609585">
                  <a:defRPr/>
                </a:pPr>
                <a:endParaRPr lang="en-US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99F560-8F61-4655-C262-F29B7770E8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-667876" y="3200536"/>
                <a:ext cx="1845790" cy="3077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609585">
                  <a:defRPr/>
                </a:pPr>
                <a:r>
                  <a:rPr lang="en-US" altLang="ja-JP" sz="1400" b="1" dirty="0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Survival </a:t>
                </a:r>
                <a:r>
                  <a:rPr lang="en-US" altLang="ja-JP" sz="1400" b="1" dirty="0" err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probability</a:t>
                </a:r>
                <a:endParaRPr lang="en-US" altLang="ja-JP" sz="1400" b="1" dirty="0">
                  <a:solidFill>
                    <a:prstClr val="black"/>
                  </a:solidFill>
                  <a:latin typeface="Arial"/>
                  <a:ea typeface="ＭＳ Ｐゴシック" panose="020B0600070205080204" pitchFamily="34" charset="-128"/>
                  <a:cs typeface="Arial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F2D16834-5617-90E5-E109-5CFA9BD9CE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4569" y="5022334"/>
                <a:ext cx="1413780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Time (months)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A559553-9451-A8A4-326E-8426C8EB49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0864" y="4742934"/>
                <a:ext cx="283987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0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BD803FB-9470-4BC4-9DD8-CE75A72AF7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163" y="4742934"/>
                <a:ext cx="383350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12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DC10050-43DA-B28F-E826-981304F9A7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6835" y="4742934"/>
                <a:ext cx="383350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24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EC61F21-8E08-1524-20AB-EDECF864C0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9505" y="4742934"/>
                <a:ext cx="383350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36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C9BE1A8-E331-7B6A-8592-39220202F0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2175" y="4742934"/>
                <a:ext cx="383350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48</a:t>
                </a: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BEE2DA8-16C6-D86D-55B8-1B75040AB2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4846" y="4742934"/>
                <a:ext cx="383350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60</a:t>
                </a: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12DDC12-EB5B-FA87-FD30-8A690D9FBF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7520" y="4742934"/>
                <a:ext cx="383350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72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5F6047A-74D3-FE52-C877-8C82ACF6FF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394" y="4400035"/>
                <a:ext cx="433031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0.0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75F7CE59-D770-E9BD-6AEB-BC9D53F680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394" y="3904734"/>
                <a:ext cx="433031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0.2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082609C-B42D-222C-8598-9E4116D969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394" y="3430588"/>
                <a:ext cx="433031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0.4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D0A98780-27F9-874D-2CDC-55219A21E2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394" y="2933700"/>
                <a:ext cx="433031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0.6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2B01660B-A248-5D9C-6E1D-64E1983498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394" y="2476500"/>
                <a:ext cx="433031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0.8</a:t>
                </a: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F33EBF4-ECE8-BCB7-4B18-751F995B6B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394" y="1968500"/>
                <a:ext cx="433031" cy="307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mc="http://schemas.openxmlformats.org/markup-compatibility/2006" xmlns:mv="urn:schemas-microsoft-com:mac:vml"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r" defTabSz="609585">
                  <a:defRPr/>
                </a:pPr>
                <a:r>
                  <a:rPr lang="en-US" altLang="ja-JP" sz="1400" b="1">
                    <a:solidFill>
                      <a:prstClr val="black"/>
                    </a:solidFill>
                    <a:latin typeface="Arial"/>
                    <a:ea typeface="ＭＳ Ｐゴシック" panose="020B0600070205080204" pitchFamily="34" charset="-128"/>
                    <a:cs typeface="Arial" charset="0"/>
                  </a:rPr>
                  <a:t>1.0</a:t>
                </a:r>
              </a:p>
            </p:txBody>
          </p:sp>
        </p:grpSp>
      </p:grpSp>
      <p:sp>
        <p:nvSpPr>
          <p:cNvPr id="67" name="TextBox 3">
            <a:extLst>
              <a:ext uri="{FF2B5EF4-FFF2-40B4-BE49-F238E27FC236}">
                <a16:creationId xmlns:a16="http://schemas.microsoft.com/office/drawing/2014/main" id="{1C0CB309-31D6-3714-602F-342745A1ADF7}"/>
              </a:ext>
            </a:extLst>
          </p:cNvPr>
          <p:cNvSpPr txBox="1"/>
          <p:nvPr/>
        </p:nvSpPr>
        <p:spPr>
          <a:xfrm>
            <a:off x="-2269386" y="6582569"/>
            <a:ext cx="7439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1400" i="1" dirty="0">
                <a:solidFill>
                  <a:schemeClr val="tx2"/>
                </a:solidFill>
              </a:rPr>
              <a:t>Saint Louis </a:t>
            </a:r>
            <a:r>
              <a:rPr lang="en-US" altLang="ja-JP" sz="1400" i="1" dirty="0" err="1">
                <a:solidFill>
                  <a:schemeClr val="tx2"/>
                </a:solidFill>
              </a:rPr>
              <a:t>experience</a:t>
            </a:r>
            <a:r>
              <a:rPr lang="en-US" altLang="ja-JP" sz="1400" i="1" dirty="0">
                <a:solidFill>
                  <a:schemeClr val="tx2"/>
                </a:solidFill>
              </a:rPr>
              <a:t>. </a:t>
            </a:r>
            <a:r>
              <a:rPr lang="en-US" altLang="ja-JP" sz="1400" i="1" dirty="0" err="1">
                <a:solidFill>
                  <a:schemeClr val="tx2"/>
                </a:solidFill>
                <a:cs typeface="Arial" charset="0"/>
              </a:rPr>
              <a:t>Konopacki</a:t>
            </a:r>
            <a:r>
              <a:rPr lang="en-US" altLang="ja-JP" sz="1400" i="1" dirty="0">
                <a:solidFill>
                  <a:schemeClr val="tx2"/>
                </a:solidFill>
                <a:cs typeface="Arial" charset="0"/>
              </a:rPr>
              <a:t> J, et al. </a:t>
            </a:r>
            <a:r>
              <a:rPr lang="en-US" altLang="ja-JP" sz="1400" i="1" dirty="0" err="1">
                <a:solidFill>
                  <a:schemeClr val="tx2"/>
                </a:solidFill>
                <a:cs typeface="Arial" charset="0"/>
              </a:rPr>
              <a:t>Haematologica</a:t>
            </a:r>
            <a:r>
              <a:rPr lang="en-US" altLang="ja-JP" sz="1400" i="1" dirty="0">
                <a:solidFill>
                  <a:schemeClr val="tx2"/>
                </a:solidFill>
                <a:cs typeface="Arial" charset="0"/>
              </a:rPr>
              <a:t> 2012.</a:t>
            </a:r>
            <a:endParaRPr lang="en-US" altLang="ja-JP" sz="1400" i="1" dirty="0">
              <a:solidFill>
                <a:schemeClr val="tx2"/>
              </a:solidFill>
            </a:endParaRP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FED9C03C-1A9F-C257-F5B3-EA8A464715FC}"/>
              </a:ext>
            </a:extLst>
          </p:cNvPr>
          <p:cNvGrpSpPr/>
          <p:nvPr/>
        </p:nvGrpSpPr>
        <p:grpSpPr>
          <a:xfrm>
            <a:off x="6856565" y="2527598"/>
            <a:ext cx="3415326" cy="4690872"/>
            <a:chOff x="4571999" y="1257300"/>
            <a:chExt cx="2028825" cy="3167202"/>
          </a:xfrm>
        </p:grpSpPr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272C0FEE-3197-76A6-9784-0FC755A9F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1999" y="1257300"/>
              <a:ext cx="2028825" cy="2744022"/>
            </a:xfrm>
            <a:prstGeom prst="rect">
              <a:avLst/>
            </a:prstGeom>
          </p:spPr>
        </p:pic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BE513C08-F124-6E4E-BDBB-441634FC9E01}"/>
                </a:ext>
              </a:extLst>
            </p:cNvPr>
            <p:cNvSpPr txBox="1"/>
            <p:nvPr/>
          </p:nvSpPr>
          <p:spPr>
            <a:xfrm>
              <a:off x="4871856" y="4139760"/>
              <a:ext cx="1468720" cy="284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67" dirty="0">
                  <a:solidFill>
                    <a:schemeClr val="bg1"/>
                  </a:solidFill>
                </a:rPr>
                <a:t>MUD HSCT vs IST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561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Background and scientific rationale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078992"/>
            <a:ext cx="118872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66928" y="160905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325880" y="1156937"/>
            <a:ext cx="10241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Transplantation from a matched unrelated donor (MUD) has improved markedly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UPFRONT-MUD — Final report (median follow-up 24.4 months)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54362FE-0481-B155-85BB-A19126DF9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860" y="1749839"/>
            <a:ext cx="4665550" cy="266815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ECEF545-757B-78B3-B4B9-1D50E904F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669864"/>
            <a:ext cx="3148874" cy="432686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F5FF8A3C-9DAC-ABAC-8E22-A68E8574D2A0}"/>
              </a:ext>
            </a:extLst>
          </p:cNvPr>
          <p:cNvSpPr txBox="1"/>
          <p:nvPr/>
        </p:nvSpPr>
        <p:spPr>
          <a:xfrm>
            <a:off x="1270726" y="4784255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/>
              <a:t>Similar</a:t>
            </a:r>
            <a:r>
              <a:rPr lang="en-US" sz="1600" dirty="0"/>
              <a:t> </a:t>
            </a:r>
            <a:r>
              <a:rPr lang="en-US" sz="1600" dirty="0" err="1"/>
              <a:t>outcome</a:t>
            </a:r>
            <a:r>
              <a:rPr lang="en-US" sz="1600" dirty="0"/>
              <a:t> of </a:t>
            </a:r>
            <a:r>
              <a:rPr lang="en-US" sz="1600" dirty="0" err="1"/>
              <a:t>upfront-unrelated</a:t>
            </a:r>
            <a:r>
              <a:rPr lang="en-US" sz="1600" dirty="0"/>
              <a:t> and </a:t>
            </a:r>
            <a:r>
              <a:rPr lang="en-US" sz="1600" dirty="0" err="1"/>
              <a:t>matched</a:t>
            </a:r>
            <a:r>
              <a:rPr lang="en-US" sz="1600" dirty="0"/>
              <a:t> sibling stem </a:t>
            </a:r>
            <a:r>
              <a:rPr lang="en-US" sz="1600" dirty="0" err="1"/>
              <a:t>cell</a:t>
            </a:r>
            <a:r>
              <a:rPr lang="en-US" sz="1600" dirty="0"/>
              <a:t> transplantation in </a:t>
            </a:r>
            <a:r>
              <a:rPr lang="en-US" sz="1600" dirty="0" err="1"/>
              <a:t>idiopathic</a:t>
            </a:r>
            <a:r>
              <a:rPr lang="en-US" sz="1600" dirty="0"/>
              <a:t> </a:t>
            </a:r>
            <a:r>
              <a:rPr lang="en-US" sz="1600" dirty="0" err="1"/>
              <a:t>paediatric</a:t>
            </a:r>
            <a:r>
              <a:rPr lang="en-US" sz="1600" dirty="0"/>
              <a:t> </a:t>
            </a:r>
            <a:r>
              <a:rPr lang="en-US" sz="1600" dirty="0" err="1"/>
              <a:t>aplastic</a:t>
            </a:r>
            <a:r>
              <a:rPr lang="en-US" sz="1600" dirty="0"/>
              <a:t> </a:t>
            </a:r>
            <a:r>
              <a:rPr lang="en-US" sz="1600" dirty="0" err="1"/>
              <a:t>anaemia</a:t>
            </a:r>
            <a:r>
              <a:rPr lang="en-US" sz="1600" dirty="0"/>
              <a:t>. A </a:t>
            </a:r>
            <a:r>
              <a:rPr lang="en-US" sz="1600" dirty="0" err="1"/>
              <a:t>study</a:t>
            </a:r>
            <a:r>
              <a:rPr lang="en-US" sz="1600" dirty="0"/>
              <a:t> on </a:t>
            </a:r>
            <a:r>
              <a:rPr lang="en-US" sz="1600" dirty="0" err="1"/>
              <a:t>behalf</a:t>
            </a:r>
            <a:r>
              <a:rPr lang="en-US" sz="1600" dirty="0"/>
              <a:t> of the UK Paediatric BMT Working Party, Paediatric </a:t>
            </a:r>
            <a:r>
              <a:rPr lang="en-US" sz="1600" dirty="0" err="1"/>
              <a:t>Diseases</a:t>
            </a:r>
            <a:r>
              <a:rPr lang="en-US" sz="1600" dirty="0"/>
              <a:t> Working Party and Severe </a:t>
            </a:r>
            <a:r>
              <a:rPr lang="en-US" sz="1600" dirty="0" err="1"/>
              <a:t>Aplastic</a:t>
            </a:r>
            <a:r>
              <a:rPr lang="en-US" sz="1600" dirty="0"/>
              <a:t> </a:t>
            </a:r>
            <a:r>
              <a:rPr lang="en-US" sz="1600" dirty="0" err="1"/>
              <a:t>Anaemia</a:t>
            </a:r>
            <a:r>
              <a:rPr lang="en-US" sz="1600" dirty="0"/>
              <a:t> Working Party of EBMT</a:t>
            </a:r>
            <a:br>
              <a:rPr lang="en-US" sz="1600" dirty="0"/>
            </a:br>
            <a:r>
              <a:rPr lang="en-US" sz="1400" i="1" dirty="0"/>
              <a:t>Dufour C et al, BJH 2015</a:t>
            </a:r>
            <a:endParaRPr lang="en-US" sz="12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094D025-D07C-128B-DD64-C3EDAED8240D}"/>
              </a:ext>
            </a:extLst>
          </p:cNvPr>
          <p:cNvSpPr txBox="1"/>
          <p:nvPr/>
        </p:nvSpPr>
        <p:spPr>
          <a:xfrm>
            <a:off x="6936818" y="6241780"/>
            <a:ext cx="3719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No prospective study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Objectives and methods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078992"/>
            <a:ext cx="118872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25780" y="1257300"/>
            <a:ext cx="5486400" cy="4434840"/>
          </a:xfrm>
          <a:prstGeom prst="roundRect">
            <a:avLst>
              <a:gd name="adj" fmla="val 1649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398598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objective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22960" y="1938528"/>
            <a:ext cx="4937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 MUD transplantation within 60 days of identification of a matched donor.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00100" y="2966881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objectives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3063240"/>
            <a:ext cx="493776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Engraftment, graft failure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and chronic GvHD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Progression-free survival, relapse, non-relapse mortality, overall survival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Severe infections, CMV/EBV reactivations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of life, chimerism, immune reconstitution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63640" y="1371600"/>
            <a:ext cx="5394960" cy="4434840"/>
          </a:xfrm>
          <a:prstGeom prst="roundRect">
            <a:avLst>
              <a:gd name="adj" fmla="val 1649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537960" y="1572768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design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537960" y="1965960"/>
            <a:ext cx="48463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II, national, multicenter, prospective, single-arm (15 SFGM-TC centers)</a:t>
            </a:r>
            <a:endParaRPr lang="en-US" sz="1600" dirty="0"/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 two-stage minimax design: success if ≥ 70% vs ≤ 45% deemed unacceptable</a:t>
            </a:r>
            <a:endParaRPr lang="en-US" sz="1600" dirty="0"/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Interim analysis planned after 12 enrollments</a:t>
            </a:r>
            <a:endParaRPr lang="en-US" sz="1600" dirty="0"/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25 patients, with ≥ 16 successes required overall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UPFRONT-MUD — Final report (median follow-up 24.4 months)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Study population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078992"/>
            <a:ext cx="118872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123444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Enrollment from October 10, 2022 to March 13, 2024 — 9 active French centers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66928" y="1691640"/>
            <a:ext cx="3520440" cy="1417320"/>
          </a:xfrm>
          <a:prstGeom prst="roundRect">
            <a:avLst>
              <a:gd name="adj" fmla="val 5161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58368" y="1801368"/>
            <a:ext cx="3337560" cy="82204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676656" y="2570378"/>
            <a:ext cx="3300984" cy="5102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registered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registry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70248" y="1691640"/>
            <a:ext cx="3520440" cy="1417320"/>
          </a:xfrm>
          <a:prstGeom prst="roundRect">
            <a:avLst>
              <a:gd name="adj" fmla="val 5161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361688" y="1801368"/>
            <a:ext cx="3337560" cy="82204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379976" y="2570378"/>
            <a:ext cx="3300984" cy="5102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enrolled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study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973568" y="1691640"/>
            <a:ext cx="3520440" cy="1417320"/>
          </a:xfrm>
          <a:prstGeom prst="roundRect">
            <a:avLst>
              <a:gd name="adj" fmla="val 5161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065008" y="1801368"/>
            <a:ext cx="3337560" cy="82204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8083296" y="2570378"/>
            <a:ext cx="3300984" cy="5102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actually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transplanted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66928" y="33375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baseline characteristics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66928" y="3749040"/>
            <a:ext cx="54864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age: 9 years [IQR 6–11]</a:t>
            </a:r>
            <a:endParaRPr lang="en-US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 sex ratio (8 girls / 8 boys)</a:t>
            </a:r>
            <a:endParaRPr lang="en-US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Sorror score = 0 in 75% of patients</a:t>
            </a:r>
            <a:endParaRPr lang="en-US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PNH clone detectable in 50% of patients</a:t>
            </a:r>
            <a:endParaRPr lang="en-US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platelet transfusion in 80% of patients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400800" y="333756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Enrollment by center</a:t>
            </a:r>
            <a:endParaRPr lang="en-US" sz="1400" dirty="0"/>
          </a:p>
        </p:txBody>
      </p:sp>
      <p:graphicFrame>
        <p:nvGraphicFramePr>
          <p:cNvPr id="17" name="Chart 0"/>
          <p:cNvGraphicFramePr/>
          <p:nvPr/>
        </p:nvGraphicFramePr>
        <p:xfrm>
          <a:off x="6400800" y="3703320"/>
          <a:ext cx="521208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 15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UPFRONT-MUD — Final report (median follow-up 24.4 months)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EE6238C-FDBD-34D4-FF3F-DD6A7E212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7896" y="4909414"/>
            <a:ext cx="2094104" cy="19239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Primary endpoint: feasibility of upfront transplantation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078992"/>
            <a:ext cx="118872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66928" y="1417320"/>
            <a:ext cx="3383280" cy="1737360"/>
          </a:xfrm>
          <a:prstGeom prst="roundRect">
            <a:avLst>
              <a:gd name="adj" fmla="val 4211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527048"/>
            <a:ext cx="3200400" cy="1007669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68.5 d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76656" y="2494483"/>
            <a:ext cx="3163824" cy="6254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time from registry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listing to transplant [58–83]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114800" y="1417320"/>
            <a:ext cx="3383280" cy="1737360"/>
          </a:xfrm>
          <a:prstGeom prst="roundRect">
            <a:avLst>
              <a:gd name="adj" fmla="val 4211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206240" y="1527048"/>
            <a:ext cx="3200400" cy="1007669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E8A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31%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4224528" y="2494483"/>
            <a:ext cx="3163824" cy="6254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transplanted patients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60 days (5/16)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662672" y="1417320"/>
            <a:ext cx="3977640" cy="1737360"/>
          </a:xfrm>
          <a:prstGeom prst="roundRect">
            <a:avLst>
              <a:gd name="adj" fmla="val 4211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54112" y="1527048"/>
            <a:ext cx="3794760" cy="1007669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F43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termination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772400" y="2494483"/>
            <a:ext cx="3758184" cy="6254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by the DSMB after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interim analysis (April 2024)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66928" y="33832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Cumulative incidence of transplantation after patient registry listing</a:t>
            </a:r>
            <a:endParaRPr lang="en-US" sz="1400" dirty="0"/>
          </a:p>
        </p:txBody>
      </p:sp>
      <p:graphicFrame>
        <p:nvGraphicFramePr>
          <p:cNvPr id="14" name="Chart 0"/>
          <p:cNvGraphicFramePr/>
          <p:nvPr/>
        </p:nvGraphicFramePr>
        <p:xfrm>
          <a:off x="566928" y="3794760"/>
          <a:ext cx="694944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Shape 12"/>
          <p:cNvSpPr/>
          <p:nvPr/>
        </p:nvSpPr>
        <p:spPr>
          <a:xfrm>
            <a:off x="7818120" y="3794760"/>
            <a:ext cx="3794760" cy="2377440"/>
          </a:xfrm>
          <a:prstGeom prst="roundRect">
            <a:avLst>
              <a:gd name="adj" fmla="val 3077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023860" y="4087368"/>
            <a:ext cx="338328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all patients ultimately transplanted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most often beyond 60 days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600" dirty="0" err="1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severe infectious complication prevented transplantation during the wait.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UPFRONT-MUD — Final report (median follow-up 24.4 months)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Engraftment and graft-versus-host disease (GvHD)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078992"/>
            <a:ext cx="118872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13716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Engraftment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66928" y="1783080"/>
            <a:ext cx="2514600" cy="1508760"/>
          </a:xfrm>
          <a:prstGeom prst="roundRect">
            <a:avLst>
              <a:gd name="adj" fmla="val 4848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58368" y="1892808"/>
            <a:ext cx="2331720" cy="87508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76656" y="2718511"/>
            <a:ext cx="2295144" cy="5431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transplanted patients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(15/15)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46120" y="1783080"/>
            <a:ext cx="2606040" cy="1508760"/>
          </a:xfrm>
          <a:prstGeom prst="roundRect">
            <a:avLst>
              <a:gd name="adj" fmla="val 4848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337560" y="1892808"/>
            <a:ext cx="2423160" cy="87508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D30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355848" y="2718511"/>
            <a:ext cx="2386584" cy="5431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time to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engraftment [28.5–32.5]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66928" y="3520440"/>
            <a:ext cx="5303520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66928" y="36576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and chronic GvHD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66928" y="4069080"/>
            <a:ext cx="2514600" cy="1508760"/>
          </a:xfrm>
          <a:prstGeom prst="roundRect">
            <a:avLst>
              <a:gd name="adj" fmla="val 4848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58368" y="4178808"/>
            <a:ext cx="2331720" cy="87508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8A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676656" y="5004511"/>
            <a:ext cx="2295144" cy="5431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GvHD (3/15)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steroid-sensitive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46120" y="4069080"/>
            <a:ext cx="2606040" cy="1508760"/>
          </a:xfrm>
          <a:prstGeom prst="roundRect">
            <a:avLst>
              <a:gd name="adj" fmla="val 4848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337560" y="4178808"/>
            <a:ext cx="2423160" cy="87508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8A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13%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3355848" y="5004511"/>
            <a:ext cx="2386584" cy="5431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 GvHD (2/15)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2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UPFRONT-MUD — Final report (median follow-up 24.4 months)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26" name="Shape 17">
            <a:extLst>
              <a:ext uri="{FF2B5EF4-FFF2-40B4-BE49-F238E27FC236}">
                <a16:creationId xmlns:a16="http://schemas.microsoft.com/office/drawing/2014/main" id="{69A0F44E-E6C4-10FE-2375-E5CBDBCD44D4}"/>
              </a:ext>
            </a:extLst>
          </p:cNvPr>
          <p:cNvSpPr/>
          <p:nvPr/>
        </p:nvSpPr>
        <p:spPr>
          <a:xfrm>
            <a:off x="6263640" y="137160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5BAE8C6D-C402-817C-DA0A-87E43317DCB3}"/>
              </a:ext>
            </a:extLst>
          </p:cNvPr>
          <p:cNvSpPr/>
          <p:nvPr/>
        </p:nvSpPr>
        <p:spPr>
          <a:xfrm>
            <a:off x="6492240" y="1536192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Cumulative incidence of acute GvHD after transplantation</a:t>
            </a:r>
            <a:endParaRPr lang="en-US" sz="1300" dirty="0"/>
          </a:p>
        </p:txBody>
      </p:sp>
      <p:graphicFrame>
        <p:nvGraphicFramePr>
          <p:cNvPr id="28" name="Chart 0">
            <a:extLst>
              <a:ext uri="{FF2B5EF4-FFF2-40B4-BE49-F238E27FC236}">
                <a16:creationId xmlns:a16="http://schemas.microsoft.com/office/drawing/2014/main" id="{DDC43B35-3FBC-AE4F-947A-90A000FDEB33}"/>
              </a:ext>
            </a:extLst>
          </p:cNvPr>
          <p:cNvGraphicFramePr/>
          <p:nvPr/>
        </p:nvGraphicFramePr>
        <p:xfrm>
          <a:off x="6492240" y="2148840"/>
          <a:ext cx="4937760" cy="224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 19">
            <a:extLst>
              <a:ext uri="{FF2B5EF4-FFF2-40B4-BE49-F238E27FC236}">
                <a16:creationId xmlns:a16="http://schemas.microsoft.com/office/drawing/2014/main" id="{0A4FE247-CD31-715E-B7EB-0BB0CB2AB6FF}"/>
              </a:ext>
            </a:extLst>
          </p:cNvPr>
          <p:cNvSpPr/>
          <p:nvPr/>
        </p:nvSpPr>
        <p:spPr>
          <a:xfrm>
            <a:off x="6492240" y="443484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D20: 6.7%   ·   D30: 13.3%   ·   D180: 20.0%</a:t>
            </a:r>
            <a:endParaRPr lang="en-US" sz="1050" dirty="0"/>
          </a:p>
        </p:txBody>
      </p:sp>
      <p:sp>
        <p:nvSpPr>
          <p:cNvPr id="30" name="Text 20">
            <a:extLst>
              <a:ext uri="{FF2B5EF4-FFF2-40B4-BE49-F238E27FC236}">
                <a16:creationId xmlns:a16="http://schemas.microsoft.com/office/drawing/2014/main" id="{E40C502A-0DCF-595A-5247-67B60591A027}"/>
              </a:ext>
            </a:extLst>
          </p:cNvPr>
          <p:cNvSpPr/>
          <p:nvPr/>
        </p:nvSpPr>
        <p:spPr>
          <a:xfrm>
            <a:off x="6492240" y="4754880"/>
            <a:ext cx="4937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3 episodes of acute GvHD responded favorably to first-line corticosteroid therapy.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Infections and safety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078992"/>
            <a:ext cx="118872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66928" y="1417320"/>
            <a:ext cx="2724912" cy="1691640"/>
          </a:xfrm>
          <a:prstGeom prst="roundRect">
            <a:avLst>
              <a:gd name="adj" fmla="val 4324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527048"/>
            <a:ext cx="2542032" cy="98115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A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27%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76656" y="2466137"/>
            <a:ext cx="2505456" cy="6089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CMV reactivation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(cumulative incidence 26.7% at 24 months)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438144" y="1417320"/>
            <a:ext cx="2724912" cy="1691640"/>
          </a:xfrm>
          <a:prstGeom prst="roundRect">
            <a:avLst>
              <a:gd name="adj" fmla="val 4324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529584" y="1527048"/>
            <a:ext cx="2542032" cy="98115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A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33%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547872" y="2466137"/>
            <a:ext cx="2505456" cy="6089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EBV reactivation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(cumulative incidence 33.3%)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309360" y="1417320"/>
            <a:ext cx="2724912" cy="1691640"/>
          </a:xfrm>
          <a:prstGeom prst="roundRect">
            <a:avLst>
              <a:gd name="adj" fmla="val 4324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0" y="1527048"/>
            <a:ext cx="2542032" cy="98115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A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11/15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419088" y="2466137"/>
            <a:ext cx="2505456" cy="6089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with at least one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severe infection (grade 3–4)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9180576" y="1417320"/>
            <a:ext cx="2724912" cy="1691640"/>
          </a:xfrm>
          <a:prstGeom prst="roundRect">
            <a:avLst>
              <a:gd name="adj" fmla="val 4324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272016" y="1527048"/>
            <a:ext cx="2542032" cy="98115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BF43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13/15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9290304" y="2466137"/>
            <a:ext cx="2505456" cy="6089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with at least one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serious adverse event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66928" y="3383280"/>
            <a:ext cx="11064240" cy="2743200"/>
          </a:xfrm>
          <a:prstGeom prst="roundRect">
            <a:avLst>
              <a:gd name="adj" fmla="val 2667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7" name="Shape 15"/>
          <p:cNvSpPr/>
          <p:nvPr/>
        </p:nvSpPr>
        <p:spPr>
          <a:xfrm>
            <a:off x="868680" y="3611880"/>
            <a:ext cx="502920" cy="502920"/>
          </a:xfrm>
          <a:prstGeom prst="ellipse">
            <a:avLst/>
          </a:prstGeom>
          <a:solidFill>
            <a:srgbClr val="BF43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68680" y="36118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72768" y="3639312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death reported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572768" y="4023360"/>
            <a:ext cx="9509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patient died on day 46 post-transplant from EBV reactivation. No other deaths were observed throughout follow-up, including at 24 months.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868680" y="4800600"/>
            <a:ext cx="10424160" cy="0"/>
          </a:xfrm>
          <a:prstGeom prst="line">
            <a:avLst/>
          </a:prstGeom>
          <a:noFill/>
          <a:ln w="12700">
            <a:solidFill>
              <a:srgbClr val="3A45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68680" y="4983480"/>
            <a:ext cx="10424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</a:t>
            </a: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severe infectious events (grade 3 to 5) in total, with a median time to onset of </a:t>
            </a:r>
            <a:r>
              <a:rPr lang="en-US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106 days</a:t>
            </a: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[78–118] post-transplant. Main causes: sepsis, CMV, EBV, and other infections.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UPFRONT-MUD — Final report (median follow-up 24.4 months)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Survival and clinical outcomes — now with extended follow-up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078992"/>
            <a:ext cx="118872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66928" y="1417320"/>
            <a:ext cx="5349240" cy="4251960"/>
          </a:xfrm>
          <a:prstGeom prst="roundRect">
            <a:avLst>
              <a:gd name="adj" fmla="val 1720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5" name="Text 3"/>
          <p:cNvSpPr/>
          <p:nvPr/>
        </p:nvSpPr>
        <p:spPr>
          <a:xfrm>
            <a:off x="822960" y="160020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ASH 2024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22960" y="201168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follow-up: 11.6–12 months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233172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1-year overall survival: 93.3% [81.5–100]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2960" y="265176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relapse observed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297180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death (D46–D60, EBV-PTLD)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2960" y="3456432"/>
            <a:ext cx="4846320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" y="36118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report — September 2026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22960" y="402336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follow-up: 24.4 months [23.8–25.8]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22960" y="434340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14/15 transplanted patients still alive (~93%)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22960" y="466344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no relapse at 24 months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22960" y="498348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additional deaths since ASH 2024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172200" y="1417320"/>
            <a:ext cx="5486400" cy="4251960"/>
          </a:xfrm>
          <a:prstGeom prst="roundRect">
            <a:avLst>
              <a:gd name="adj" fmla="val 172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46520" y="164592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message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446520" y="205740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follow-up now twice as long as that presented at ASH 2024, results are confirmed and stable: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46520" y="2880360"/>
            <a:ext cx="493776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survival remains high and stable over time (~93%)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relapse has occurred, including beyond 12 months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only death observed occurred before D60 post-transplant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 GvHD remains limited (2 patients, grade 2)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UPFRONT-MUD — Final report (median follow-up 24.4 months)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Chimerism, immune reconstitution, and quality of life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078992"/>
            <a:ext cx="118872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137160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Whole-blood chimerism (% donor cells)</a:t>
            </a:r>
            <a:endParaRPr lang="en-US" sz="135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66928" y="1783080"/>
          <a:ext cx="5394960" cy="1965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566928" y="4572000"/>
            <a:ext cx="5394960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74171" y="4864099"/>
            <a:ext cx="5842581" cy="36575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Immune reconstitution (CD3+ lymphocytes, /µL)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533401" y="5289296"/>
            <a:ext cx="5394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increase through M24: from 80/µL (M3) to 1,339/µL (M24)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6263640" y="1371600"/>
            <a:ext cx="5394960" cy="4572000"/>
          </a:xfrm>
          <a:prstGeom prst="roundRect">
            <a:avLst>
              <a:gd name="adj" fmla="val 1600"/>
            </a:avLst>
          </a:prstGeom>
          <a:solidFill>
            <a:srgbClr val="F1F5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19672" y="1536192"/>
            <a:ext cx="4892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of life (PedsQL score)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519672" y="1965960"/>
            <a:ext cx="4892040" cy="3749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Questionnaires collected at enrollment, post-transplant, then at M3, M6, M12, and M24, for both child and parent</a:t>
            </a:r>
            <a:endParaRPr lang="en-US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Scores improved progressively over time, particularly in adolescents (13–18 years): median score from 67 pre-transplant to 94 at M24</a:t>
            </a:r>
            <a:endParaRPr lang="en-US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1B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numbers at each time point (5 to 8 evaluable patients depending on age group): encouraging trend to be confirmed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UPFRONT-MUD — Final report (median follow-up 24.4 months)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Conclusions and perspectives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143000"/>
            <a:ext cx="118872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34440" y="1481328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Upfront MUD transplantation is feasible and safe if it can be performed within a “reasonable” time frame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234440" y="268833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are confirmed with longer follow-up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234440" y="3895344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 rituximab remains essential (off-label; dose? Day of administration?)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234440" y="4826582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NEVERTHELESS and IN PRACTICE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234440" y="5477256"/>
            <a:ext cx="10241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absence of a rapidly available donor (60? 75? days), first-line immunosuppressive therapy should be preferred and started without delay.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548640" y="640080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UPFRONT-MUD study — NCT05419843 — SFGM-TC / AP-HP — PHRC-N 2019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1142</Words>
  <Application>Microsoft Macintosh PowerPoint</Application>
  <PresentationFormat>Grand écran</PresentationFormat>
  <Paragraphs>184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jean-hugues dalle</cp:lastModifiedBy>
  <cp:revision>3</cp:revision>
  <dcterms:created xsi:type="dcterms:W3CDTF">2026-09-26T13:18:31Z</dcterms:created>
  <dcterms:modified xsi:type="dcterms:W3CDTF">2026-10-02T07:12:43Z</dcterms:modified>
</cp:coreProperties>
</file>