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0"/>
  </p:notesMasterIdLst>
  <p:sldIdLst>
    <p:sldId id="257" r:id="rId3"/>
    <p:sldId id="259" r:id="rId4"/>
    <p:sldId id="1448942828" r:id="rId5"/>
    <p:sldId id="1448942829" r:id="rId6"/>
    <p:sldId id="1448942843" r:id="rId7"/>
    <p:sldId id="1448942831" r:id="rId8"/>
    <p:sldId id="1448942830" r:id="rId9"/>
    <p:sldId id="1448942835" r:id="rId10"/>
    <p:sldId id="1448942837" r:id="rId11"/>
    <p:sldId id="1448942832" r:id="rId12"/>
    <p:sldId id="1448942839" r:id="rId13"/>
    <p:sldId id="1448942840" r:id="rId14"/>
    <p:sldId id="1448942841" r:id="rId15"/>
    <p:sldId id="1448942833" r:id="rId16"/>
    <p:sldId id="1448942842" r:id="rId17"/>
    <p:sldId id="1448942838" r:id="rId18"/>
    <p:sldId id="1448942844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/>
    <p:restoredTop sz="88235"/>
  </p:normalViewPr>
  <p:slideViewPr>
    <p:cSldViewPr snapToGrid="0" snapToObjects="1">
      <p:cViewPr varScale="1">
        <p:scale>
          <a:sx n="76" d="100"/>
          <a:sy n="76" d="100"/>
        </p:scale>
        <p:origin x="21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B4702-C0E3-C14B-92D5-C11A31A7B22E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EA718-E447-1C4A-B86D-D9BFAB9235D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94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489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trend toward a higher risk of malignant progression was observed in AA (12.8%) and AA/PNH (13.1%) as compared with classical hemolytic PNH (3.4%, both P= 0.06, Fig 2A)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958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trend toward a higher risk of malignant progression was observed in AA (12.8%) and AA/PNH (13.1%) as compared with classical hemolytic PNH (3.4%, both P= 0.06, Fig 2A)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879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trend toward a higher risk of malignant progression was observed in AA (12.8%) and AA/PNH (13.1%) as compared with classical hemolytic PNH (3.4%, both P 5 .06, Fig 2A)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424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965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2825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59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183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474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796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985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B8331-841C-45EF-BC30-2444429713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453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1607C5-DD54-674A-A0B9-D8C579E33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ED7A4F-E3DF-104B-95B3-5322FF146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B7BAFE-7109-8D45-A5B4-15E8D7FED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2C2A67-FF46-824C-96E5-5AC51FF40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B698DE-224F-C14F-A75A-9D95F00E8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904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054EA2-E393-7642-A8E4-2F777B37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4FFB56-93DB-DA49-BB88-94FD44273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3B6D6F-5721-C344-8ACA-7C8EC7D82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C91764-A294-9F4F-B20F-E50397F59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6957D7-A726-484F-A921-10F7B4D50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47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21889B-AC52-C34E-AF49-6E799D14F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8FFB85-FD88-9646-BC11-D5387ACFD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56A040-92F4-574B-99D9-B43CFBEA3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EB8F39-EF88-BF4C-9079-1130F3E28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39100F-6363-4F49-AAE4-42511CE28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22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F91AD3-DB9F-844C-8D1B-49C2D427B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A1E502-49A5-0C47-AE84-516706CFC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033E42-57A0-904B-8C37-25101B4AE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573719-A8E7-E940-97B5-9D4021567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CCDAEB-AB07-F540-9BB0-6E31CB9A9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1196F-149B-5B4A-BB26-A1D145E2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4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7004B7-C58D-4143-9927-3E80C1390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2517C3-5832-3D43-8C98-4EE05C33B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40A2BF-566E-9349-8575-7AFCB0D71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B5F1AB2-1E6D-C94A-89A3-464662103A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AE1C2E-D616-764D-8983-74972787A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E8CAC5-43C4-1940-85C7-92A521125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BCE72CA-A396-6C49-8425-30376D48A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7C101FE-A68F-8549-B578-7EC62F40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06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E1751D-35FA-8A42-B2A3-5421DDFDC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F2B67E-6117-B54B-B2C9-C7CD2DD58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0F5B7B-73B9-4947-AA34-DDA08525F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22791B-5110-0041-BA3C-B81802689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72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7DC7D46-7510-AA41-8E10-3D4F365BF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9F0C862-08C3-E043-9016-0D748C7F6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F1C414-7876-8C46-980B-7AFF1F5A6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90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C1583C-BD31-554F-A9AA-8BC00446F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1C945F-FF41-7340-93C0-CEEB5CBC0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43A9A2-2969-F14D-94BA-EAEBD4311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7E98E8-80D6-AE4D-88F4-DB6BB2E9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0946DA-FF64-A84B-8577-197EA27A9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ABA94C-4222-0649-97D6-B2197E2D4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3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5E85B6-2C3D-8E4A-90C4-3FEBD3137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BD21862-5119-8F42-8968-1803DF44DD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9E6286-1C91-7949-B94D-1E2EBC1DA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741776-2CB0-6940-8EA8-6C8375DC9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706622-92DA-7745-BA11-5D698946E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BC6FF2-6907-5C40-99B6-D661D406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73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24C6C-264E-8749-B07D-9E0EBD988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7A052CA-C413-2D45-8C14-78EC26E6A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F8C6D6-1B0B-644F-937D-01EF5B01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4A4D8F-D4ED-6B41-BF00-B9C497722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C95254-29EE-F743-A940-40D1468E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3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7B9A23-1914-FC4D-BF44-EB022743E4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8124BC-78BA-4345-B986-F2275B4D1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945EB6-E779-9849-9A99-988288078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4E7B12-2BDB-BA4B-B054-1D24DE59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E3D5D9-07B1-994F-959E-BA72AE655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72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A1840075-D35F-4D19-8257-EE90879E5A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9" y="6227764"/>
            <a:ext cx="20415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DCFD26B5-5952-4F91-AE01-5F672F0969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97" b="22252"/>
          <a:stretch>
            <a:fillRect/>
          </a:stretch>
        </p:blipFill>
        <p:spPr bwMode="auto">
          <a:xfrm>
            <a:off x="5418138" y="3544888"/>
            <a:ext cx="6773863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5">
            <a:extLst>
              <a:ext uri="{FF2B5EF4-FFF2-40B4-BE49-F238E27FC236}">
                <a16:creationId xmlns:a16="http://schemas.microsoft.com/office/drawing/2014/main" id="{6FC64D7F-7539-42F5-ABF0-E91311BC312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778751" y="1162051"/>
            <a:ext cx="2654300" cy="2616200"/>
            <a:chOff x="7778750" y="1162738"/>
            <a:chExt cx="2654697" cy="261614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2141D12-7716-4CD8-938E-E3737498801A}"/>
                </a:ext>
              </a:extLst>
            </p:cNvPr>
            <p:cNvSpPr/>
            <p:nvPr userDrawn="1"/>
          </p:nvSpPr>
          <p:spPr>
            <a:xfrm>
              <a:off x="7778750" y="1162738"/>
              <a:ext cx="282617" cy="171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10" name="Group 7">
              <a:extLst>
                <a:ext uri="{FF2B5EF4-FFF2-40B4-BE49-F238E27FC236}">
                  <a16:creationId xmlns:a16="http://schemas.microsoft.com/office/drawing/2014/main" id="{A576E3F1-492F-4BAE-9030-6896CE3A9B8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8388222" y="2325889"/>
              <a:ext cx="2045225" cy="1452997"/>
              <a:chOff x="8388222" y="2325889"/>
              <a:chExt cx="2045225" cy="1452997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ECF49F6-55AB-44E6-AE20-DF772DA0BDA5}"/>
                  </a:ext>
                </a:extLst>
              </p:cNvPr>
              <p:cNvSpPr/>
              <p:nvPr userDrawn="1"/>
            </p:nvSpPr>
            <p:spPr>
              <a:xfrm>
                <a:off x="8388441" y="2326353"/>
                <a:ext cx="1795732" cy="10747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80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035BF6F-41A6-4FC3-A896-1A7ACD56D9B0}"/>
                  </a:ext>
                </a:extLst>
              </p:cNvPr>
              <p:cNvSpPr/>
              <p:nvPr userDrawn="1"/>
            </p:nvSpPr>
            <p:spPr>
              <a:xfrm>
                <a:off x="8561505" y="2612097"/>
                <a:ext cx="1797319" cy="10747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8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51E1108-B417-4A9F-B55A-BA825A1679E2}"/>
                  </a:ext>
                </a:extLst>
              </p:cNvPr>
              <p:cNvSpPr/>
              <p:nvPr userDrawn="1"/>
            </p:nvSpPr>
            <p:spPr>
              <a:xfrm>
                <a:off x="8637716" y="2704170"/>
                <a:ext cx="1795731" cy="10747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800"/>
              </a:p>
            </p:txBody>
          </p:sp>
        </p:grpSp>
      </p:grpSp>
      <p:sp>
        <p:nvSpPr>
          <p:cNvPr id="14" name="Rectangle 11">
            <a:extLst>
              <a:ext uri="{FF2B5EF4-FFF2-40B4-BE49-F238E27FC236}">
                <a16:creationId xmlns:a16="http://schemas.microsoft.com/office/drawing/2014/main" id="{E0CCD91C-0743-4A82-B413-0CD24E6665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85752" y="5707065"/>
            <a:ext cx="281679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 sz="1100">
                <a:solidFill>
                  <a:srgbClr val="939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program is sponsored by Novartis.</a:t>
            </a:r>
          </a:p>
          <a:p>
            <a:r>
              <a:rPr lang="en-GB" altLang="en-US" sz="1100">
                <a:solidFill>
                  <a:srgbClr val="939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program is intended for ex-US HCPs.</a:t>
            </a:r>
            <a:endParaRPr lang="en-GB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1"/>
          </p:nvPr>
        </p:nvSpPr>
        <p:spPr>
          <a:xfrm>
            <a:off x="285751" y="4566551"/>
            <a:ext cx="4495800" cy="6461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en-GB" sz="1600" b="1" kern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0"/>
          </p:nvPr>
        </p:nvSpPr>
        <p:spPr>
          <a:xfrm>
            <a:off x="285751" y="3930413"/>
            <a:ext cx="4495800" cy="51537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 smtClean="0">
                <a:solidFill>
                  <a:srgbClr val="2648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1" y="2392364"/>
            <a:ext cx="9144000" cy="103663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1" y="764704"/>
            <a:ext cx="9144000" cy="1462088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0534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4D1919B6-9AC5-4E12-9C7F-B62AC6708C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9" y="6227764"/>
            <a:ext cx="20415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5BACD757-BD1A-483E-84B6-3E24BA3F5C34}"/>
              </a:ext>
            </a:extLst>
          </p:cNvPr>
          <p:cNvCxnSpPr/>
          <p:nvPr userDrawn="1"/>
        </p:nvCxnSpPr>
        <p:spPr>
          <a:xfrm>
            <a:off x="285751" y="3551239"/>
            <a:ext cx="9144000" cy="0"/>
          </a:xfrm>
          <a:prstGeom prst="line">
            <a:avLst/>
          </a:prstGeom>
          <a:ln w="19050">
            <a:solidFill>
              <a:srgbClr val="2648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>
            <a:extLst>
              <a:ext uri="{FF2B5EF4-FFF2-40B4-BE49-F238E27FC236}">
                <a16:creationId xmlns:a16="http://schemas.microsoft.com/office/drawing/2014/main" id="{DC80EA01-7A85-4622-A4C5-FDCD285EA4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97" b="22252"/>
          <a:stretch>
            <a:fillRect/>
          </a:stretch>
        </p:blipFill>
        <p:spPr bwMode="auto">
          <a:xfrm>
            <a:off x="5418138" y="3544888"/>
            <a:ext cx="6773863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6">
            <a:extLst>
              <a:ext uri="{FF2B5EF4-FFF2-40B4-BE49-F238E27FC236}">
                <a16:creationId xmlns:a16="http://schemas.microsoft.com/office/drawing/2014/main" id="{76D79002-7675-4E51-B389-C2807CCE29A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843839" y="1196975"/>
            <a:ext cx="2655887" cy="2616200"/>
            <a:chOff x="7778750" y="1162738"/>
            <a:chExt cx="2654697" cy="261614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821DB61-4301-44B3-8312-C14A3139A137}"/>
                </a:ext>
              </a:extLst>
            </p:cNvPr>
            <p:cNvSpPr/>
            <p:nvPr userDrawn="1"/>
          </p:nvSpPr>
          <p:spPr>
            <a:xfrm>
              <a:off x="7778750" y="1162738"/>
              <a:ext cx="282448" cy="171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/>
            </a:p>
          </p:txBody>
        </p: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29C7EA5F-5B40-4773-804B-D5033A8B2B4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8388222" y="2325889"/>
              <a:ext cx="2045225" cy="1452997"/>
              <a:chOff x="8388222" y="2325889"/>
              <a:chExt cx="2045225" cy="1452997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F8733A3-99C4-4C41-9A64-4D34D0438253}"/>
                  </a:ext>
                </a:extLst>
              </p:cNvPr>
              <p:cNvSpPr/>
              <p:nvPr userDrawn="1"/>
            </p:nvSpPr>
            <p:spPr>
              <a:xfrm>
                <a:off x="8388077" y="2326353"/>
                <a:ext cx="1796245" cy="10747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80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74BA62D-B73C-4E7C-A06E-C4BEB4D5C047}"/>
                  </a:ext>
                </a:extLst>
              </p:cNvPr>
              <p:cNvSpPr/>
              <p:nvPr userDrawn="1"/>
            </p:nvSpPr>
            <p:spPr>
              <a:xfrm>
                <a:off x="8561037" y="2612097"/>
                <a:ext cx="1796245" cy="10747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8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9E60307-623F-4B37-99EA-F4BB32667F2D}"/>
                  </a:ext>
                </a:extLst>
              </p:cNvPr>
              <p:cNvSpPr/>
              <p:nvPr userDrawn="1"/>
            </p:nvSpPr>
            <p:spPr>
              <a:xfrm>
                <a:off x="8637202" y="2704170"/>
                <a:ext cx="1796245" cy="10747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800"/>
              </a:p>
            </p:txBody>
          </p:sp>
        </p:grpSp>
      </p:grpSp>
      <p:sp>
        <p:nvSpPr>
          <p:cNvPr id="14" name="Rectangle 12">
            <a:extLst>
              <a:ext uri="{FF2B5EF4-FFF2-40B4-BE49-F238E27FC236}">
                <a16:creationId xmlns:a16="http://schemas.microsoft.com/office/drawing/2014/main" id="{6CD92027-32CB-42E6-B67E-4CB9337B48B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85752" y="5707065"/>
            <a:ext cx="281679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 sz="1100">
                <a:solidFill>
                  <a:srgbClr val="939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program is sponsored by Novartis.</a:t>
            </a:r>
          </a:p>
          <a:p>
            <a:r>
              <a:rPr lang="en-GB" altLang="en-US" sz="1100">
                <a:solidFill>
                  <a:srgbClr val="939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program is intended for ex-US HCPs.</a:t>
            </a:r>
            <a:endParaRPr lang="en-GB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1"/>
          </p:nvPr>
        </p:nvSpPr>
        <p:spPr>
          <a:xfrm>
            <a:off x="285751" y="4463036"/>
            <a:ext cx="4495800" cy="6461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en-GB" sz="1600" b="1" kern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0"/>
          </p:nvPr>
        </p:nvSpPr>
        <p:spPr>
          <a:xfrm>
            <a:off x="285751" y="3930413"/>
            <a:ext cx="4495800" cy="51537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 smtClean="0">
                <a:solidFill>
                  <a:srgbClr val="2648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1" y="2075147"/>
            <a:ext cx="9144000" cy="1462088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601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3">
            <a:extLst>
              <a:ext uri="{FF2B5EF4-FFF2-40B4-BE49-F238E27FC236}">
                <a16:creationId xmlns:a16="http://schemas.microsoft.com/office/drawing/2014/main" id="{B07738B0-9532-4E80-B937-72D6DD7E4BF4}"/>
              </a:ext>
            </a:extLst>
          </p:cNvPr>
          <p:cNvCxnSpPr>
            <a:cxnSpLocks/>
          </p:cNvCxnSpPr>
          <p:nvPr userDrawn="1"/>
        </p:nvCxnSpPr>
        <p:spPr>
          <a:xfrm>
            <a:off x="0" y="6086475"/>
            <a:ext cx="12192000" cy="0"/>
          </a:xfrm>
          <a:prstGeom prst="line">
            <a:avLst/>
          </a:prstGeom>
          <a:ln w="19050">
            <a:solidFill>
              <a:srgbClr val="2648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66532" y="523877"/>
            <a:ext cx="10887269" cy="10382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1"/>
          </p:nvPr>
        </p:nvSpPr>
        <p:spPr>
          <a:xfrm>
            <a:off x="466532" y="1743076"/>
            <a:ext cx="10887269" cy="42005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66531" y="6162675"/>
            <a:ext cx="9235735" cy="62313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880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3B2D5CC1-1D90-4C43-A1A6-10D8347F0A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7" r="34695" b="22252"/>
          <a:stretch>
            <a:fillRect/>
          </a:stretch>
        </p:blipFill>
        <p:spPr bwMode="auto">
          <a:xfrm>
            <a:off x="9991725" y="6086476"/>
            <a:ext cx="22002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3D688FBC-9FA4-4DB4-8C07-52104C888012}"/>
              </a:ext>
            </a:extLst>
          </p:cNvPr>
          <p:cNvCxnSpPr>
            <a:cxnSpLocks/>
          </p:cNvCxnSpPr>
          <p:nvPr userDrawn="1"/>
        </p:nvCxnSpPr>
        <p:spPr>
          <a:xfrm>
            <a:off x="0" y="6086475"/>
            <a:ext cx="12192000" cy="0"/>
          </a:xfrm>
          <a:prstGeom prst="line">
            <a:avLst/>
          </a:prstGeom>
          <a:ln w="19050">
            <a:solidFill>
              <a:srgbClr val="2648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2624AC1-9B7D-4333-8CC5-EC0767C194DB}"/>
              </a:ext>
            </a:extLst>
          </p:cNvPr>
          <p:cNvSpPr/>
          <p:nvPr userDrawn="1"/>
        </p:nvSpPr>
        <p:spPr>
          <a:xfrm>
            <a:off x="1863725" y="5314951"/>
            <a:ext cx="8093075" cy="677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b="1" dirty="0">
                <a:solidFill>
                  <a:schemeClr val="accent2">
                    <a:lumMod val="50000"/>
                  </a:schemeClr>
                </a:solidFill>
              </a:rPr>
              <a:t>Please indicate your choice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00D5CBEC-1559-431D-BD96-93651D6BFE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700" y="4351339"/>
            <a:ext cx="1092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66532" y="523877"/>
            <a:ext cx="10887269" cy="10382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1"/>
          </p:nvPr>
        </p:nvSpPr>
        <p:spPr>
          <a:xfrm>
            <a:off x="466532" y="1743076"/>
            <a:ext cx="10887269" cy="3235325"/>
          </a:xfrm>
        </p:spPr>
        <p:txBody>
          <a:bodyPr/>
          <a:lstStyle>
            <a:lvl1pPr marL="457189" indent="-457189">
              <a:buFont typeface="+mj-lt"/>
              <a:buAutoNum type="arabicPeriod"/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66531" y="6162675"/>
            <a:ext cx="9235735" cy="62313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483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AC2F762B-7FA2-4200-AE72-C133064A4F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7" r="34695" b="22252"/>
          <a:stretch>
            <a:fillRect/>
          </a:stretch>
        </p:blipFill>
        <p:spPr bwMode="auto">
          <a:xfrm>
            <a:off x="9991725" y="6086476"/>
            <a:ext cx="22002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C8F7B707-9056-4D3D-B3DB-798688310FBA}"/>
              </a:ext>
            </a:extLst>
          </p:cNvPr>
          <p:cNvCxnSpPr>
            <a:cxnSpLocks/>
          </p:cNvCxnSpPr>
          <p:nvPr userDrawn="1"/>
        </p:nvCxnSpPr>
        <p:spPr>
          <a:xfrm>
            <a:off x="0" y="6086475"/>
            <a:ext cx="12192000" cy="0"/>
          </a:xfrm>
          <a:prstGeom prst="line">
            <a:avLst/>
          </a:prstGeom>
          <a:ln w="19050">
            <a:solidFill>
              <a:srgbClr val="2648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>
            <a:extLst>
              <a:ext uri="{FF2B5EF4-FFF2-40B4-BE49-F238E27FC236}">
                <a16:creationId xmlns:a16="http://schemas.microsoft.com/office/drawing/2014/main" id="{534D9984-E4D1-42E4-97B1-F0BB22527F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8" y="1090614"/>
            <a:ext cx="4511675" cy="451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ame 6">
            <a:extLst>
              <a:ext uri="{FF2B5EF4-FFF2-40B4-BE49-F238E27FC236}">
                <a16:creationId xmlns:a16="http://schemas.microsoft.com/office/drawing/2014/main" id="{B5CE1B10-7970-4F1F-9276-99C7125F0AA6}"/>
              </a:ext>
            </a:extLst>
          </p:cNvPr>
          <p:cNvSpPr/>
          <p:nvPr userDrawn="1"/>
        </p:nvSpPr>
        <p:spPr>
          <a:xfrm>
            <a:off x="9090026" y="4062414"/>
            <a:ext cx="1403351" cy="409575"/>
          </a:xfrm>
          <a:prstGeom prst="frame">
            <a:avLst/>
          </a:prstGeom>
          <a:solidFill>
            <a:srgbClr val="F25A2A"/>
          </a:solidFill>
          <a:ln>
            <a:solidFill>
              <a:srgbClr val="C7C9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72000" rIns="108000" bIns="72000" anchor="ctr"/>
          <a:lstStyle/>
          <a:p>
            <a:pPr>
              <a:defRPr/>
            </a:pPr>
            <a:endParaRPr lang="en-US" sz="1000" b="1" dirty="0">
              <a:solidFill>
                <a:schemeClr val="tx1"/>
              </a:solidFill>
            </a:endParaRP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D2C48BDF-F046-491F-882C-FB0E479B48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8500">
            <a:off x="10112376" y="4264025"/>
            <a:ext cx="65087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C4D552-FF9E-40A9-BF0E-011588301BE6}"/>
              </a:ext>
            </a:extLst>
          </p:cNvPr>
          <p:cNvSpPr/>
          <p:nvPr userDrawn="1"/>
        </p:nvSpPr>
        <p:spPr>
          <a:xfrm>
            <a:off x="8324852" y="1914526"/>
            <a:ext cx="2155825" cy="2019300"/>
          </a:xfrm>
          <a:prstGeom prst="rect">
            <a:avLst/>
          </a:prstGeom>
          <a:solidFill>
            <a:srgbClr val="A917A2"/>
          </a:solidFill>
          <a:ln>
            <a:solidFill>
              <a:srgbClr val="A917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dirty="0"/>
              <a:t>PLACEHOLDER – to be updated once final version received from </a:t>
            </a:r>
            <a:r>
              <a:rPr lang="en-GB" sz="1800" dirty="0" err="1"/>
              <a:t>SpotMe</a:t>
            </a:r>
            <a:endParaRPr lang="en-GB" sz="1800" dirty="0"/>
          </a:p>
        </p:txBody>
      </p:sp>
      <p:sp>
        <p:nvSpPr>
          <p:cNvPr id="15" name="Title 5"/>
          <p:cNvSpPr>
            <a:spLocks noGrp="1"/>
          </p:cNvSpPr>
          <p:nvPr>
            <p:ph type="title"/>
          </p:nvPr>
        </p:nvSpPr>
        <p:spPr>
          <a:xfrm>
            <a:off x="466532" y="523877"/>
            <a:ext cx="10887269" cy="1038225"/>
          </a:xfrm>
        </p:spPr>
        <p:txBody>
          <a:bodyPr/>
          <a:lstStyle/>
          <a:p>
            <a:r>
              <a:rPr lang="en-GB" dirty="0"/>
              <a:t>Take out your iPads!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466725" y="1716088"/>
            <a:ext cx="6555177" cy="42100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66531" y="6162675"/>
            <a:ext cx="9235735" cy="62313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2180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A295D555-28B2-4090-921C-EFE5380DF6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7" r="34695" b="22252"/>
          <a:stretch>
            <a:fillRect/>
          </a:stretch>
        </p:blipFill>
        <p:spPr bwMode="auto">
          <a:xfrm>
            <a:off x="9991725" y="6086476"/>
            <a:ext cx="22002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4">
            <a:extLst>
              <a:ext uri="{FF2B5EF4-FFF2-40B4-BE49-F238E27FC236}">
                <a16:creationId xmlns:a16="http://schemas.microsoft.com/office/drawing/2014/main" id="{A1503142-B195-4743-95C6-AD18028D8036}"/>
              </a:ext>
            </a:extLst>
          </p:cNvPr>
          <p:cNvCxnSpPr>
            <a:cxnSpLocks/>
          </p:cNvCxnSpPr>
          <p:nvPr userDrawn="1"/>
        </p:nvCxnSpPr>
        <p:spPr>
          <a:xfrm>
            <a:off x="0" y="6086475"/>
            <a:ext cx="12192000" cy="0"/>
          </a:xfrm>
          <a:prstGeom prst="line">
            <a:avLst/>
          </a:prstGeom>
          <a:ln w="19050">
            <a:solidFill>
              <a:srgbClr val="2648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532" y="523877"/>
            <a:ext cx="10887269" cy="10382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532" y="1743076"/>
            <a:ext cx="5327779" cy="42005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6096000" y="1743076"/>
            <a:ext cx="5257800" cy="42005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66531" y="6162675"/>
            <a:ext cx="9235735" cy="62313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1478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E9AC4A55-5FA9-4245-B663-4DCE2349CC67}"/>
              </a:ext>
            </a:extLst>
          </p:cNvPr>
          <p:cNvCxnSpPr>
            <a:cxnSpLocks/>
          </p:cNvCxnSpPr>
          <p:nvPr userDrawn="1"/>
        </p:nvCxnSpPr>
        <p:spPr>
          <a:xfrm>
            <a:off x="0" y="6086475"/>
            <a:ext cx="12192000" cy="0"/>
          </a:xfrm>
          <a:prstGeom prst="line">
            <a:avLst/>
          </a:prstGeom>
          <a:ln w="19050">
            <a:solidFill>
              <a:srgbClr val="2648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6532" y="523877"/>
            <a:ext cx="10887269" cy="10382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66531" y="6162675"/>
            <a:ext cx="9235735" cy="62313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4441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A8C1B7-B386-4C45-A10E-CEDF32735B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FFB76-F442-4F50-8F30-9BDA2095D36C}" type="datetime1">
              <a:rPr lang="en-US"/>
              <a:pPr>
                <a:defRPr/>
              </a:pPr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E0DF76-CEA2-4460-9E8F-DEFDA58FF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7229D6-E72B-4281-969D-BD451716B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67840C5-9B57-4CC6-936D-D0057F72D462}" type="slidenum">
              <a:rPr lang="en-US" altLang="de-DE"/>
              <a:pPr/>
              <a:t>‹N°›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59481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7407836-EA3A-4F79-B6C2-E7422AD0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defTabSz="914377" eaLnBrk="0" hangingPunct="0">
              <a:defRPr b="1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6283FA4-86CF-4BCB-8773-A8F9BA10DC90}" type="datetime1">
              <a:rPr lang="de-DE" altLang="de-DE"/>
              <a:pPr>
                <a:defRPr/>
              </a:pPr>
              <a:t>02.10.26</a:t>
            </a:fld>
            <a:endParaRPr lang="de-DE" alt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DBBFAE6-14D2-4D3F-832E-1597A72D8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defTabSz="914377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2EC1E6D-3F6D-4CEF-81A4-3C55FBC90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Arial" panose="020B0604020202020204" pitchFamily="34" charset="0"/>
              </a:defRPr>
            </a:lvl1pPr>
          </a:lstStyle>
          <a:p>
            <a:fld id="{45269183-6B98-47CC-8E04-21C299097736}" type="slidenum">
              <a:rPr lang="de-DE" altLang="de-DE"/>
              <a:pPr/>
              <a:t>‹N°›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83050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F09721-083B-BC45-9E90-7181E79A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733BD6-08CD-844B-B352-261B558F1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FDFA7C-7FD4-DE42-94BD-668A85D01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FE22B-F2A7-7C45-9DC3-4C5F998B61A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36455E-78DA-4249-83E5-33D116C42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7019DD-0E2F-F64A-9A8A-BF3507EAC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2AC4B-6238-F44D-A3BA-59B386A9BC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22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>
            <a:extLst>
              <a:ext uri="{FF2B5EF4-FFF2-40B4-BE49-F238E27FC236}">
                <a16:creationId xmlns:a16="http://schemas.microsoft.com/office/drawing/2014/main" id="{0C0C7D43-00F3-440A-BE0F-4F1882933E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523877"/>
            <a:ext cx="105156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9219" name="Text Placeholder 2">
            <a:extLst>
              <a:ext uri="{FF2B5EF4-FFF2-40B4-BE49-F238E27FC236}">
                <a16:creationId xmlns:a16="http://schemas.microsoft.com/office/drawing/2014/main" id="{567AEDD3-3325-4FA8-A641-8D86505A74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743076"/>
            <a:ext cx="1051560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399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GB" sz="3200" b="1" kern="1200" dirty="0">
          <a:solidFill>
            <a:srgbClr val="26489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4899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4899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4899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4899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4899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4899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4899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4899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49494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9494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49494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49494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49494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4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C2436C-DF58-8645-8C1E-FC67B74F35C0}"/>
              </a:ext>
            </a:extLst>
          </p:cNvPr>
          <p:cNvSpPr txBox="1">
            <a:spLocks/>
          </p:cNvSpPr>
          <p:nvPr/>
        </p:nvSpPr>
        <p:spPr>
          <a:xfrm>
            <a:off x="527381" y="2444785"/>
            <a:ext cx="11041227" cy="257067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9170"/>
            <a:r>
              <a:rPr lang="en-AU" sz="3200" dirty="0" err="1">
                <a:solidFill>
                  <a:srgbClr val="18314F"/>
                </a:solidFill>
              </a:rPr>
              <a:t>AlloSCT</a:t>
            </a:r>
            <a:r>
              <a:rPr lang="en-AU" sz="3200" dirty="0">
                <a:solidFill>
                  <a:srgbClr val="18314F"/>
                </a:solidFill>
              </a:rPr>
              <a:t> for clonal evolution of SAA</a:t>
            </a:r>
          </a:p>
          <a:p>
            <a:pPr algn="ctr" defTabSz="1219170"/>
            <a:endParaRPr lang="en-AU" sz="2800" i="1" dirty="0">
              <a:solidFill>
                <a:srgbClr val="18314F"/>
              </a:solidFill>
            </a:endParaRPr>
          </a:p>
          <a:p>
            <a:pPr algn="ctr" defTabSz="1219170"/>
            <a:r>
              <a:rPr lang="en-AU" sz="2800" i="1" dirty="0">
                <a:solidFill>
                  <a:srgbClr val="18314F"/>
                </a:solidFill>
              </a:rPr>
              <a:t>What conditioning regimen</a:t>
            </a:r>
          </a:p>
          <a:p>
            <a:pPr algn="ctr" defTabSz="1219170"/>
            <a:endParaRPr lang="fr-FR" sz="2800" dirty="0"/>
          </a:p>
          <a:p>
            <a:pPr algn="ctr" defTabSz="1219170"/>
            <a:endParaRPr lang="fr-FR" sz="2800" dirty="0"/>
          </a:p>
          <a:p>
            <a:pPr algn="ctr" defTabSz="1219170"/>
            <a:endParaRPr lang="fr-FR" sz="2800" dirty="0"/>
          </a:p>
          <a:p>
            <a:pPr algn="ctr" defTabSz="1219170"/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fr-FR" sz="2800" dirty="0" err="1">
                <a:solidFill>
                  <a:schemeClr val="accent1">
                    <a:lumMod val="50000"/>
                  </a:schemeClr>
                </a:solidFill>
              </a:rPr>
              <a:t>CeRAMIC</a:t>
            </a: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- </a:t>
            </a:r>
          </a:p>
          <a:p>
            <a:pPr algn="ctr" defTabSz="1219170"/>
            <a:endParaRPr lang="fr-FR" sz="20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 defTabSz="1219170"/>
            <a:r>
              <a:rPr lang="fr-FR" sz="2000" b="0" dirty="0">
                <a:solidFill>
                  <a:schemeClr val="accent1">
                    <a:lumMod val="50000"/>
                  </a:schemeClr>
                </a:solidFill>
              </a:rPr>
              <a:t>2 Octobre 2026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3C1AF1B-8B4C-C848-9588-81B6DAD1B3CA}"/>
              </a:ext>
            </a:extLst>
          </p:cNvPr>
          <p:cNvSpPr txBox="1">
            <a:spLocks/>
          </p:cNvSpPr>
          <p:nvPr/>
        </p:nvSpPr>
        <p:spPr>
          <a:xfrm>
            <a:off x="1524000" y="6068447"/>
            <a:ext cx="9144000" cy="62644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171450" indent="-171450" algn="l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49494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49494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49494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49494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49494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9170">
              <a:spcBef>
                <a:spcPts val="1000"/>
              </a:spcBef>
              <a:buNone/>
            </a:pPr>
            <a:r>
              <a:rPr lang="fr-FR" b="1" dirty="0">
                <a:solidFill>
                  <a:srgbClr val="18314F">
                    <a:lumMod val="50000"/>
                  </a:srgbClr>
                </a:solidFill>
              </a:rPr>
              <a:t>Edouard FORCADE, MD, PhD</a:t>
            </a:r>
          </a:p>
          <a:p>
            <a:pPr marL="0" indent="0" algn="ctr" defTabSz="1219170">
              <a:spcBef>
                <a:spcPts val="1000"/>
              </a:spcBef>
              <a:buNone/>
            </a:pPr>
            <a:r>
              <a:rPr lang="fr-FR" dirty="0">
                <a:solidFill>
                  <a:srgbClr val="18314F">
                    <a:lumMod val="50000"/>
                  </a:srgbClr>
                </a:solidFill>
              </a:rPr>
              <a:t>CHU de Bordeaux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44A535-EE89-9942-BC9E-6F18E7CB5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41" y="5977976"/>
            <a:ext cx="1659844" cy="8158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C28963-2304-8B4D-BD7B-8E6D5F725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5147" y="5957234"/>
            <a:ext cx="2159843" cy="7559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F8FFE8-BB9C-3747-927A-801F4F807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7822" y="167138"/>
            <a:ext cx="2477168" cy="15525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79B51B-B850-9945-BAD9-03D6EAB9D9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786188" cy="158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07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50C66BD-2F51-4043-97BC-E7E021E802EB}"/>
              </a:ext>
            </a:extLst>
          </p:cNvPr>
          <p:cNvSpPr txBox="1">
            <a:spLocks/>
          </p:cNvSpPr>
          <p:nvPr/>
        </p:nvSpPr>
        <p:spPr>
          <a:xfrm>
            <a:off x="838200" y="1825626"/>
            <a:ext cx="10515600" cy="2097447"/>
          </a:xfrm>
          <a:prstGeom prst="rect">
            <a:avLst/>
          </a:prstGeom>
        </p:spPr>
        <p:txBody>
          <a:bodyPr vert="horz" lIns="0" tIns="0" rIns="0" bIns="0" spcCol="182880" rtlCol="0">
            <a:normAutofit/>
          </a:bodyPr>
          <a:lstStyle>
            <a:lvl1pPr marL="341313" indent="-341313" algn="l" defTabSz="914400" rtl="0" eaLnBrk="1" latinLnBrk="0" hangingPunct="1">
              <a:spcBef>
                <a:spcPts val="900"/>
              </a:spcBef>
              <a:buClrTx/>
              <a:buSzPct val="100000"/>
              <a:buFont typeface="+mj-lt"/>
              <a:buAutoNum type="arabicPeriod"/>
              <a:tabLst>
                <a:tab pos="3998913" algn="r"/>
                <a:tab pos="8229600" algn="r"/>
              </a:tabLst>
              <a:defRPr sz="18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4675" indent="-233363" algn="l" defTabSz="914400" rtl="0" eaLnBrk="1" latinLnBrk="0" hangingPunct="1">
              <a:spcBef>
                <a:spcPts val="300"/>
              </a:spcBef>
              <a:buClrTx/>
              <a:buSzPct val="100000"/>
              <a:buFont typeface="Arial" pitchFamily="34" charset="0"/>
              <a:buChar char="–"/>
              <a:defRPr sz="16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1688" indent="-227013" algn="l" defTabSz="914400" rtl="0" eaLnBrk="1" latinLnBrk="0" hangingPunct="1">
              <a:spcBef>
                <a:spcPts val="300"/>
              </a:spcBef>
              <a:buClrTx/>
              <a:buSzPct val="100000"/>
              <a:buFont typeface="Arial" pitchFamily="34" charset="0"/>
              <a:buChar char="–"/>
              <a:defRPr sz="16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-227013" algn="l" defTabSz="914400" rtl="0" eaLnBrk="1" latinLnBrk="0" hangingPunct="1">
              <a:spcBef>
                <a:spcPts val="300"/>
              </a:spcBef>
              <a:buClrTx/>
              <a:buSzPct val="100000"/>
              <a:buFont typeface="Arial" pitchFamily="34" charset="0"/>
              <a:buChar char="–"/>
              <a:defRPr sz="16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28600" algn="l" defTabSz="914400" rtl="0" eaLnBrk="1" latinLnBrk="0" hangingPunct="1">
              <a:spcBef>
                <a:spcPts val="300"/>
              </a:spcBef>
              <a:buClrTx/>
              <a:buSzPct val="100000"/>
              <a:buFont typeface="Arial" pitchFamily="34" charset="0"/>
              <a:buChar char="–"/>
              <a:defRPr sz="16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89" indent="-457189" algn="just" defTabSz="1219170">
              <a:spcBef>
                <a:spcPts val="1200"/>
              </a:spcBef>
              <a:tabLst>
                <a:tab pos="5331751" algn="r"/>
                <a:tab pos="10972526" algn="r"/>
              </a:tabLst>
              <a:defRPr/>
            </a:pPr>
            <a:r>
              <a:rPr lang="fr-FR" sz="2000" b="1" dirty="0">
                <a:solidFill>
                  <a:srgbClr val="000000"/>
                </a:solidFill>
                <a:latin typeface="Arial" panose="020B0604020202020204"/>
              </a:rPr>
              <a:t>Expert / consultant / orateur </a:t>
            </a:r>
            <a:r>
              <a:rPr lang="fr-FR" sz="2000" dirty="0">
                <a:solidFill>
                  <a:srgbClr val="000000"/>
                </a:solidFill>
                <a:latin typeface="Arial" panose="020B0604020202020204"/>
              </a:rPr>
              <a:t>pour les laboratoires Jazz, </a:t>
            </a:r>
            <a:r>
              <a:rPr lang="fr-FR" sz="2000" dirty="0" err="1">
                <a:solidFill>
                  <a:srgbClr val="000000"/>
                </a:solidFill>
                <a:latin typeface="Arial" panose="020B0604020202020204"/>
              </a:rPr>
              <a:t>Gilead</a:t>
            </a:r>
            <a:r>
              <a:rPr lang="fr-FR" sz="2000" dirty="0">
                <a:solidFill>
                  <a:srgbClr val="000000"/>
                </a:solidFill>
                <a:latin typeface="Arial" panose="020B0604020202020204"/>
              </a:rPr>
              <a:t>, MSD, </a:t>
            </a:r>
            <a:r>
              <a:rPr lang="fr-FR" sz="2000" dirty="0" err="1">
                <a:solidFill>
                  <a:srgbClr val="000000"/>
                </a:solidFill>
                <a:latin typeface="Arial" panose="020B0604020202020204"/>
              </a:rPr>
              <a:t>Abbvie</a:t>
            </a:r>
            <a:r>
              <a:rPr lang="fr-FR" sz="2000" dirty="0">
                <a:solidFill>
                  <a:srgbClr val="000000"/>
                </a:solidFill>
                <a:latin typeface="Arial" panose="020B0604020202020204"/>
              </a:rPr>
              <a:t>, Sanofi, Novartis, GSK, </a:t>
            </a:r>
            <a:r>
              <a:rPr lang="fr-FR" sz="2000" dirty="0" err="1">
                <a:solidFill>
                  <a:srgbClr val="000000"/>
                </a:solidFill>
                <a:latin typeface="Arial" panose="020B0604020202020204"/>
              </a:rPr>
              <a:t>Astellas</a:t>
            </a:r>
            <a:r>
              <a:rPr lang="fr-FR" sz="2000" dirty="0">
                <a:solidFill>
                  <a:srgbClr val="000000"/>
                </a:solidFill>
                <a:latin typeface="Arial" panose="020B0604020202020204"/>
              </a:rPr>
              <a:t>, </a:t>
            </a:r>
            <a:r>
              <a:rPr lang="fr-FR" sz="2000" dirty="0" err="1">
                <a:solidFill>
                  <a:srgbClr val="000000"/>
                </a:solidFill>
                <a:latin typeface="Arial" panose="020B0604020202020204"/>
              </a:rPr>
              <a:t>Alexion</a:t>
            </a:r>
            <a:r>
              <a:rPr lang="fr-FR" sz="2000" dirty="0">
                <a:solidFill>
                  <a:srgbClr val="000000"/>
                </a:solidFill>
                <a:latin typeface="Arial" panose="020B0604020202020204"/>
              </a:rPr>
              <a:t>.</a:t>
            </a:r>
          </a:p>
          <a:p>
            <a:pPr marL="457189" indent="-457189" algn="just" defTabSz="1219170">
              <a:spcBef>
                <a:spcPts val="1200"/>
              </a:spcBef>
              <a:tabLst>
                <a:tab pos="5331751" algn="r"/>
                <a:tab pos="10972526" algn="r"/>
              </a:tabLst>
              <a:defRPr/>
            </a:pPr>
            <a:endParaRPr lang="fr-FR" sz="2000" dirty="0">
              <a:solidFill>
                <a:srgbClr val="000000"/>
              </a:solidFill>
              <a:latin typeface="Arial" panose="020B0604020202020204"/>
            </a:endParaRPr>
          </a:p>
          <a:p>
            <a:pPr marL="457189" indent="-457189" algn="just" defTabSz="1219170">
              <a:spcBef>
                <a:spcPts val="1200"/>
              </a:spcBef>
              <a:tabLst>
                <a:tab pos="5331751" algn="r"/>
                <a:tab pos="10972526" algn="r"/>
              </a:tabLst>
              <a:defRPr/>
            </a:pPr>
            <a:r>
              <a:rPr lang="fr-FR" sz="2000" b="1" dirty="0">
                <a:solidFill>
                  <a:srgbClr val="000000"/>
                </a:solidFill>
                <a:latin typeface="Arial" panose="020B0604020202020204"/>
              </a:rPr>
              <a:t>Financements congrès : </a:t>
            </a:r>
            <a:r>
              <a:rPr lang="fr-FR" sz="2000" dirty="0">
                <a:solidFill>
                  <a:srgbClr val="000000"/>
                </a:solidFill>
                <a:latin typeface="Arial" panose="020B0604020202020204"/>
              </a:rPr>
              <a:t>Jazz, Sanofi, Takeda, </a:t>
            </a:r>
            <a:r>
              <a:rPr lang="fr-FR" sz="2000" dirty="0" err="1">
                <a:solidFill>
                  <a:srgbClr val="000000"/>
                </a:solidFill>
                <a:latin typeface="Arial" panose="020B0604020202020204"/>
              </a:rPr>
              <a:t>Neovii</a:t>
            </a:r>
            <a:r>
              <a:rPr lang="fr-FR" sz="2000" dirty="0">
                <a:solidFill>
                  <a:srgbClr val="000000"/>
                </a:solidFill>
                <a:latin typeface="Arial" panose="020B0604020202020204"/>
              </a:rPr>
              <a:t>, MSD, Roche, </a:t>
            </a:r>
            <a:r>
              <a:rPr lang="fr-FR" sz="2000" dirty="0" err="1">
                <a:solidFill>
                  <a:srgbClr val="000000"/>
                </a:solidFill>
                <a:latin typeface="Arial" panose="020B0604020202020204"/>
              </a:rPr>
              <a:t>Gilead</a:t>
            </a:r>
            <a:r>
              <a:rPr lang="fr-FR" sz="2000" dirty="0">
                <a:solidFill>
                  <a:srgbClr val="000000"/>
                </a:solidFill>
                <a:latin typeface="Arial" panose="020B0604020202020204"/>
              </a:rPr>
              <a:t>, Novartis, </a:t>
            </a:r>
            <a:r>
              <a:rPr lang="fr-FR" sz="2000" dirty="0" err="1">
                <a:solidFill>
                  <a:srgbClr val="000000"/>
                </a:solidFill>
                <a:latin typeface="Arial" panose="020B0604020202020204"/>
              </a:rPr>
              <a:t>Alexion</a:t>
            </a:r>
            <a:r>
              <a:rPr lang="fr-FR" sz="2000" dirty="0">
                <a:solidFill>
                  <a:srgbClr val="000000"/>
                </a:solidFill>
                <a:latin typeface="Arial" panose="020B0604020202020204"/>
              </a:rPr>
              <a:t>.</a:t>
            </a:r>
          </a:p>
          <a:p>
            <a:pPr marL="0" indent="0" defTabSz="1219170">
              <a:spcBef>
                <a:spcPts val="1200"/>
              </a:spcBef>
              <a:buNone/>
              <a:tabLst>
                <a:tab pos="5331751" algn="r"/>
                <a:tab pos="10972526" algn="r"/>
              </a:tabLst>
              <a:defRPr/>
            </a:pPr>
            <a:endParaRPr lang="fr-FR" sz="2400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FEAD91A-EA66-4444-9919-1C037F46CFDC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dirty="0">
                <a:solidFill>
                  <a:srgbClr val="18314F"/>
                </a:solidFill>
              </a:rPr>
              <a:t>Conflicts of interest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029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Clonal evolution in Aplastic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Anemia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540CCB2-B430-7249-BB1E-435528D16A9A}"/>
              </a:ext>
            </a:extLst>
          </p:cNvPr>
          <p:cNvSpPr txBox="1"/>
          <p:nvPr/>
        </p:nvSpPr>
        <p:spPr>
          <a:xfrm>
            <a:off x="1210962" y="1544595"/>
            <a:ext cx="9860692" cy="3364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Clonal evolution following Aplastic Anemia treated with IST (</a:t>
            </a:r>
            <a:r>
              <a:rPr lang="en-US" dirty="0" err="1">
                <a:solidFill>
                  <a:srgbClr val="000000"/>
                </a:solidFill>
              </a:rPr>
              <a:t>ImmunoSuppressive</a:t>
            </a:r>
            <a:r>
              <a:rPr lang="en-US" dirty="0">
                <a:solidFill>
                  <a:srgbClr val="000000"/>
                </a:solidFill>
              </a:rPr>
              <a:t> Therapy) is defined by the occurrence of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AML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MDS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Abnormal cytogenetics without WHO criteria for AML/MDS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Patients receiving </a:t>
            </a:r>
            <a:r>
              <a:rPr lang="en-US" dirty="0" err="1">
                <a:solidFill>
                  <a:srgbClr val="000000"/>
                </a:solidFill>
              </a:rPr>
              <a:t>alloSCT</a:t>
            </a:r>
            <a:r>
              <a:rPr lang="en-US" dirty="0">
                <a:solidFill>
                  <a:srgbClr val="000000"/>
                </a:solidFill>
              </a:rPr>
              <a:t> as first line or salvage therapy are protected from clonal evolution.</a:t>
            </a:r>
          </a:p>
        </p:txBody>
      </p:sp>
    </p:spTree>
    <p:extLst>
      <p:ext uri="{BB962C8B-B14F-4D97-AF65-F5344CB8AC3E}">
        <p14:creationId xmlns:p14="http://schemas.microsoft.com/office/powerpoint/2010/main" val="267663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Clonal Evolution in Aplastic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Anemia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92E89E-13C9-8144-9BD4-B61D1BF65DAC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Gurnari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al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JCO 2023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7BDF0DF-AF81-B24E-B4F9-C5C06F9032B7}"/>
              </a:ext>
            </a:extLst>
          </p:cNvPr>
          <p:cNvSpPr txBox="1"/>
          <p:nvPr/>
        </p:nvSpPr>
        <p:spPr>
          <a:xfrm>
            <a:off x="609600" y="3824530"/>
            <a:ext cx="10606088" cy="2118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1000 patients with AA/PNH between 1972-2020 from Cleveland, Rome and St Louis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The 10-year cumulative incidence of secondary Myeloid Neoplasms (</a:t>
            </a:r>
            <a:r>
              <a:rPr lang="en-US" dirty="0" err="1">
                <a:solidFill>
                  <a:srgbClr val="000000"/>
                </a:solidFill>
              </a:rPr>
              <a:t>sMN</a:t>
            </a:r>
            <a:r>
              <a:rPr lang="en-US" dirty="0">
                <a:solidFill>
                  <a:srgbClr val="000000"/>
                </a:solidFill>
              </a:rPr>
              <a:t>) in non-transplanted cases was 11.6%, with 75% MDS and 18% AML (median time so </a:t>
            </a:r>
            <a:r>
              <a:rPr lang="en-US" dirty="0" err="1">
                <a:solidFill>
                  <a:srgbClr val="000000"/>
                </a:solidFill>
              </a:rPr>
              <a:t>sMN</a:t>
            </a:r>
            <a:r>
              <a:rPr lang="en-US" dirty="0">
                <a:solidFill>
                  <a:srgbClr val="000000"/>
                </a:solidFill>
              </a:rPr>
              <a:t> = 4.5 years)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Myelodysplastic syndrome with high-risk phenotypes, del7/7q, and ASXL1, SETBP1, RUNX1, and RAS pathway gene mutations were the most frequent characteristics.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45DBC93-1917-5247-A941-6BE6F35F8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5943600" cy="2208649"/>
          </a:xfrm>
          <a:prstGeom prst="rect">
            <a:avLst/>
          </a:prstGeom>
        </p:spPr>
      </p:pic>
      <p:sp>
        <p:nvSpPr>
          <p:cNvPr id="14" name="Chiffre clé 1">
            <a:extLst>
              <a:ext uri="{FF2B5EF4-FFF2-40B4-BE49-F238E27FC236}">
                <a16:creationId xmlns:a16="http://schemas.microsoft.com/office/drawing/2014/main" id="{5BC2826A-6791-3C48-962B-44AC0141BF88}"/>
              </a:ext>
            </a:extLst>
          </p:cNvPr>
          <p:cNvSpPr/>
          <p:nvPr/>
        </p:nvSpPr>
        <p:spPr>
          <a:xfrm>
            <a:off x="6949440" y="1325880"/>
            <a:ext cx="2286000" cy="219456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txBody>
          <a:bodyPr wrap="square" lIns="182880" tIns="137160" rIns="182880" bIns="13716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3600" b="1" i="0">
                <a:solidFill>
                  <a:srgbClr val="264899"/>
                </a:solidFill>
                <a:latin typeface="Arial"/>
              </a:rPr>
              <a:t>11.6%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 b="0" i="0">
                <a:solidFill>
                  <a:srgbClr val="5B6573"/>
                </a:solidFill>
                <a:latin typeface="Arial"/>
              </a:rPr>
              <a:t>10-year cumulative incidence of sMN in non-transplanted cases</a:t>
            </a:r>
          </a:p>
        </p:txBody>
      </p:sp>
      <p:sp>
        <p:nvSpPr>
          <p:cNvPr id="15" name="Chiffre clé 2">
            <a:extLst>
              <a:ext uri="{FF2B5EF4-FFF2-40B4-BE49-F238E27FC236}">
                <a16:creationId xmlns:a16="http://schemas.microsoft.com/office/drawing/2014/main" id="{EEE4EF08-39C2-A24D-9499-F7194F595AAD}"/>
              </a:ext>
            </a:extLst>
          </p:cNvPr>
          <p:cNvSpPr/>
          <p:nvPr/>
        </p:nvSpPr>
        <p:spPr>
          <a:xfrm>
            <a:off x="9418320" y="1325880"/>
            <a:ext cx="2286000" cy="219456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txBody>
          <a:bodyPr wrap="square" lIns="182880" tIns="137160" rIns="182880" bIns="13716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3600" b="1" i="0">
                <a:solidFill>
                  <a:srgbClr val="264899"/>
                </a:solidFill>
                <a:latin typeface="Arial"/>
              </a:rPr>
              <a:t>4.5 y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 b="0" i="0">
                <a:solidFill>
                  <a:srgbClr val="5B6573"/>
                </a:solidFill>
                <a:latin typeface="Arial"/>
              </a:rPr>
              <a:t>median time to sMN</a:t>
            </a:r>
          </a:p>
        </p:txBody>
      </p:sp>
    </p:spTree>
    <p:extLst>
      <p:ext uri="{BB962C8B-B14F-4D97-AF65-F5344CB8AC3E}">
        <p14:creationId xmlns:p14="http://schemas.microsoft.com/office/powerpoint/2010/main" val="46917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Clonal Evolution in Aplastic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Anemia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92E89E-13C9-8144-9BD4-B61D1BF65DAC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Gurnari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al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JCO 2023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A9AB06F-AA3B-224E-A52F-525F9843A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4532586" cy="45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01BB750-82FB-CD49-90F1-A0955F5D6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1371600"/>
            <a:ext cx="2058542" cy="169715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D3E5B29-BA8D-F042-8997-36CD3D90B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7822" y="1371600"/>
            <a:ext cx="1874109" cy="169715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61E5CDC-02C0-6F49-966C-FF68409DB8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4811" y="1371600"/>
            <a:ext cx="1855501" cy="169715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2B5BA0-4493-9744-9DB8-B1B806A0A828}"/>
              </a:ext>
            </a:extLst>
          </p:cNvPr>
          <p:cNvSpPr txBox="1"/>
          <p:nvPr/>
        </p:nvSpPr>
        <p:spPr>
          <a:xfrm>
            <a:off x="3260230" y="1714049"/>
            <a:ext cx="1021604" cy="92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"/>
              </a:rPr>
              <a:t>12.8%</a:t>
            </a:r>
          </a:p>
          <a:p>
            <a:r>
              <a:rPr lang="en-US" sz="1300" dirty="0">
                <a:latin typeface="Arial"/>
              </a:rPr>
              <a:t>13.1%</a:t>
            </a:r>
          </a:p>
          <a:p>
            <a:r>
              <a:rPr lang="en-US" sz="1300" dirty="0">
                <a:latin typeface="Arial"/>
              </a:rPr>
              <a:t>3.4%</a:t>
            </a:r>
          </a:p>
          <a:p>
            <a:r>
              <a:rPr lang="en-US" sz="1300" i="1" dirty="0">
                <a:latin typeface="Arial"/>
              </a:rPr>
              <a:t>p=0.06</a:t>
            </a:r>
          </a:p>
        </p:txBody>
      </p:sp>
      <p:sp>
        <p:nvSpPr>
          <p:cNvPr id="18" name="Texte">
            <a:extLst>
              <a:ext uri="{FF2B5EF4-FFF2-40B4-BE49-F238E27FC236}">
                <a16:creationId xmlns:a16="http://schemas.microsoft.com/office/drawing/2014/main" id="{737FB8CE-DA63-BE4E-B9BD-E6689ED94DC5}"/>
              </a:ext>
            </a:extLst>
          </p:cNvPr>
          <p:cNvSpPr txBox="1"/>
          <p:nvPr/>
        </p:nvSpPr>
        <p:spPr>
          <a:xfrm>
            <a:off x="5486400" y="3749040"/>
            <a:ext cx="6153912" cy="2194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1800" b="0" i="0">
                <a:solidFill>
                  <a:srgbClr val="1F2937"/>
                </a:solidFill>
                <a:latin typeface="Arial"/>
              </a:rPr>
              <a:t>Independent factors (MVA): older age, poor response to IST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1800" b="0" i="1">
                <a:solidFill>
                  <a:srgbClr val="1F2937"/>
                </a:solidFill>
                <a:latin typeface="Arial"/>
              </a:rPr>
              <a:t>Mutational profile not associated with survival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1800" b="0" i="1">
                <a:solidFill>
                  <a:srgbClr val="1F2937"/>
                </a:solidFill>
                <a:latin typeface="Arial"/>
              </a:rPr>
              <a:t>Small PNH clone =&gt; better survival</a:t>
            </a:r>
          </a:p>
        </p:txBody>
      </p:sp>
    </p:spTree>
    <p:extLst>
      <p:ext uri="{BB962C8B-B14F-4D97-AF65-F5344CB8AC3E}">
        <p14:creationId xmlns:p14="http://schemas.microsoft.com/office/powerpoint/2010/main" val="1343945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Clonal Evolution in Aplastic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Anemia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92E89E-13C9-8144-9BD4-B61D1BF65DAC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Gurnari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al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JCO 2023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270170-9A35-7244-B716-63C754C3A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" y="1830106"/>
            <a:ext cx="3476668" cy="358298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819CC1-2AAB-074C-B49D-B3CCDF007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325" y="1830106"/>
            <a:ext cx="4038600" cy="3441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B77632-8AB7-ED4A-894F-4ECC0EAA26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175" y="1971674"/>
            <a:ext cx="3634804" cy="285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7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AlloSCT</a:t>
            </a: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for Clonal evolution in Aplastic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Anemia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92E89E-13C9-8144-9BD4-B61D1BF65DAC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Prata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al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Haematologica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2025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B412D7-4A81-2445-A309-8B90E5E25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1325880"/>
            <a:ext cx="4690872" cy="4595140"/>
          </a:xfrm>
          <a:prstGeom prst="rect">
            <a:avLst/>
          </a:prstGeom>
        </p:spPr>
      </p:pic>
      <p:sp>
        <p:nvSpPr>
          <p:cNvPr id="8" name="Texte">
            <a:extLst>
              <a:ext uri="{FF2B5EF4-FFF2-40B4-BE49-F238E27FC236}">
                <a16:creationId xmlns:a16="http://schemas.microsoft.com/office/drawing/2014/main" id="{7C99AC66-8265-8648-8415-9DC1A3F58F50}"/>
              </a:ext>
            </a:extLst>
          </p:cNvPr>
          <p:cNvSpPr txBox="1"/>
          <p:nvPr/>
        </p:nvSpPr>
        <p:spPr>
          <a:xfrm>
            <a:off x="548640" y="1417320"/>
            <a:ext cx="5852160" cy="457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sz="2200" b="1" i="0" dirty="0">
                <a:solidFill>
                  <a:srgbClr val="264899"/>
                </a:solidFill>
                <a:latin typeface="Arial"/>
              </a:rPr>
              <a:t>EBMT experience on 270 patients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1800" b="0" i="0" dirty="0">
                <a:solidFill>
                  <a:srgbClr val="1F2937"/>
                </a:solidFill>
                <a:latin typeface="Arial"/>
              </a:rPr>
              <a:t>57% MDS, 17% AML, 25% isolated abnormality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1800" b="0" i="0" dirty="0">
                <a:solidFill>
                  <a:srgbClr val="1F2937"/>
                </a:solidFill>
                <a:latin typeface="Arial"/>
              </a:rPr>
              <a:t>median Age = 39 </a:t>
            </a:r>
            <a:r>
              <a:rPr sz="1800" b="0" i="0" dirty="0" err="1">
                <a:solidFill>
                  <a:srgbClr val="1F2937"/>
                </a:solidFill>
                <a:latin typeface="Arial"/>
              </a:rPr>
              <a:t>yo</a:t>
            </a:r>
            <a:endParaRPr sz="1800" b="0" i="0" dirty="0">
              <a:solidFill>
                <a:srgbClr val="1F2937"/>
              </a:solidFill>
              <a:latin typeface="Arial"/>
            </a:endParaRP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1800" b="0" i="0" dirty="0">
                <a:solidFill>
                  <a:srgbClr val="1F2937"/>
                </a:solidFill>
                <a:latin typeface="Arial"/>
              </a:rPr>
              <a:t>Abnormal cytogenetics in 76%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1800" b="0" i="0" dirty="0">
                <a:solidFill>
                  <a:srgbClr val="1F2937"/>
                </a:solidFill>
                <a:latin typeface="Arial"/>
              </a:rPr>
              <a:t>MAC regimen in 50%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1800" b="0" i="0" dirty="0">
                <a:solidFill>
                  <a:srgbClr val="1F2937"/>
                </a:solidFill>
                <a:latin typeface="Arial"/>
              </a:rPr>
              <a:t>Donor type: MSD 32%, </a:t>
            </a:r>
            <a:r>
              <a:rPr sz="1800" b="0" i="0" dirty="0" err="1">
                <a:solidFill>
                  <a:srgbClr val="1F2937"/>
                </a:solidFill>
                <a:latin typeface="Arial"/>
              </a:rPr>
              <a:t>Haplo</a:t>
            </a:r>
            <a:r>
              <a:rPr sz="1800" b="0" i="0" dirty="0">
                <a:solidFill>
                  <a:srgbClr val="1F2937"/>
                </a:solidFill>
                <a:latin typeface="Arial"/>
              </a:rPr>
              <a:t> 7.5%, UD 60%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1800" b="0" i="0" dirty="0">
                <a:solidFill>
                  <a:srgbClr val="1F2937"/>
                </a:solidFill>
                <a:latin typeface="Arial"/>
              </a:rPr>
              <a:t>Stem cell source: PBSC 55%, BM 36% but varying upon indication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221A15-463C-7A4A-8936-1586CE5A1A21}"/>
              </a:ext>
            </a:extLst>
          </p:cNvPr>
          <p:cNvSpPr txBox="1"/>
          <p:nvPr/>
        </p:nvSpPr>
        <p:spPr>
          <a:xfrm>
            <a:off x="9487718" y="3277608"/>
            <a:ext cx="1739282" cy="346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Arial"/>
              </a:rPr>
              <a:t>5y-OS = 64%</a:t>
            </a:r>
          </a:p>
        </p:txBody>
      </p:sp>
    </p:spTree>
    <p:extLst>
      <p:ext uri="{BB962C8B-B14F-4D97-AF65-F5344CB8AC3E}">
        <p14:creationId xmlns:p14="http://schemas.microsoft.com/office/powerpoint/2010/main" val="2929439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AlloSCT</a:t>
            </a: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for Clonal Evolution in Aplastic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Anemia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92E89E-13C9-8144-9BD4-B61D1BF65DAC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Prata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al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Haematologica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2025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560D0F3-7746-B249-93D6-AAC3F8ADB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11680"/>
            <a:ext cx="3642891" cy="29671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A0690A7-FB59-B642-87D6-F5072C85E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131" y="2011680"/>
            <a:ext cx="3551861" cy="296719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BB08DB-76D5-BD43-A25F-297CDB6827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0592" y="2011680"/>
            <a:ext cx="3439720" cy="2967193"/>
          </a:xfrm>
          <a:prstGeom prst="rect">
            <a:avLst/>
          </a:prstGeom>
        </p:spPr>
      </p:pic>
      <p:sp>
        <p:nvSpPr>
          <p:cNvPr id="13" name="Sous-titre">
            <a:extLst>
              <a:ext uri="{FF2B5EF4-FFF2-40B4-BE49-F238E27FC236}">
                <a16:creationId xmlns:a16="http://schemas.microsoft.com/office/drawing/2014/main" id="{E5D6D539-FB45-6042-B8E3-7BBAFC816D16}"/>
              </a:ext>
            </a:extLst>
          </p:cNvPr>
          <p:cNvSpPr txBox="1"/>
          <p:nvPr/>
        </p:nvSpPr>
        <p:spPr>
          <a:xfrm>
            <a:off x="548640" y="1325880"/>
            <a:ext cx="11091672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2200" b="1" i="0">
                <a:solidFill>
                  <a:srgbClr val="264899"/>
                </a:solidFill>
                <a:latin typeface="Arial"/>
              </a:rPr>
              <a:t>EBMT experience on 270 patients</a:t>
            </a:r>
          </a:p>
        </p:txBody>
      </p:sp>
      <p:sp>
        <p:nvSpPr>
          <p:cNvPr id="14" name="Message clé">
            <a:extLst>
              <a:ext uri="{FF2B5EF4-FFF2-40B4-BE49-F238E27FC236}">
                <a16:creationId xmlns:a16="http://schemas.microsoft.com/office/drawing/2014/main" id="{D3DADE97-12B7-1246-800A-1DD5FB5C99FE}"/>
              </a:ext>
            </a:extLst>
          </p:cNvPr>
          <p:cNvSpPr/>
          <p:nvPr/>
        </p:nvSpPr>
        <p:spPr>
          <a:xfrm>
            <a:off x="548640" y="5349240"/>
            <a:ext cx="11091672" cy="68580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>
            <a:noFill/>
          </a:ln>
          <a:effectLst/>
        </p:spPr>
        <p:txBody>
          <a:bodyPr wrap="square" lIns="274320" tIns="109728" rIns="274320" bIns="109728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C00000"/>
                </a:solidFill>
                <a:latin typeface="Arial"/>
              </a:rPr>
              <a:t>No factor identified for OS in MVA (including RIC/MAC)</a:t>
            </a:r>
          </a:p>
        </p:txBody>
      </p:sp>
    </p:spTree>
    <p:extLst>
      <p:ext uri="{BB962C8B-B14F-4D97-AF65-F5344CB8AC3E}">
        <p14:creationId xmlns:p14="http://schemas.microsoft.com/office/powerpoint/2010/main" val="381659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AlloSCT</a:t>
            </a: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for Clonal Evolution in Aplastic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Anemia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92E89E-13C9-8144-9BD4-B61D1BF65DAC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Prata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67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al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Haematologica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2025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FFB43B-0702-2941-B558-608A82881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448" y="1965960"/>
            <a:ext cx="5260097" cy="329184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D831A4-CDC1-6244-90A7-DEFF917D4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866" y="1965960"/>
            <a:ext cx="5029638" cy="3291840"/>
          </a:xfrm>
          <a:prstGeom prst="rect">
            <a:avLst/>
          </a:prstGeom>
        </p:spPr>
      </p:pic>
      <p:sp>
        <p:nvSpPr>
          <p:cNvPr id="13" name="Sous-titre">
            <a:extLst>
              <a:ext uri="{FF2B5EF4-FFF2-40B4-BE49-F238E27FC236}">
                <a16:creationId xmlns:a16="http://schemas.microsoft.com/office/drawing/2014/main" id="{99A444D4-7065-1A4A-8A4C-66EFA65BF8E9}"/>
              </a:ext>
            </a:extLst>
          </p:cNvPr>
          <p:cNvSpPr txBox="1"/>
          <p:nvPr/>
        </p:nvSpPr>
        <p:spPr>
          <a:xfrm>
            <a:off x="548640" y="1325880"/>
            <a:ext cx="11091672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2200" b="1" i="0" dirty="0">
                <a:solidFill>
                  <a:srgbClr val="264899"/>
                </a:solidFill>
                <a:latin typeface="Arial"/>
              </a:rPr>
              <a:t>EBMT experience on 270 patients</a:t>
            </a:r>
          </a:p>
        </p:txBody>
      </p:sp>
      <p:sp>
        <p:nvSpPr>
          <p:cNvPr id="14" name="Message clé">
            <a:extLst>
              <a:ext uri="{FF2B5EF4-FFF2-40B4-BE49-F238E27FC236}">
                <a16:creationId xmlns:a16="http://schemas.microsoft.com/office/drawing/2014/main" id="{B9ACC5C3-199A-0E44-BFA3-6C45236FB007}"/>
              </a:ext>
            </a:extLst>
          </p:cNvPr>
          <p:cNvSpPr/>
          <p:nvPr/>
        </p:nvSpPr>
        <p:spPr>
          <a:xfrm>
            <a:off x="548640" y="5349240"/>
            <a:ext cx="11091672" cy="68580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>
            <a:noFill/>
          </a:ln>
          <a:effectLst/>
        </p:spPr>
        <p:txBody>
          <a:bodyPr wrap="square" lIns="274320" tIns="109728" rIns="274320" bIns="109728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C00000"/>
                </a:solidFill>
                <a:latin typeface="Arial"/>
              </a:rPr>
              <a:t>Evidence for early intervention?</a:t>
            </a:r>
          </a:p>
        </p:txBody>
      </p:sp>
    </p:spTree>
    <p:extLst>
      <p:ext uri="{BB962C8B-B14F-4D97-AF65-F5344CB8AC3E}">
        <p14:creationId xmlns:p14="http://schemas.microsoft.com/office/powerpoint/2010/main" val="436323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Considerations on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AlloSCT</a:t>
            </a: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conditioning for CE in AA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arte 1">
            <a:extLst>
              <a:ext uri="{FF2B5EF4-FFF2-40B4-BE49-F238E27FC236}">
                <a16:creationId xmlns:a16="http://schemas.microsoft.com/office/drawing/2014/main" id="{8F4A8F23-1E21-5E48-BF6B-B4C1EB041F2F}"/>
              </a:ext>
            </a:extLst>
          </p:cNvPr>
          <p:cNvSpPr/>
          <p:nvPr/>
        </p:nvSpPr>
        <p:spPr>
          <a:xfrm>
            <a:off x="548640" y="1600200"/>
            <a:ext cx="5385816" cy="214884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txBody>
          <a:bodyPr wrap="square" lIns="1417320" tIns="182880" rIns="274320" bIns="18288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64899"/>
                </a:solidFill>
                <a:latin typeface="Arial"/>
              </a:rPr>
              <a:t>Age</a:t>
            </a:r>
          </a:p>
        </p:txBody>
      </p:sp>
      <p:sp>
        <p:nvSpPr>
          <p:cNvPr id="5" name="Numéro">
            <a:extLst>
              <a:ext uri="{FF2B5EF4-FFF2-40B4-BE49-F238E27FC236}">
                <a16:creationId xmlns:a16="http://schemas.microsoft.com/office/drawing/2014/main" id="{9BF00D4A-B643-1B45-AC1C-2F4DC372D09B}"/>
              </a:ext>
            </a:extLst>
          </p:cNvPr>
          <p:cNvSpPr/>
          <p:nvPr/>
        </p:nvSpPr>
        <p:spPr>
          <a:xfrm>
            <a:off x="914400" y="2308860"/>
            <a:ext cx="731520" cy="731520"/>
          </a:xfrm>
          <a:prstGeom prst="ellipse">
            <a:avLst/>
          </a:prstGeom>
          <a:solidFill>
            <a:srgbClr val="264899"/>
          </a:solidFill>
          <a:ln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Carte 2">
            <a:extLst>
              <a:ext uri="{FF2B5EF4-FFF2-40B4-BE49-F238E27FC236}">
                <a16:creationId xmlns:a16="http://schemas.microsoft.com/office/drawing/2014/main" id="{9754A3B3-E516-914F-9DE5-318214B4BE0D}"/>
              </a:ext>
            </a:extLst>
          </p:cNvPr>
          <p:cNvSpPr/>
          <p:nvPr/>
        </p:nvSpPr>
        <p:spPr>
          <a:xfrm>
            <a:off x="6254496" y="1600200"/>
            <a:ext cx="5385816" cy="214884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txBody>
          <a:bodyPr wrap="square" lIns="1417320" tIns="182880" rIns="274320" bIns="18288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64899"/>
                </a:solidFill>
                <a:latin typeface="Arial"/>
              </a:rPr>
              <a:t>Malignant vs non-malignant conditioning</a:t>
            </a:r>
          </a:p>
        </p:txBody>
      </p:sp>
      <p:sp>
        <p:nvSpPr>
          <p:cNvPr id="7" name="Numéro">
            <a:extLst>
              <a:ext uri="{FF2B5EF4-FFF2-40B4-BE49-F238E27FC236}">
                <a16:creationId xmlns:a16="http://schemas.microsoft.com/office/drawing/2014/main" id="{136646A6-CA3D-7C4E-9905-393F1548E343}"/>
              </a:ext>
            </a:extLst>
          </p:cNvPr>
          <p:cNvSpPr/>
          <p:nvPr/>
        </p:nvSpPr>
        <p:spPr>
          <a:xfrm>
            <a:off x="6620256" y="2308860"/>
            <a:ext cx="731520" cy="731520"/>
          </a:xfrm>
          <a:prstGeom prst="ellipse">
            <a:avLst/>
          </a:prstGeom>
          <a:solidFill>
            <a:srgbClr val="264899"/>
          </a:solidFill>
          <a:ln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Carte 3">
            <a:extLst>
              <a:ext uri="{FF2B5EF4-FFF2-40B4-BE49-F238E27FC236}">
                <a16:creationId xmlns:a16="http://schemas.microsoft.com/office/drawing/2014/main" id="{B4BEE11D-C23E-8947-A5D0-0CA71134DE76}"/>
              </a:ext>
            </a:extLst>
          </p:cNvPr>
          <p:cNvSpPr/>
          <p:nvPr/>
        </p:nvSpPr>
        <p:spPr>
          <a:xfrm>
            <a:off x="548640" y="4023360"/>
            <a:ext cx="5385816" cy="214884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txBody>
          <a:bodyPr wrap="square" lIns="1417320" tIns="182880" rIns="274320" bIns="18288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64899"/>
                </a:solidFill>
                <a:latin typeface="Arial"/>
              </a:rPr>
              <a:t>RIC vs MAC</a:t>
            </a:r>
          </a:p>
        </p:txBody>
      </p:sp>
      <p:sp>
        <p:nvSpPr>
          <p:cNvPr id="9" name="Numéro">
            <a:extLst>
              <a:ext uri="{FF2B5EF4-FFF2-40B4-BE49-F238E27FC236}">
                <a16:creationId xmlns:a16="http://schemas.microsoft.com/office/drawing/2014/main" id="{4D9BB371-3764-B24C-B7B9-E25DFD0DD912}"/>
              </a:ext>
            </a:extLst>
          </p:cNvPr>
          <p:cNvSpPr/>
          <p:nvPr/>
        </p:nvSpPr>
        <p:spPr>
          <a:xfrm>
            <a:off x="914400" y="4732020"/>
            <a:ext cx="731520" cy="731520"/>
          </a:xfrm>
          <a:prstGeom prst="ellipse">
            <a:avLst/>
          </a:prstGeom>
          <a:solidFill>
            <a:srgbClr val="264899"/>
          </a:solidFill>
          <a:ln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0" name="Carte 4">
            <a:extLst>
              <a:ext uri="{FF2B5EF4-FFF2-40B4-BE49-F238E27FC236}">
                <a16:creationId xmlns:a16="http://schemas.microsoft.com/office/drawing/2014/main" id="{09862E3F-50C5-5A40-B76D-4E7837C36E1B}"/>
              </a:ext>
            </a:extLst>
          </p:cNvPr>
          <p:cNvSpPr/>
          <p:nvPr/>
        </p:nvSpPr>
        <p:spPr>
          <a:xfrm>
            <a:off x="6254496" y="4023360"/>
            <a:ext cx="5385816" cy="214884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txBody>
          <a:bodyPr wrap="square" lIns="1417320" tIns="182880" rIns="274320" bIns="18288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64899"/>
                </a:solidFill>
                <a:latin typeface="Arial"/>
              </a:rPr>
              <a:t>TCI</a:t>
            </a:r>
          </a:p>
        </p:txBody>
      </p:sp>
      <p:sp>
        <p:nvSpPr>
          <p:cNvPr id="12" name="Numéro">
            <a:extLst>
              <a:ext uri="{FF2B5EF4-FFF2-40B4-BE49-F238E27FC236}">
                <a16:creationId xmlns:a16="http://schemas.microsoft.com/office/drawing/2014/main" id="{DC185F16-777F-2A43-9F49-6299A1CF785A}"/>
              </a:ext>
            </a:extLst>
          </p:cNvPr>
          <p:cNvSpPr/>
          <p:nvPr/>
        </p:nvSpPr>
        <p:spPr>
          <a:xfrm>
            <a:off x="6620256" y="4732020"/>
            <a:ext cx="731520" cy="731520"/>
          </a:xfrm>
          <a:prstGeom prst="ellipse">
            <a:avLst/>
          </a:prstGeom>
          <a:solidFill>
            <a:srgbClr val="264899"/>
          </a:solidFill>
          <a:ln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91598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Considerations on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AlloSCT</a:t>
            </a: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conditioning for CE in AA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92E89E-13C9-8144-9BD4-B61D1BF65DAC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Prata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al, </a:t>
            </a: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Haematologica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2025; Hussein et al, BBMT 2014</a:t>
            </a:r>
          </a:p>
        </p:txBody>
      </p:sp>
      <p:sp>
        <p:nvSpPr>
          <p:cNvPr id="5" name="Âge">
            <a:extLst>
              <a:ext uri="{FF2B5EF4-FFF2-40B4-BE49-F238E27FC236}">
                <a16:creationId xmlns:a16="http://schemas.microsoft.com/office/drawing/2014/main" id="{FAC9B7F9-98CF-EF4D-8BB0-6BAC8799FD0A}"/>
              </a:ext>
            </a:extLst>
          </p:cNvPr>
          <p:cNvSpPr/>
          <p:nvPr/>
        </p:nvSpPr>
        <p:spPr>
          <a:xfrm>
            <a:off x="548640" y="1325880"/>
            <a:ext cx="11091672" cy="1097280"/>
          </a:xfrm>
          <a:prstGeom prst="roundRect">
            <a:avLst>
              <a:gd name="adj" fmla="val 6000"/>
            </a:avLst>
          </a:prstGeom>
          <a:solidFill>
            <a:srgbClr val="EEF2FA"/>
          </a:solidFill>
          <a:ln>
            <a:noFill/>
          </a:ln>
          <a:effectLst/>
        </p:spPr>
        <p:txBody>
          <a:bodyPr wrap="square" lIns="320040" tIns="137160" rIns="320040" bIns="13716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2000" b="1" i="0">
                <a:solidFill>
                  <a:srgbClr val="264899"/>
                </a:solidFill>
                <a:latin typeface="Arial"/>
              </a:rPr>
              <a:t>Age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899"/>
              </a:buClr>
              <a:buFont typeface="Arial"/>
              <a:buChar char="•"/>
            </a:pPr>
            <a:r>
              <a:rPr sz="1700" b="0" i="0">
                <a:solidFill>
                  <a:srgbClr val="1F2937"/>
                </a:solidFill>
                <a:latin typeface="Arial"/>
              </a:rPr>
              <a:t>Median age = 39yo (22-56) in Prata </a:t>
            </a:r>
            <a:r>
              <a:rPr sz="1700" b="0" i="1">
                <a:solidFill>
                  <a:srgbClr val="1F2937"/>
                </a:solidFill>
                <a:latin typeface="Arial"/>
              </a:rPr>
              <a:t>et al</a:t>
            </a:r>
            <a:r>
              <a:rPr sz="1700" b="0" i="0">
                <a:solidFill>
                  <a:srgbClr val="1F2937"/>
                </a:solidFill>
                <a:latin typeface="Arial"/>
              </a:rPr>
              <a:t>, and 29yo (1-66) in Hussein et al (BBMT 2014)</a:t>
            </a:r>
          </a:p>
        </p:txBody>
      </p:sp>
      <p:sp>
        <p:nvSpPr>
          <p:cNvPr id="6" name="Conditionnement">
            <a:extLst>
              <a:ext uri="{FF2B5EF4-FFF2-40B4-BE49-F238E27FC236}">
                <a16:creationId xmlns:a16="http://schemas.microsoft.com/office/drawing/2014/main" id="{D3327FBD-A1EA-5C4E-B266-BB8E9378EB75}"/>
              </a:ext>
            </a:extLst>
          </p:cNvPr>
          <p:cNvSpPr/>
          <p:nvPr/>
        </p:nvSpPr>
        <p:spPr>
          <a:xfrm>
            <a:off x="548640" y="2651760"/>
            <a:ext cx="11091672" cy="3649028"/>
          </a:xfrm>
          <a:prstGeom prst="roundRect">
            <a:avLst>
              <a:gd name="adj" fmla="val 4000"/>
            </a:avLst>
          </a:prstGeom>
          <a:solidFill>
            <a:srgbClr val="EEF2FA"/>
          </a:solidFill>
          <a:ln>
            <a:noFill/>
          </a:ln>
          <a:effectLst/>
        </p:spPr>
        <p:txBody>
          <a:bodyPr wrap="square" lIns="320040" tIns="164592" rIns="320040" bIns="13716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sz="2000" b="1" i="0" dirty="0">
                <a:solidFill>
                  <a:srgbClr val="264899"/>
                </a:solidFill>
                <a:latin typeface="Arial"/>
              </a:rPr>
              <a:t>Malignant vs non-malignant conditioning regimen?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>
                <a:srgbClr val="264899"/>
              </a:buClr>
              <a:buFont typeface="Arial"/>
              <a:buChar char="•"/>
            </a:pPr>
            <a:r>
              <a:rPr sz="1700" b="0" i="0" dirty="0">
                <a:solidFill>
                  <a:srgbClr val="1F2937"/>
                </a:solidFill>
                <a:latin typeface="Arial"/>
              </a:rPr>
              <a:t>High risk of graft rejection in patients previously transfused (</a:t>
            </a:r>
            <a:r>
              <a:rPr sz="1700" b="0" i="0" dirty="0" err="1">
                <a:solidFill>
                  <a:srgbClr val="1F2937"/>
                </a:solidFill>
                <a:latin typeface="Arial"/>
              </a:rPr>
              <a:t>Storb</a:t>
            </a:r>
            <a:r>
              <a:rPr sz="1700" b="0" i="0" dirty="0">
                <a:solidFill>
                  <a:srgbClr val="1F2937"/>
                </a:solidFill>
                <a:latin typeface="Arial"/>
              </a:rPr>
              <a:t> et al, BJH 1983)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>
                <a:srgbClr val="264899"/>
              </a:buClr>
              <a:buFont typeface="Arial"/>
              <a:buChar char="•"/>
            </a:pPr>
            <a:r>
              <a:rPr sz="1700" b="0" i="0" dirty="0">
                <a:solidFill>
                  <a:srgbClr val="1F2937"/>
                </a:solidFill>
                <a:latin typeface="Arial"/>
              </a:rPr>
              <a:t>Low rate of graft rejection in patients receiving high dose ATG (</a:t>
            </a:r>
            <a:r>
              <a:rPr sz="1700" b="0" i="0" dirty="0" err="1">
                <a:solidFill>
                  <a:srgbClr val="1F2937"/>
                </a:solidFill>
                <a:latin typeface="Arial"/>
              </a:rPr>
              <a:t>Storb</a:t>
            </a:r>
            <a:r>
              <a:rPr sz="1700" b="0" i="0" dirty="0">
                <a:solidFill>
                  <a:srgbClr val="1F2937"/>
                </a:solidFill>
                <a:latin typeface="Arial"/>
              </a:rPr>
              <a:t> et al, Blood 1994)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>
                <a:srgbClr val="264899"/>
              </a:buClr>
              <a:buFont typeface="Arial"/>
              <a:buChar char="•"/>
            </a:pPr>
            <a:r>
              <a:rPr sz="1700" b="0" i="0" dirty="0">
                <a:solidFill>
                  <a:srgbClr val="1F2937"/>
                </a:solidFill>
                <a:latin typeface="Arial"/>
              </a:rPr>
              <a:t>No difference between FCA and FCA-TBI 2Gy in UD (</a:t>
            </a:r>
            <a:r>
              <a:rPr sz="1700" b="0" i="0" dirty="0" err="1">
                <a:solidFill>
                  <a:srgbClr val="1F2937"/>
                </a:solidFill>
                <a:latin typeface="Arial"/>
              </a:rPr>
              <a:t>Bacigalupo</a:t>
            </a:r>
            <a:r>
              <a:rPr sz="1700" b="0" i="0" dirty="0">
                <a:solidFill>
                  <a:srgbClr val="1F2937"/>
                </a:solidFill>
                <a:latin typeface="Arial"/>
              </a:rPr>
              <a:t> et al, </a:t>
            </a:r>
            <a:r>
              <a:rPr sz="1700" b="0" i="0" dirty="0" err="1">
                <a:solidFill>
                  <a:srgbClr val="1F2937"/>
                </a:solidFill>
                <a:latin typeface="Arial"/>
              </a:rPr>
              <a:t>Haematologica</a:t>
            </a:r>
            <a:r>
              <a:rPr sz="1700" b="0" i="0" dirty="0">
                <a:solidFill>
                  <a:srgbClr val="1F2937"/>
                </a:solidFill>
                <a:latin typeface="Arial"/>
              </a:rPr>
              <a:t> 2010)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>
                <a:srgbClr val="264899"/>
              </a:buClr>
              <a:buFont typeface="Arial"/>
              <a:buChar char="•"/>
            </a:pPr>
            <a:r>
              <a:rPr sz="1700" b="0" i="0" dirty="0">
                <a:solidFill>
                  <a:srgbClr val="1F2937"/>
                </a:solidFill>
                <a:latin typeface="Arial"/>
              </a:rPr>
              <a:t>Improved survival with FC+/-ATG in &gt; 30yo (Maury et al, </a:t>
            </a:r>
            <a:r>
              <a:rPr sz="1700" b="0" i="0" dirty="0" err="1">
                <a:solidFill>
                  <a:srgbClr val="1F2937"/>
                </a:solidFill>
                <a:latin typeface="Arial"/>
              </a:rPr>
              <a:t>Haematologica</a:t>
            </a:r>
            <a:r>
              <a:rPr sz="1700" b="0" i="0" dirty="0">
                <a:solidFill>
                  <a:srgbClr val="1F2937"/>
                </a:solidFill>
                <a:latin typeface="Arial"/>
              </a:rPr>
              <a:t> 2009)</a:t>
            </a:r>
          </a:p>
          <a:p>
            <a:pPr marL="256032" indent="-256032" algn="l">
              <a:lnSpc>
                <a:spcPct val="100000"/>
              </a:lnSpc>
              <a:spcBef>
                <a:spcPts val="800"/>
              </a:spcBef>
              <a:spcAft>
                <a:spcPts val="700"/>
              </a:spcAft>
              <a:buClr>
                <a:srgbClr val="264899"/>
              </a:buClr>
              <a:buFont typeface="Arial"/>
              <a:buChar char="•"/>
            </a:pPr>
            <a:endParaRPr lang="fr-FR" sz="1700" b="0" i="0" dirty="0">
              <a:solidFill>
                <a:srgbClr val="1F2937"/>
              </a:solidFill>
              <a:latin typeface="Arial"/>
            </a:endParaRPr>
          </a:p>
          <a:p>
            <a:pPr marL="256032" indent="-256032" algn="l">
              <a:lnSpc>
                <a:spcPct val="100000"/>
              </a:lnSpc>
              <a:spcBef>
                <a:spcPts val="800"/>
              </a:spcBef>
              <a:spcAft>
                <a:spcPts val="700"/>
              </a:spcAft>
              <a:buClr>
                <a:srgbClr val="264899"/>
              </a:buClr>
              <a:buFont typeface="Arial"/>
              <a:buChar char="•"/>
            </a:pPr>
            <a:r>
              <a:rPr sz="1700" b="0" i="0" dirty="0">
                <a:solidFill>
                  <a:srgbClr val="1F2937"/>
                </a:solidFill>
                <a:latin typeface="Arial"/>
              </a:rPr>
              <a:t>Alemtuzumab increased risk of relapse in MDS (23% vs 25% vs 39% (p &lt; 0.0001) for no TCD, ATG and alemtuzumab (Forcade et al, BMT 2022)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>
                <a:srgbClr val="264899"/>
              </a:buClr>
              <a:buFont typeface="Arial"/>
              <a:buChar char="•"/>
            </a:pPr>
            <a:r>
              <a:rPr sz="1700" b="0" i="0" dirty="0">
                <a:solidFill>
                  <a:srgbClr val="1F2937"/>
                </a:solidFill>
                <a:latin typeface="Arial"/>
              </a:rPr>
              <a:t>High dose ATG (≥ 6mg/kg) increased risk of relapse (52% vs 6%, p = 0.011) (</a:t>
            </a:r>
            <a:r>
              <a:rPr sz="1700" b="0" i="0" dirty="0" err="1">
                <a:solidFill>
                  <a:srgbClr val="1F2937"/>
                </a:solidFill>
                <a:latin typeface="Arial"/>
              </a:rPr>
              <a:t>Devillier</a:t>
            </a:r>
            <a:r>
              <a:rPr sz="1700" b="0" i="0" dirty="0">
                <a:solidFill>
                  <a:srgbClr val="1F2937"/>
                </a:solidFill>
                <a:latin typeface="Arial"/>
              </a:rPr>
              <a:t> et al, BMT 2018)</a:t>
            </a:r>
          </a:p>
        </p:txBody>
      </p:sp>
    </p:spTree>
    <p:extLst>
      <p:ext uri="{BB962C8B-B14F-4D97-AF65-F5344CB8AC3E}">
        <p14:creationId xmlns:p14="http://schemas.microsoft.com/office/powerpoint/2010/main" val="1990892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Considerations on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AlloSCT</a:t>
            </a: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conditioning for CE in AA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9F4D18-6C88-C244-BF2B-9EE79E3B0D0D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Kroger et al, JCO 2017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4A8C49-9C88-7B40-B244-0866E1801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703320"/>
            <a:ext cx="5380517" cy="23317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58353B-CCB6-3641-95C8-41F1AA024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3477" y="3703320"/>
            <a:ext cx="2664135" cy="2331720"/>
          </a:xfrm>
          <a:prstGeom prst="rect">
            <a:avLst/>
          </a:prstGeom>
        </p:spPr>
      </p:pic>
      <p:sp>
        <p:nvSpPr>
          <p:cNvPr id="10" name="Contexte">
            <a:extLst>
              <a:ext uri="{FF2B5EF4-FFF2-40B4-BE49-F238E27FC236}">
                <a16:creationId xmlns:a16="http://schemas.microsoft.com/office/drawing/2014/main" id="{6A180C92-DFFB-D345-A120-90B5454349BE}"/>
              </a:ext>
            </a:extLst>
          </p:cNvPr>
          <p:cNvSpPr txBox="1"/>
          <p:nvPr/>
        </p:nvSpPr>
        <p:spPr>
          <a:xfrm>
            <a:off x="548640" y="1325880"/>
            <a:ext cx="4846320" cy="2194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sz="2200" b="1" i="0">
                <a:solidFill>
                  <a:srgbClr val="264899"/>
                </a:solidFill>
                <a:latin typeface="Arial"/>
              </a:rPr>
              <a:t>RIC vs MAC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1">
                <a:solidFill>
                  <a:srgbClr val="5B6573"/>
                </a:solidFill>
                <a:latin typeface="Arial"/>
              </a:rPr>
              <a:t>European experience in </a:t>
            </a:r>
            <a:r>
              <a:rPr sz="1400" b="0" i="1" u="sng">
                <a:solidFill>
                  <a:srgbClr val="5B6573"/>
                </a:solidFill>
                <a:latin typeface="Arial"/>
              </a:rPr>
              <a:t>MDS</a:t>
            </a:r>
            <a:r>
              <a:rPr sz="1400" b="0" i="1">
                <a:solidFill>
                  <a:srgbClr val="5B6573"/>
                </a:solidFill>
                <a:latin typeface="Arial"/>
              </a:rPr>
              <a:t>, N=129 pts, 18-65yo, 1:1 Bu-Cy vs FB2, PBSC from RD/UD, px GVHD CsA+MTX, and ATG (or Campath) in UD (50%).</a:t>
            </a:r>
          </a:p>
        </p:txBody>
      </p:sp>
      <p:sp>
        <p:nvSpPr>
          <p:cNvPr id="12" name="Résultats">
            <a:extLst>
              <a:ext uri="{FF2B5EF4-FFF2-40B4-BE49-F238E27FC236}">
                <a16:creationId xmlns:a16="http://schemas.microsoft.com/office/drawing/2014/main" id="{AB86E7AD-A9CA-224B-9231-B040C7E837CC}"/>
              </a:ext>
            </a:extLst>
          </p:cNvPr>
          <p:cNvSpPr txBox="1"/>
          <p:nvPr/>
        </p:nvSpPr>
        <p:spPr>
          <a:xfrm>
            <a:off x="5760720" y="1371600"/>
            <a:ext cx="5879592" cy="2194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Graft failure: N=4 and 3 for MAC/RIC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ANC engraftment = 15 days (similar)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aGVHD: 37% and 32% for II-IV, and 14% and 15% for III-IV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2y-cGVHD: 64% and 61% for MAC/RIC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In MAC : more infectious complications, more VOD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1y-NRM: 25% in MAC, 16% in RIC (</a:t>
            </a:r>
            <a:r>
              <a:rPr sz="1500" b="0" i="1">
                <a:solidFill>
                  <a:srgbClr val="1F2937"/>
                </a:solidFill>
                <a:latin typeface="Arial"/>
              </a:rPr>
              <a:t>p=0.29</a:t>
            </a:r>
            <a:r>
              <a:rPr sz="1500" b="0" i="0">
                <a:solidFill>
                  <a:srgbClr val="1F2937"/>
                </a:solidFill>
                <a:latin typeface="Arial"/>
              </a:rPr>
              <a:t>)</a:t>
            </a:r>
          </a:p>
        </p:txBody>
      </p:sp>
      <p:sp>
        <p:nvSpPr>
          <p:cNvPr id="13" name="Message clé">
            <a:extLst>
              <a:ext uri="{FF2B5EF4-FFF2-40B4-BE49-F238E27FC236}">
                <a16:creationId xmlns:a16="http://schemas.microsoft.com/office/drawing/2014/main" id="{46234DEC-5F32-D04E-80F7-E1283A49BE89}"/>
              </a:ext>
            </a:extLst>
          </p:cNvPr>
          <p:cNvSpPr/>
          <p:nvPr/>
        </p:nvSpPr>
        <p:spPr>
          <a:xfrm>
            <a:off x="9141932" y="4114800"/>
            <a:ext cx="2498380" cy="150876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>
            <a:noFill/>
          </a:ln>
          <a:effectLst/>
        </p:spPr>
        <p:txBody>
          <a:bodyPr wrap="square" lIns="274320" tIns="109728" rIns="274320" bIns="109728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 i="0">
                <a:solidFill>
                  <a:srgbClr val="C00000"/>
                </a:solidFill>
                <a:latin typeface="Arial"/>
              </a:rPr>
              <a:t>In MVA, RIC associated with improved OS (HR=0.41)</a:t>
            </a:r>
          </a:p>
        </p:txBody>
      </p:sp>
    </p:spTree>
    <p:extLst>
      <p:ext uri="{BB962C8B-B14F-4D97-AF65-F5344CB8AC3E}">
        <p14:creationId xmlns:p14="http://schemas.microsoft.com/office/powerpoint/2010/main" val="3995224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Considerations on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AlloSCT</a:t>
            </a: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conditioning for CE in AA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9F4D18-6C88-C244-BF2B-9EE79E3B0D0D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Scott et al, JCO 2017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D9F0715-0DFB-BD42-9666-1F321E7B9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813" y="3429000"/>
            <a:ext cx="7160530" cy="3116862"/>
          </a:xfrm>
          <a:prstGeom prst="rect">
            <a:avLst/>
          </a:prstGeom>
        </p:spPr>
      </p:pic>
      <p:sp>
        <p:nvSpPr>
          <p:cNvPr id="8" name="Contexte">
            <a:extLst>
              <a:ext uri="{FF2B5EF4-FFF2-40B4-BE49-F238E27FC236}">
                <a16:creationId xmlns:a16="http://schemas.microsoft.com/office/drawing/2014/main" id="{FFC0A393-21EA-244F-AFDF-62769469F311}"/>
              </a:ext>
            </a:extLst>
          </p:cNvPr>
          <p:cNvSpPr txBox="1"/>
          <p:nvPr/>
        </p:nvSpPr>
        <p:spPr>
          <a:xfrm>
            <a:off x="548640" y="1325880"/>
            <a:ext cx="4846320" cy="1828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sz="2200" b="1" i="0">
                <a:solidFill>
                  <a:srgbClr val="264899"/>
                </a:solidFill>
                <a:latin typeface="Arial"/>
              </a:rPr>
              <a:t>RIC vs MAC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0" i="1">
                <a:solidFill>
                  <a:srgbClr val="5B6573"/>
                </a:solidFill>
                <a:latin typeface="Arial"/>
              </a:rPr>
              <a:t>US experience in </a:t>
            </a:r>
            <a:r>
              <a:rPr sz="1400" b="0" i="1" u="sng">
                <a:solidFill>
                  <a:srgbClr val="5B6573"/>
                </a:solidFill>
                <a:latin typeface="Arial"/>
              </a:rPr>
              <a:t>LAM+MDS</a:t>
            </a:r>
            <a:r>
              <a:rPr sz="1400" b="0" i="1">
                <a:solidFill>
                  <a:srgbClr val="5B6573"/>
                </a:solidFill>
                <a:latin typeface="Arial"/>
              </a:rPr>
              <a:t>, N=129 pts, 18-65yo, 1:1 MAC (BuCy, FB4, CyTBI) vs RIC (FB2, FluMel), PBSC from RD/UD, px GVHD CNI+MTX, +/- ATG (13%).</a:t>
            </a:r>
          </a:p>
        </p:txBody>
      </p:sp>
      <p:sp>
        <p:nvSpPr>
          <p:cNvPr id="9" name="Résultats">
            <a:extLst>
              <a:ext uri="{FF2B5EF4-FFF2-40B4-BE49-F238E27FC236}">
                <a16:creationId xmlns:a16="http://schemas.microsoft.com/office/drawing/2014/main" id="{918FA254-98A7-9941-85B0-C7F71051EAED}"/>
              </a:ext>
            </a:extLst>
          </p:cNvPr>
          <p:cNvSpPr txBox="1"/>
          <p:nvPr/>
        </p:nvSpPr>
        <p:spPr>
          <a:xfrm>
            <a:off x="5760720" y="1371600"/>
            <a:ext cx="5879592" cy="1828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80% AML, 20% MDS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Graft failure: N=3 and 7 for MAC/RIC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ANC engraftment = 15 and 19 days, MAC/RIC (p=0.002)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aGVHD: 44% and 28% for II-IV (p=0.006), and 14% and 3% for III-IV (p=0.003)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264899"/>
              </a:buClr>
              <a:buFont typeface="Arial"/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2y-cGVHD: 65% and 37% for MAC/RIC (p&lt;0.01)</a:t>
            </a:r>
          </a:p>
        </p:txBody>
      </p:sp>
    </p:spTree>
    <p:extLst>
      <p:ext uri="{BB962C8B-B14F-4D97-AF65-F5344CB8AC3E}">
        <p14:creationId xmlns:p14="http://schemas.microsoft.com/office/powerpoint/2010/main" val="2143385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31DD00D-AB5F-9446-9385-2AAE64414779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Considerations on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AlloSCT</a:t>
            </a: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conditioning for CE in AA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99D80CE-C8A1-8F47-8ABF-44E1B4073AC4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Spyridonidis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al, BMT 2020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C95A25-4A82-E846-8C03-0BB2F813C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011680"/>
            <a:ext cx="6583680" cy="35426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896486-1DF3-4544-9793-63922B8A1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043" y="1325880"/>
            <a:ext cx="4242269" cy="4709160"/>
          </a:xfrm>
          <a:prstGeom prst="rect">
            <a:avLst/>
          </a:prstGeom>
        </p:spPr>
      </p:pic>
      <p:sp>
        <p:nvSpPr>
          <p:cNvPr id="12" name="Sous-titre">
            <a:extLst>
              <a:ext uri="{FF2B5EF4-FFF2-40B4-BE49-F238E27FC236}">
                <a16:creationId xmlns:a16="http://schemas.microsoft.com/office/drawing/2014/main" id="{E33690B5-A40B-FE47-8C3E-A78FD2D9F1DA}"/>
              </a:ext>
            </a:extLst>
          </p:cNvPr>
          <p:cNvSpPr txBox="1"/>
          <p:nvPr/>
        </p:nvSpPr>
        <p:spPr>
          <a:xfrm>
            <a:off x="548640" y="1325880"/>
            <a:ext cx="658368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2200" b="1" i="0">
                <a:solidFill>
                  <a:srgbClr val="264899"/>
                </a:solidFill>
                <a:latin typeface="Arial"/>
              </a:rPr>
              <a:t>Transplant Conditioning Intensity (TCI)</a:t>
            </a:r>
          </a:p>
        </p:txBody>
      </p:sp>
    </p:spTree>
    <p:extLst>
      <p:ext uri="{BB962C8B-B14F-4D97-AF65-F5344CB8AC3E}">
        <p14:creationId xmlns:p14="http://schemas.microsoft.com/office/powerpoint/2010/main" val="240719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431DD00D-AB5F-9446-9385-2AAE64414779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Considerations on </a:t>
            </a:r>
            <a:r>
              <a:rPr kumimoji="0" lang="en-AU" sz="2400" b="1" i="0" u="none" strike="noStrike" kern="1200" cap="none" spc="0" normalizeH="0" baseline="0" dirty="0" err="1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AlloSCT</a:t>
            </a: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conditioning for CE in AA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99D80CE-C8A1-8F47-8ABF-44E1B4073AC4}"/>
              </a:ext>
            </a:extLst>
          </p:cNvPr>
          <p:cNvSpPr txBox="1"/>
          <p:nvPr/>
        </p:nvSpPr>
        <p:spPr>
          <a:xfrm>
            <a:off x="3163824" y="6509187"/>
            <a:ext cx="9028177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Spyridonidis</a:t>
            </a: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al, BMT 2020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61DBB92-4061-5C44-AD08-590D48C25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11091672" cy="1334260"/>
          </a:xfrm>
          <a:prstGeom prst="rect">
            <a:avLst/>
          </a:prstGeom>
        </p:spPr>
      </p:pic>
      <p:sp>
        <p:nvSpPr>
          <p:cNvPr id="10" name="Carte 1">
            <a:extLst>
              <a:ext uri="{FF2B5EF4-FFF2-40B4-BE49-F238E27FC236}">
                <a16:creationId xmlns:a16="http://schemas.microsoft.com/office/drawing/2014/main" id="{C01191FD-4944-9143-B181-6FAE3D254BC4}"/>
              </a:ext>
            </a:extLst>
          </p:cNvPr>
          <p:cNvSpPr/>
          <p:nvPr/>
        </p:nvSpPr>
        <p:spPr>
          <a:xfrm>
            <a:off x="548640" y="3108960"/>
            <a:ext cx="5385816" cy="274320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txBody>
          <a:bodyPr wrap="square" lIns="365760" tIns="228600" rIns="27432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sz="2200" b="1" i="0">
                <a:solidFill>
                  <a:srgbClr val="264899"/>
                </a:solidFill>
                <a:latin typeface="Arial"/>
              </a:rPr>
              <a:t>Classical conditioning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2200" b="0" i="0">
                <a:solidFill>
                  <a:srgbClr val="1F2937"/>
                </a:solidFill>
                <a:latin typeface="Arial"/>
              </a:rPr>
              <a:t>FB4: 3.5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2200" b="0" i="0">
                <a:solidFill>
                  <a:srgbClr val="1F2937"/>
                </a:solidFill>
                <a:latin typeface="Arial"/>
              </a:rPr>
              <a:t>FB2: 1.5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2200" b="0" i="0">
                <a:solidFill>
                  <a:srgbClr val="1F2937"/>
                </a:solidFill>
                <a:latin typeface="Arial"/>
              </a:rPr>
              <a:t>TBFred: 2</a:t>
            </a:r>
          </a:p>
        </p:txBody>
      </p:sp>
      <p:sp>
        <p:nvSpPr>
          <p:cNvPr id="11" name="Carte 2">
            <a:extLst>
              <a:ext uri="{FF2B5EF4-FFF2-40B4-BE49-F238E27FC236}">
                <a16:creationId xmlns:a16="http://schemas.microsoft.com/office/drawing/2014/main" id="{B0EFCC25-6D63-0349-A240-1453691F2674}"/>
              </a:ext>
            </a:extLst>
          </p:cNvPr>
          <p:cNvSpPr/>
          <p:nvPr/>
        </p:nvSpPr>
        <p:spPr>
          <a:xfrm>
            <a:off x="6254496" y="3108960"/>
            <a:ext cx="5385816" cy="274320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txBody>
          <a:bodyPr wrap="square" lIns="365760" tIns="228600" rIns="27432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sz="2200" b="1" i="0">
                <a:solidFill>
                  <a:srgbClr val="264899"/>
                </a:solidFill>
                <a:latin typeface="Arial"/>
              </a:rPr>
              <a:t>AA-inspired conditioning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2200" b="0" i="0">
                <a:solidFill>
                  <a:srgbClr val="1F2937"/>
                </a:solidFill>
                <a:latin typeface="Arial"/>
              </a:rPr>
              <a:t>Cy-ATG: 1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2200" b="0" i="0">
                <a:solidFill>
                  <a:srgbClr val="1F2937"/>
                </a:solidFill>
                <a:latin typeface="Arial"/>
              </a:rPr>
              <a:t>FCA (&gt; 40yo): 1 (+1 if TBI 2Gy)</a:t>
            </a:r>
          </a:p>
          <a:p>
            <a:pPr marL="256032" indent="-256032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64899"/>
              </a:buClr>
              <a:buFont typeface="Arial"/>
              <a:buChar char="•"/>
            </a:pPr>
            <a:r>
              <a:rPr sz="2200" b="0" i="0">
                <a:solidFill>
                  <a:srgbClr val="1F2937"/>
                </a:solidFill>
                <a:latin typeface="Arial"/>
              </a:rPr>
              <a:t>FCA (&lt;40yo): 1.5 (+1 if TBI 2Gy)</a:t>
            </a:r>
          </a:p>
        </p:txBody>
      </p:sp>
    </p:spTree>
    <p:extLst>
      <p:ext uri="{BB962C8B-B14F-4D97-AF65-F5344CB8AC3E}">
        <p14:creationId xmlns:p14="http://schemas.microsoft.com/office/powerpoint/2010/main" val="1824309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F0D453A9-FC21-184D-A835-4F9ADBBE01EF}"/>
              </a:ext>
            </a:extLst>
          </p:cNvPr>
          <p:cNvSpPr txBox="1">
            <a:spLocks/>
          </p:cNvSpPr>
          <p:nvPr/>
        </p:nvSpPr>
        <p:spPr>
          <a:xfrm>
            <a:off x="609600" y="457202"/>
            <a:ext cx="10972800" cy="6469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GB" sz="2400" b="1" kern="1200" dirty="0">
                <a:solidFill>
                  <a:srgbClr val="2648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2648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21917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dirty="0">
                <a:ln>
                  <a:noFill/>
                </a:ln>
                <a:solidFill>
                  <a:srgbClr val="18314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Conclusions</a:t>
            </a:r>
            <a:endParaRPr kumimoji="0" lang="en-AU" sz="2400" b="1" i="0" u="sng" strike="noStrike" kern="1200" cap="none" spc="0" normalizeH="0" baseline="0" dirty="0">
              <a:ln>
                <a:noFill/>
              </a:ln>
              <a:solidFill>
                <a:srgbClr val="18314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ED940A-9617-3844-B51D-D49982AD2EDD}"/>
              </a:ext>
            </a:extLst>
          </p:cNvPr>
          <p:cNvSpPr txBox="1"/>
          <p:nvPr/>
        </p:nvSpPr>
        <p:spPr>
          <a:xfrm>
            <a:off x="609600" y="1215983"/>
            <a:ext cx="11177588" cy="4611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Clonal Evolution (CE) is a time dependent risk in patients receiving IST as 1</a:t>
            </a:r>
            <a:r>
              <a:rPr lang="en-US" baseline="30000" dirty="0">
                <a:solidFill>
                  <a:srgbClr val="000000"/>
                </a:solidFill>
              </a:rPr>
              <a:t>st</a:t>
            </a:r>
            <a:r>
              <a:rPr lang="en-US" dirty="0">
                <a:solidFill>
                  <a:srgbClr val="000000"/>
                </a:solidFill>
              </a:rPr>
              <a:t> line therapy (10-15% @10y)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Older age and poor responders to IST are at higher risk of CE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MDS and AML developing in AA patients show poor features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Patients with CE benefit from </a:t>
            </a:r>
            <a:r>
              <a:rPr lang="en-US" dirty="0" err="1">
                <a:solidFill>
                  <a:srgbClr val="000000"/>
                </a:solidFill>
              </a:rPr>
              <a:t>alloSCT</a:t>
            </a:r>
            <a:r>
              <a:rPr lang="en-US" dirty="0">
                <a:solidFill>
                  <a:srgbClr val="000000"/>
                </a:solidFill>
              </a:rPr>
              <a:t> … “The sooner, the better”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No randomized trial performed between AA-inspired versus MDS/AML-inspired conditioning for CE, but literature suggests a malignant-based conditioning regimen.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94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344A535-EE89-9942-BC9E-6F18E7CB5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914" y="3566160"/>
            <a:ext cx="1674297" cy="8229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C28963-2304-8B4D-BD7B-8E6D5F725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8994" y="3566160"/>
            <a:ext cx="2351318" cy="8229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F8FFE8-BB9C-3747-927A-801F4F807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093" y="3566160"/>
            <a:ext cx="1313037" cy="8229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79B51B-B850-9945-BAD9-03D6EAB9D9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566160"/>
            <a:ext cx="1966234" cy="8229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78A454-9079-C747-82EF-B869BA8948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8658" y="3566160"/>
            <a:ext cx="2851652" cy="822960"/>
          </a:xfrm>
          <a:prstGeom prst="rect">
            <a:avLst/>
          </a:prstGeom>
        </p:spPr>
      </p:pic>
      <p:sp>
        <p:nvSpPr>
          <p:cNvPr id="9" name="Titre"/>
          <p:cNvSpPr txBox="1"/>
          <p:nvPr/>
        </p:nvSpPr>
        <p:spPr>
          <a:xfrm>
            <a:off x="731520" y="1188720"/>
            <a:ext cx="10698480" cy="10972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400" b="1" i="0">
                <a:solidFill>
                  <a:srgbClr val="264899"/>
                </a:solidFill>
                <a:latin typeface="Arial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173727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Custom 24">
      <a:dk1>
        <a:srgbClr val="3F3F3F"/>
      </a:dk1>
      <a:lt1>
        <a:sysClr val="window" lastClr="FFFFFF"/>
      </a:lt1>
      <a:dk2>
        <a:srgbClr val="929292"/>
      </a:dk2>
      <a:lt2>
        <a:srgbClr val="264899"/>
      </a:lt2>
      <a:accent1>
        <a:srgbClr val="264899"/>
      </a:accent1>
      <a:accent2>
        <a:srgbClr val="929292"/>
      </a:accent2>
      <a:accent3>
        <a:srgbClr val="0D0630"/>
      </a:accent3>
      <a:accent4>
        <a:srgbClr val="18314F"/>
      </a:accent4>
      <a:accent5>
        <a:srgbClr val="FFC000"/>
      </a:accent5>
      <a:accent6>
        <a:srgbClr val="264899"/>
      </a:accent6>
      <a:hlink>
        <a:srgbClr val="264899"/>
      </a:hlink>
      <a:folHlink>
        <a:srgbClr val="18314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4877</TotalTime>
  <Words>1200</Words>
  <Application>Microsoft Macintosh PowerPoint</Application>
  <PresentationFormat>Grand écran</PresentationFormat>
  <Paragraphs>141</Paragraphs>
  <Slides>17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Thème Office</vt:lpstr>
      <vt:lpstr>4_Office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28</cp:revision>
  <dcterms:created xsi:type="dcterms:W3CDTF">2026-09-26T22:14:33Z</dcterms:created>
  <dcterms:modified xsi:type="dcterms:W3CDTF">2026-10-02T08:36:40Z</dcterms:modified>
</cp:coreProperties>
</file>