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2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2"/>
    <p:sldMasterId id="2147483690" r:id="rId3"/>
    <p:sldMasterId id="2147483691" r:id="rId4"/>
    <p:sldMasterId id="2147483711" r:id="rId5"/>
    <p:sldMasterId id="2147483728" r:id="rId6"/>
    <p:sldMasterId id="2147483743" r:id="rId7"/>
    <p:sldMasterId id="2147483757" r:id="rId8"/>
    <p:sldMasterId id="2147483766" r:id="rId9"/>
    <p:sldMasterId id="2147483780" r:id="rId10"/>
    <p:sldMasterId id="2147483789" r:id="rId11"/>
    <p:sldMasterId id="2147483799" r:id="rId12"/>
    <p:sldMasterId id="2147483804" r:id="rId13"/>
  </p:sldMasterIdLst>
  <p:notesMasterIdLst>
    <p:notesMasterId r:id="rId53"/>
  </p:notesMasterIdLst>
  <p:handoutMasterIdLst>
    <p:handoutMasterId r:id="rId54"/>
  </p:handoutMasterIdLst>
  <p:sldIdLst>
    <p:sldId id="256" r:id="rId14"/>
    <p:sldId id="2147483647" r:id="rId15"/>
    <p:sldId id="263" r:id="rId16"/>
    <p:sldId id="354" r:id="rId17"/>
    <p:sldId id="355" r:id="rId18"/>
    <p:sldId id="267" r:id="rId19"/>
    <p:sldId id="269" r:id="rId20"/>
    <p:sldId id="276" r:id="rId21"/>
    <p:sldId id="291" r:id="rId22"/>
    <p:sldId id="298" r:id="rId23"/>
    <p:sldId id="273" r:id="rId24"/>
    <p:sldId id="275" r:id="rId25"/>
    <p:sldId id="2147481547" r:id="rId26"/>
    <p:sldId id="2147481548" r:id="rId27"/>
    <p:sldId id="2147481553" r:id="rId28"/>
    <p:sldId id="2147481564" r:id="rId29"/>
    <p:sldId id="271" r:id="rId30"/>
    <p:sldId id="270" r:id="rId31"/>
    <p:sldId id="295" r:id="rId32"/>
    <p:sldId id="296" r:id="rId33"/>
    <p:sldId id="324" r:id="rId34"/>
    <p:sldId id="274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147483641" r:id="rId43"/>
    <p:sldId id="2147483645" r:id="rId44"/>
    <p:sldId id="288" r:id="rId45"/>
    <p:sldId id="289" r:id="rId46"/>
    <p:sldId id="2147483646" r:id="rId47"/>
    <p:sldId id="286" r:id="rId48"/>
    <p:sldId id="287" r:id="rId49"/>
    <p:sldId id="290" r:id="rId50"/>
    <p:sldId id="292" r:id="rId51"/>
    <p:sldId id="294" r:id="rId5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962363-A5F3-F4F4-1915-BCD314EDC26E}" name="Bataille, Maxence" initials="BM" userId="S::krln800@astrazeneca.net::ef58e212-9153-4af8-b415-2b100066b73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2C5EC"/>
    <a:srgbClr val="B0B2C0"/>
    <a:srgbClr val="D8D9E0"/>
    <a:srgbClr val="B9EAF1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62" autoAdjust="0"/>
    <p:restoredTop sz="91124" autoAdjust="0"/>
  </p:normalViewPr>
  <p:slideViewPr>
    <p:cSldViewPr snapToGrid="0" snapToObjects="1">
      <p:cViewPr varScale="1">
        <p:scale>
          <a:sx n="104" d="100"/>
          <a:sy n="104" d="100"/>
        </p:scale>
        <p:origin x="990" y="72"/>
      </p:cViewPr>
      <p:guideLst>
        <p:guide orient="horz" pos="93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-2880"/>
    </p:cViewPr>
  </p:sorterViewPr>
  <p:notesViewPr>
    <p:cSldViewPr snapToGrid="0" snapToObjects="1" showGuides="1">
      <p:cViewPr varScale="1">
        <p:scale>
          <a:sx n="87" d="100"/>
          <a:sy n="87" d="100"/>
        </p:scale>
        <p:origin x="390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theme" Target="theme/theme1.xml"/><Relationship Id="rId114" Type="http://schemas.microsoft.com/office/2018/10/relationships/authors" Target="author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00BE09B-3501-244D-B7FE-D2B1397D7A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5A24055-10FA-E24C-9808-4CB2A35EFC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91344-C57A-3240-940B-55D63196D990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A3AE922-E4CE-F349-9E02-7DB0D8A598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FFF07D6-81F9-954F-89B5-A14A6A696A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55A53-512D-9F44-AF6B-A18CD82F26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886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15845-2EF4-2C49-BFE9-2B717626B6F6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4C7FC-1D06-2146-95A0-FE9EB0EE1E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22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Bathrooms are located on both floors (2</a:t>
            </a:r>
            <a:r>
              <a:rPr lang="en-CA" sz="1800" baseline="30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3</a:t>
            </a:r>
            <a:r>
              <a:rPr lang="en-CA" sz="1800" baseline="30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Floor)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the auditorium from 2</a:t>
            </a:r>
            <a:r>
              <a:rPr lang="en-CA" sz="1800" baseline="30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floor, late arrivals enter from 3</a:t>
            </a:r>
            <a:r>
              <a:rPr lang="en-CA" sz="1800" baseline="30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 to avoid disruption 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waste/garbage with you from the auditorium.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sessions will be recorded for on-demand viewing (posted to the website for 30 days)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 your phones off.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None/>
            </a:pPr>
            <a:endParaRPr lang="en-CA" sz="18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None/>
            </a:pP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Wi-Fi: </a:t>
            </a:r>
            <a:r>
              <a:rPr lang="en-CA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SickKidsGuest</a:t>
            </a: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CA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Pwd</a:t>
            </a:r>
            <a:r>
              <a:rPr lang="en-CA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CA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beourguest</a:t>
            </a:r>
            <a:endParaRPr lang="en-CA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E4A66F-5C14-4B85-9881-77ADBBBE35FF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2540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Bathrooms are located on both floors (2</a:t>
            </a:r>
            <a:r>
              <a:rPr lang="en-CA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3</a:t>
            </a:r>
            <a:r>
              <a:rPr lang="en-CA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Floor)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Enter the auditorium from 2</a:t>
            </a:r>
            <a:r>
              <a:rPr lang="en-CA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floor, late arrivals enter from 3</a:t>
            </a:r>
            <a:r>
              <a:rPr lang="en-CA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floor to avoid disruption 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Take waste/garbage with you from the auditorium.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sessions will be recorded for on-demand viewing (posted to the website for 30 days)</a:t>
            </a: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Calibri" panose="020F0502020204030204" pitchFamily="34" charset="0"/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Turn your phones off.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None/>
            </a:pP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Font typeface="Calibri" panose="020F0502020204030204" pitchFamily="34" charset="0"/>
              <a:buNone/>
            </a:pP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Wi-Fi: </a:t>
            </a:r>
            <a:r>
              <a:rPr lang="en-CA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SickKidsGuest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CA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Pwd</a:t>
            </a:r>
            <a:r>
              <a:rPr lang="en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CA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beourguest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E4A66F-5C14-4B85-9881-77ADBBBE35FF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16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057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A0"/>
              </a:buClr>
              <a:buSzTx/>
              <a:buNone/>
              <a:tabLst/>
              <a:defRPr/>
            </a:pPr>
            <a:r>
              <a:rPr lang="en-US" sz="1200" dirty="0">
                <a:solidFill>
                  <a:sysClr val="windowText" lastClr="000000"/>
                </a:solidFill>
                <a:highlight>
                  <a:srgbClr val="FFFF00"/>
                </a:highlight>
              </a:rPr>
              <a:t>~ 80 % of patients in both arms maintained transfusion avoidance at week 72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A0"/>
              </a:buClr>
              <a:buSzTx/>
              <a:buNone/>
              <a:tabLst/>
              <a:defRPr/>
            </a:pPr>
            <a:r>
              <a:rPr lang="en-US" sz="1200" dirty="0">
                <a:solidFill>
                  <a:sysClr val="windowText" lastClr="000000"/>
                </a:solidFill>
                <a:highlight>
                  <a:srgbClr val="FFFF00"/>
                </a:highlight>
              </a:rPr>
              <a:t>Mean LDH levels remained well-controlled near normal (and &lt; 1.5 x ULN)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A0"/>
              </a:buClr>
              <a:buSzTx/>
              <a:buNone/>
              <a:tabLst/>
              <a:defRPr/>
            </a:pPr>
            <a:r>
              <a:rPr lang="en-US" sz="1200" dirty="0">
                <a:solidFill>
                  <a:sysClr val="windowText" lastClr="000000"/>
                </a:solidFill>
                <a:highlight>
                  <a:srgbClr val="FFFF00"/>
                </a:highlight>
              </a:rPr>
              <a:t>from baseline to week 72 in both treatment arms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A0"/>
              </a:buClr>
              <a:buSzTx/>
              <a:buNone/>
              <a:tabLst/>
              <a:defRPr/>
            </a:pPr>
            <a:r>
              <a:rPr lang="en-US" sz="1200" dirty="0">
                <a:solidFill>
                  <a:sysClr val="windowText" lastClr="000000"/>
                </a:solidFill>
                <a:highlight>
                  <a:srgbClr val="FFFF00"/>
                </a:highlight>
              </a:rPr>
              <a:t>No new safety signals identified. No meningococcal infections or discontinuations due to hemolysis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F5F323-4165-C940-95FC-44816E4EEB7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925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521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933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4C7FC-1D06-2146-95A0-FE9EB0EE1EC8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038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74C7FC-1D06-2146-95A0-FE9EB0EE1EC8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3350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7905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494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708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87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48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B9A0F-06E5-598F-25B4-ADD82D044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BB659-3AB2-21C8-33EF-6D7D34747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F16B1-95F4-7E59-6E5B-4B818EA52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391B6-34E0-5E03-BA57-80813A96E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961E35-6963-D84E-94CF-CEF7339BBFB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ヒラギノ角ゴ Pro W3" panose="020B0300000000000000" pitchFamily="34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347973-5A4E-6E3E-E09F-FAD783217AE6}"/>
              </a:ext>
            </a:extLst>
          </p:cNvPr>
          <p:cNvSpPr/>
          <p:nvPr/>
        </p:nvSpPr>
        <p:spPr>
          <a:xfrm>
            <a:off x="-1565589" y="1596224"/>
            <a:ext cx="192106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t>Figure: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t>Kulasekararaj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t> 2021, Fig 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B3A055-3964-1EDF-DC72-524D5106E817}"/>
              </a:ext>
            </a:extLst>
          </p:cNvPr>
          <p:cNvSpPr/>
          <p:nvPr/>
        </p:nvSpPr>
        <p:spPr>
          <a:xfrm>
            <a:off x="-1672269" y="3135464"/>
            <a:ext cx="192106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t>Text: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t>Kulasekararaj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ヒラギノ角ゴ Pro W3" panose="020B0300000000000000" pitchFamily="34" charset="-128"/>
                <a:cs typeface="+mn-cs"/>
              </a:rPr>
              <a:t> 2021, p2D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10A675-92F9-5E48-9A6A-1A65DFC7CEC4}"/>
              </a:ext>
            </a:extLst>
          </p:cNvPr>
          <p:cNvCxnSpPr/>
          <p:nvPr/>
        </p:nvCxnSpPr>
        <p:spPr>
          <a:xfrm>
            <a:off x="160020" y="1912620"/>
            <a:ext cx="784860" cy="685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A75E77-AACC-3196-2899-9F99C04A5DA1}"/>
              </a:ext>
            </a:extLst>
          </p:cNvPr>
          <p:cNvCxnSpPr/>
          <p:nvPr/>
        </p:nvCxnSpPr>
        <p:spPr>
          <a:xfrm>
            <a:off x="68580" y="3421380"/>
            <a:ext cx="769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4320E17-DA09-31B2-E104-44A669DA4F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ヒラギノ角ゴ Pro W3" panose="020B03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312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94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426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680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096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74C7FC-1D06-2146-95A0-FE9EB0EE1EC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92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6.svg"/><Relationship Id="rId4" Type="http://schemas.openxmlformats.org/officeDocument/2006/relationships/image" Target="../media/image24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6.svg"/><Relationship Id="rId4" Type="http://schemas.openxmlformats.org/officeDocument/2006/relationships/image" Target="../media/image24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6.svg"/><Relationship Id="rId4" Type="http://schemas.openxmlformats.org/officeDocument/2006/relationships/image" Target="../media/image24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1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4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780AB-942C-DC49-B3B7-70A3A7A41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0809"/>
            <a:ext cx="9144000" cy="2009154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B69132-E202-A648-A996-38665F4FD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4C818-1895-9949-A7CC-CDA97D27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34B947-5137-1849-8851-F4300D0424EF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F7B07A-0285-3D43-93A9-93F09A91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455B0-544C-D149-9B04-7F4920EA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ADAFAA-2E83-1541-9D93-935E42624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9429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8497-08A1-0C47-A259-87B448D4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5308"/>
            <a:ext cx="10515599" cy="777875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394CAB-DE5A-B34D-A2F5-38F9ED07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539"/>
            <a:ext cx="10515600" cy="4795424"/>
          </a:xfrm>
        </p:spPr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10" descr="globulesVerticaux.png">
            <a:extLst>
              <a:ext uri="{FF2B5EF4-FFF2-40B4-BE49-F238E27FC236}">
                <a16:creationId xmlns:a16="http://schemas.microsoft.com/office/drawing/2014/main" id="{99CC902C-E6FC-405C-9F3C-EF70119B34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63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CFA12-8320-EE47-AB0A-08080355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5A444B-5A99-0948-8532-CA143AEC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6073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8A8E0-43AE-7C47-8432-BCF34A41C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2774" y="365125"/>
            <a:ext cx="8541026" cy="1325563"/>
          </a:xfrm>
          <a:prstGeom prst="rect">
            <a:avLst/>
          </a:prstGeom>
        </p:spPr>
        <p:txBody>
          <a:bodyPr/>
          <a:lstStyle>
            <a:lvl1pPr algn="ctr"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47330-ACDE-6944-B9F3-B14B50836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365362-3A08-4049-A060-141693CAA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77872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1F469C-ED16-1847-9A04-10BFEDC22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0454D0-73C0-9D4B-96FA-2B1D797D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A4A3D-9357-044A-91E2-A0BFDB68C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139522-F2AE-3C49-BFA1-651B4FFE3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C5E59CF-FEDE-E649-8F27-0D4F835F4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2774" y="365125"/>
            <a:ext cx="8541026" cy="1325563"/>
          </a:xfrm>
          <a:prstGeom prst="rect">
            <a:avLst/>
          </a:prstGeom>
        </p:spPr>
        <p:txBody>
          <a:bodyPr/>
          <a:lstStyle>
            <a:lvl1pPr algn="ctr">
              <a:defRPr sz="36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92169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61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30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17573-2860-C446-B6ED-7F42A5D96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510748"/>
            <a:ext cx="3932237" cy="546652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E23EC2-7CA1-6741-B699-0736C418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10748"/>
            <a:ext cx="6172200" cy="43582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4C2E97-5372-EF40-89E9-0043948C0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9196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406EC-2C4C-654A-9723-123848DFA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520686"/>
            <a:ext cx="3932237" cy="536713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41BA7F-151F-CF46-BC18-8B202CB8D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B5575B-7D66-7F42-84AD-C7361E73E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044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A8F0C-5090-2F40-9D6A-BD47872D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623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6614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59A2-CBBB-4CDE-B01D-B6F257F0A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E6ADE0-1218-4E7D-9F95-72FC5C9F8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8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7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001"/>
            <a:ext cx="10515600" cy="47626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5A25F73-90A9-4CFD-8018-C40E56D2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8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E96A81-4A46-4D43-99C0-4639535D1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2268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022351"/>
            <a:ext cx="10363200" cy="1470025"/>
          </a:xfrm>
        </p:spPr>
        <p:txBody>
          <a:bodyPr anchor="b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381375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4170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2331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6782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768" y="1582738"/>
            <a:ext cx="5617633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582738"/>
            <a:ext cx="5617633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85365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9329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9411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558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4970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6902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67220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5617" y="109538"/>
            <a:ext cx="2859616" cy="59991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6767" y="109538"/>
            <a:ext cx="8375651" cy="59991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925128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767" y="101601"/>
            <a:ext cx="11438467" cy="11144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6767" y="1500189"/>
            <a:ext cx="11438467" cy="2185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767" y="3838576"/>
            <a:ext cx="11438467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673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6043612"/>
            <a:ext cx="11514667" cy="54133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/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6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6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329290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767" y="279400"/>
            <a:ext cx="11438467" cy="9525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76767" y="1004888"/>
            <a:ext cx="11438467" cy="5230812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2386581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6043612"/>
            <a:ext cx="11514667" cy="541338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/>
          <a:lstStyle>
            <a:lvl1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0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6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6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None/>
              <a:defRPr lang="en-US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73127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CC237BA-FFCA-EB45-87DD-F86C4A37F100}"/>
              </a:ext>
            </a:extLst>
          </p:cNvPr>
          <p:cNvSpPr txBox="1"/>
          <p:nvPr userDrawn="1"/>
        </p:nvSpPr>
        <p:spPr>
          <a:xfrm>
            <a:off x="11734800" y="6534931"/>
            <a:ext cx="3048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95558B7-3696-5887-01AA-17D44B5648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" y="4812"/>
            <a:ext cx="12188083" cy="68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200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2AE976BF-E2DA-7445-963F-D9659B3B69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000" y="457200"/>
            <a:ext cx="4267200" cy="865534"/>
          </a:xfrm>
        </p:spPr>
        <p:txBody>
          <a:bodyPr anchor="b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Headline</a:t>
            </a:r>
            <a:endParaRPr lang="en-C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4CE4C06-5192-6A00-02B3-6FA8E6BFFF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5" y="412"/>
            <a:ext cx="12188089" cy="68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96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E7A4A06-6DC9-BD72-A04B-77271E0DE2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" y="4812"/>
            <a:ext cx="12188083" cy="684837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BA89245-21CC-5167-6955-86F65B8870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95800" y="1905000"/>
            <a:ext cx="6553200" cy="1779759"/>
          </a:xfrm>
        </p:spPr>
        <p:txBody>
          <a:bodyPr anchor="ctr" anchorCtr="0">
            <a:noAutofit/>
          </a:bodyPr>
          <a:lstStyle>
            <a:lvl1pPr algn="ctr">
              <a:defRPr sz="40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Headline</a:t>
            </a:r>
            <a:endParaRPr lang="en-CR" dirty="0"/>
          </a:p>
        </p:txBody>
      </p:sp>
    </p:spTree>
    <p:extLst>
      <p:ext uri="{BB962C8B-B14F-4D97-AF65-F5344CB8AC3E}">
        <p14:creationId xmlns:p14="http://schemas.microsoft.com/office/powerpoint/2010/main" val="3622145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EA311EC-AF8E-444A-AD7E-94D8275834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8600" y="2362200"/>
            <a:ext cx="6553200" cy="1779759"/>
          </a:xfrm>
        </p:spPr>
        <p:txBody>
          <a:bodyPr anchor="ctr" anchorCtr="0">
            <a:noAutofit/>
          </a:bodyPr>
          <a:lstStyle>
            <a:lvl1pPr algn="ctr">
              <a:defRPr sz="4000" b="1">
                <a:solidFill>
                  <a:schemeClr val="bg1"/>
                </a:solidFill>
                <a:effectLst/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Headline</a:t>
            </a:r>
            <a:endParaRPr lang="en-CR" dirty="0"/>
          </a:p>
        </p:txBody>
      </p:sp>
    </p:spTree>
    <p:extLst>
      <p:ext uri="{BB962C8B-B14F-4D97-AF65-F5344CB8AC3E}">
        <p14:creationId xmlns:p14="http://schemas.microsoft.com/office/powerpoint/2010/main" val="30745305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Yellow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7605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Gray-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61735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1D3FA7-346D-5B4A-8FDA-CE809DB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543" y="0"/>
            <a:ext cx="10972800" cy="106680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ECE207D-2260-4043-B8E7-34209943B9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543" y="1600200"/>
            <a:ext cx="11267057" cy="4572000"/>
          </a:xfrm>
          <a:prstGeom prst="rect">
            <a:avLst/>
          </a:prstGeom>
        </p:spPr>
        <p:txBody>
          <a:bodyPr/>
          <a:lstStyle>
            <a:lvl1pPr marL="266700" indent="-258763">
              <a:spcBef>
                <a:spcPts val="300"/>
              </a:spcBef>
              <a:tabLst/>
              <a:defRPr sz="22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600" indent="-215900">
              <a:spcBef>
                <a:spcPts val="300"/>
              </a:spcBef>
              <a:buFont typeface="Arial" panose="020B0604020202020204" pitchFamily="34" charset="0"/>
              <a:buChar char="•"/>
              <a:tabLst/>
              <a:defRPr sz="20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60400" indent="-177800">
              <a:spcBef>
                <a:spcPts val="300"/>
              </a:spcBef>
              <a:tabLst/>
              <a:defRPr sz="18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38200" indent="-177800">
              <a:spcBef>
                <a:spcPts val="300"/>
              </a:spcBef>
              <a:buClr>
                <a:schemeClr val="bg1">
                  <a:lumMod val="50000"/>
                </a:schemeClr>
              </a:buClr>
              <a:tabLst/>
              <a:defRPr sz="15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016000" indent="-177800">
              <a:spcBef>
                <a:spcPts val="300"/>
              </a:spcBef>
              <a:buClr>
                <a:srgbClr val="3727AF"/>
              </a:buClr>
              <a:tabLst/>
              <a:defRPr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4518BC10-1601-3949-B2DA-7E8E7C190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09014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0">
            <a:extLst>
              <a:ext uri="{FF2B5EF4-FFF2-40B4-BE49-F238E27FC236}">
                <a16:creationId xmlns:a16="http://schemas.microsoft.com/office/drawing/2014/main" id="{E04DF5FE-2509-1F42-A554-7FD0D6A57612}"/>
              </a:ext>
            </a:extLst>
          </p:cNvPr>
          <p:cNvSpPr txBox="1"/>
          <p:nvPr userDrawn="1"/>
        </p:nvSpPr>
        <p:spPr>
          <a:xfrm>
            <a:off x="11658600" y="6534931"/>
            <a:ext cx="3810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spaço Reservado para Rodapé 2">
            <a:extLst>
              <a:ext uri="{FF2B5EF4-FFF2-40B4-BE49-F238E27FC236}">
                <a16:creationId xmlns:a16="http://schemas.microsoft.com/office/drawing/2014/main" id="{96DE3832-2FA3-D94A-9BD9-77432D4FD3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A87AB6F-8743-2441-ABE4-8847DAECE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543" y="60325"/>
            <a:ext cx="10972800" cy="100647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9A0901C-5B16-CF41-88DA-B1C14F44A7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543" y="1600200"/>
            <a:ext cx="11267057" cy="4572000"/>
          </a:xfrm>
          <a:prstGeom prst="rect">
            <a:avLst/>
          </a:prstGeom>
        </p:spPr>
        <p:txBody>
          <a:bodyPr/>
          <a:lstStyle>
            <a:lvl1pPr marL="266700" indent="-258763">
              <a:spcBef>
                <a:spcPts val="1200"/>
              </a:spcBef>
              <a:tabLst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82600" indent="-215900">
              <a:buFontTx/>
              <a:buBlip>
                <a:blip r:embed="rId2"/>
              </a:buBlip>
              <a:tabLst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60400" indent="-177800">
              <a:tabLst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38200" indent="-177800">
              <a:buClr>
                <a:schemeClr val="bg1">
                  <a:lumMod val="50000"/>
                </a:schemeClr>
              </a:buClr>
              <a:tabLst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016000" indent="-177800">
              <a:tabLst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pic>
        <p:nvPicPr>
          <p:cNvPr id="13" name="Imagem 12" descr="Ícone&#10;&#10;Descrição gerada automaticamente">
            <a:extLst>
              <a:ext uri="{FF2B5EF4-FFF2-40B4-BE49-F238E27FC236}">
                <a16:creationId xmlns:a16="http://schemas.microsoft.com/office/drawing/2014/main" id="{F7F59475-2C9A-3645-AAAA-83229D169D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18" y="6415328"/>
            <a:ext cx="1153382" cy="35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188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2B546F1F-1AEA-9740-BBB8-A9C2BCB65A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 algn="ctr">
              <a:lnSpc>
                <a:spcPct val="8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</p:txBody>
      </p:sp>
      <p:pic>
        <p:nvPicPr>
          <p:cNvPr id="4" name="Imagem 3" descr="Tela preta com letras brancas&#10;&#10;Descrição gerada automaticamente">
            <a:extLst>
              <a:ext uri="{FF2B5EF4-FFF2-40B4-BE49-F238E27FC236}">
                <a16:creationId xmlns:a16="http://schemas.microsoft.com/office/drawing/2014/main" id="{FD2753F6-E51D-D64F-BD1D-795AB4A6E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9" y="1146"/>
            <a:ext cx="12192000" cy="685685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41D3FA7-346D-5B4A-8FDA-CE809DB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14600"/>
            <a:ext cx="8534400" cy="213360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R" dirty="0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CEE46CBB-F86D-9C45-AFC2-7C86DD2EC6DC}"/>
              </a:ext>
            </a:extLst>
          </p:cNvPr>
          <p:cNvSpPr txBox="1"/>
          <p:nvPr userDrawn="1"/>
        </p:nvSpPr>
        <p:spPr>
          <a:xfrm>
            <a:off x="11658600" y="6534931"/>
            <a:ext cx="3810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ço Reservado para Rodapé 2">
            <a:extLst>
              <a:ext uri="{FF2B5EF4-FFF2-40B4-BE49-F238E27FC236}">
                <a16:creationId xmlns:a16="http://schemas.microsoft.com/office/drawing/2014/main" id="{89BEECCC-61B9-A642-A57F-BDFAF5EED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pic>
        <p:nvPicPr>
          <p:cNvPr id="13" name="Imagem 12" descr="Logotipo, nome da empresa&#10;&#10;Descrição gerada automaticamente">
            <a:extLst>
              <a:ext uri="{FF2B5EF4-FFF2-40B4-BE49-F238E27FC236}">
                <a16:creationId xmlns:a16="http://schemas.microsoft.com/office/drawing/2014/main" id="{DA5234B9-AA42-9E4D-9CAF-79C614579B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9" t="14891" r="6542" b="18198"/>
          <a:stretch/>
        </p:blipFill>
        <p:spPr>
          <a:xfrm>
            <a:off x="9863940" y="6249980"/>
            <a:ext cx="1642260" cy="5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107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magem em preto e branco&#10;&#10;Descrição gerada automaticamente">
            <a:extLst>
              <a:ext uri="{FF2B5EF4-FFF2-40B4-BE49-F238E27FC236}">
                <a16:creationId xmlns:a16="http://schemas.microsoft.com/office/drawing/2014/main" id="{8220B6AF-24FC-3D48-A29E-73A8E59EF5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8663" cy="6858000"/>
          </a:xfrm>
          <a:prstGeom prst="rect">
            <a:avLst/>
          </a:prstGeom>
        </p:spPr>
      </p:pic>
      <p:pic>
        <p:nvPicPr>
          <p:cNvPr id="9" name="Imagem 8" descr="Texto&#10;&#10;Descrição gerada automaticamente com confiança média">
            <a:extLst>
              <a:ext uri="{FF2B5EF4-FFF2-40B4-BE49-F238E27FC236}">
                <a16:creationId xmlns:a16="http://schemas.microsoft.com/office/drawing/2014/main" id="{AB79F2F0-8E84-5F42-B706-E13A0B664C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21"/>
            <a:ext cx="12192000" cy="685685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41D3FA7-346D-5B4A-8FDA-CE809DBF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543" y="2514600"/>
            <a:ext cx="8534400" cy="2133600"/>
          </a:xfrm>
        </p:spPr>
        <p:txBody>
          <a:bodyPr/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R" dirty="0"/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CEE46CBB-F86D-9C45-AFC2-7C86DD2EC6DC}"/>
              </a:ext>
            </a:extLst>
          </p:cNvPr>
          <p:cNvSpPr txBox="1"/>
          <p:nvPr userDrawn="1"/>
        </p:nvSpPr>
        <p:spPr>
          <a:xfrm>
            <a:off x="11658600" y="6534931"/>
            <a:ext cx="3810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ço Reservado para Rodapé 2">
            <a:extLst>
              <a:ext uri="{FF2B5EF4-FFF2-40B4-BE49-F238E27FC236}">
                <a16:creationId xmlns:a16="http://schemas.microsoft.com/office/drawing/2014/main" id="{89BEECCC-61B9-A642-A57F-BDFAF5EED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pic>
        <p:nvPicPr>
          <p:cNvPr id="10" name="Imagem 9" descr="Texto&#10;&#10;Descrição gerada automaticamente">
            <a:extLst>
              <a:ext uri="{FF2B5EF4-FFF2-40B4-BE49-F238E27FC236}">
                <a16:creationId xmlns:a16="http://schemas.microsoft.com/office/drawing/2014/main" id="{20A66A05-4AE1-AB40-91EB-A1B51DF9D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" t="18796" r="6191" b="18342"/>
          <a:stretch/>
        </p:blipFill>
        <p:spPr>
          <a:xfrm>
            <a:off x="9829800" y="6248400"/>
            <a:ext cx="1699737" cy="50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2115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B0D70-E329-8744-9C90-451EAAF1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R"/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15202CC3-8B14-9048-9DFA-E5E4FF63EB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48188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630DC-E65D-484F-88A3-41EA864B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R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3EBF1F-5B1F-E34D-8AF9-377C793CB0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72200" y="1600200"/>
            <a:ext cx="544887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E941556-7A56-9044-A078-1E562C0C05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544" y="1600200"/>
            <a:ext cx="544887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6" name="Espaço Reservado para Rodapé 2">
            <a:extLst>
              <a:ext uri="{FF2B5EF4-FFF2-40B4-BE49-F238E27FC236}">
                <a16:creationId xmlns:a16="http://schemas.microsoft.com/office/drawing/2014/main" id="{B5BFCC04-1F0F-E441-99B4-9864AD8B1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556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2">
            <a:extLst>
              <a:ext uri="{FF2B5EF4-FFF2-40B4-BE49-F238E27FC236}">
                <a16:creationId xmlns:a16="http://schemas.microsoft.com/office/drawing/2014/main" id="{4FA0477C-2C26-0543-86C6-A20BAC7A0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04C4431-D511-FC42-9F6C-265F57DB68C7}"/>
              </a:ext>
            </a:extLst>
          </p:cNvPr>
          <p:cNvSpPr/>
          <p:nvPr userDrawn="1"/>
        </p:nvSpPr>
        <p:spPr>
          <a:xfrm>
            <a:off x="0" y="149225"/>
            <a:ext cx="12192000" cy="1235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 algn="ctr">
              <a:lnSpc>
                <a:spcPct val="8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015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magem em preto e branco&#10;&#10;Descrição gerada automaticamente">
            <a:extLst>
              <a:ext uri="{FF2B5EF4-FFF2-40B4-BE49-F238E27FC236}">
                <a16:creationId xmlns:a16="http://schemas.microsoft.com/office/drawing/2014/main" id="{A4736EA9-D0ED-A941-A011-2BB1596F06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"/>
          <a:stretch/>
        </p:blipFill>
        <p:spPr>
          <a:xfrm>
            <a:off x="0" y="99932"/>
            <a:ext cx="12192000" cy="6758067"/>
          </a:xfrm>
          <a:prstGeom prst="rect">
            <a:avLst/>
          </a:prstGeom>
        </p:spPr>
      </p:pic>
      <p:sp>
        <p:nvSpPr>
          <p:cNvPr id="2" name="Espaço Reservado para Rodapé 2">
            <a:extLst>
              <a:ext uri="{FF2B5EF4-FFF2-40B4-BE49-F238E27FC236}">
                <a16:creationId xmlns:a16="http://schemas.microsoft.com/office/drawing/2014/main" id="{4FA0477C-2C26-0543-86C6-A20BAC7A08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6E44A18-29F1-1D41-A8E9-F371ECD05BE6}"/>
              </a:ext>
            </a:extLst>
          </p:cNvPr>
          <p:cNvSpPr txBox="1"/>
          <p:nvPr userDrawn="1"/>
        </p:nvSpPr>
        <p:spPr>
          <a:xfrm>
            <a:off x="11658600" y="6534931"/>
            <a:ext cx="3810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Ícone&#10;&#10;Descrição gerada automaticamente">
            <a:extLst>
              <a:ext uri="{FF2B5EF4-FFF2-40B4-BE49-F238E27FC236}">
                <a16:creationId xmlns:a16="http://schemas.microsoft.com/office/drawing/2014/main" id="{3260B2E7-E470-4446-B1FA-A1D77240BC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218" y="6415328"/>
            <a:ext cx="1153382" cy="35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2509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630DC-E65D-484F-88A3-41EA864B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R"/>
          </a:p>
        </p:txBody>
      </p:sp>
      <p:sp>
        <p:nvSpPr>
          <p:cNvPr id="6" name="Picture Placeholder 19">
            <a:extLst>
              <a:ext uri="{FF2B5EF4-FFF2-40B4-BE49-F238E27FC236}">
                <a16:creationId xmlns:a16="http://schemas.microsoft.com/office/drawing/2014/main" id="{DB4C181E-E5F9-B941-8E91-B19D3EBD27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5387" y="1600200"/>
            <a:ext cx="5307014" cy="4572000"/>
          </a:xfrm>
          <a:prstGeom prst="rect">
            <a:avLst/>
          </a:prstGeom>
        </p:spPr>
        <p:txBody>
          <a:bodyPr/>
          <a:lstStyle/>
          <a:p>
            <a:endParaRPr lang="en-CR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F2611AB2-DB96-5246-8F6F-5F3466D24C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1544" y="1600200"/>
            <a:ext cx="544887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7" name="Espaço Reservado para Rodapé 2">
            <a:extLst>
              <a:ext uri="{FF2B5EF4-FFF2-40B4-BE49-F238E27FC236}">
                <a16:creationId xmlns:a16="http://schemas.microsoft.com/office/drawing/2014/main" id="{1742F4C5-B733-E54E-85F1-35844831D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27653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630DC-E65D-484F-88A3-41EA864B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R"/>
          </a:p>
        </p:txBody>
      </p:sp>
      <p:sp>
        <p:nvSpPr>
          <p:cNvPr id="5" name="Picture Placeholder 19">
            <a:extLst>
              <a:ext uri="{FF2B5EF4-FFF2-40B4-BE49-F238E27FC236}">
                <a16:creationId xmlns:a16="http://schemas.microsoft.com/office/drawing/2014/main" id="{15F634E8-9512-9E4C-8EE8-5952C0FB92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1543" y="1600200"/>
            <a:ext cx="5307014" cy="4572000"/>
          </a:xfrm>
          <a:prstGeom prst="rect">
            <a:avLst/>
          </a:prstGeom>
        </p:spPr>
        <p:txBody>
          <a:bodyPr/>
          <a:lstStyle/>
          <a:p>
            <a:endParaRPr lang="en-CR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7CC4542-2269-C14C-8CA0-A3EF60192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3531" y="1600200"/>
            <a:ext cx="5448870" cy="457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  <p:sp>
        <p:nvSpPr>
          <p:cNvPr id="8" name="Espaço Reservado para Rodapé 2">
            <a:extLst>
              <a:ext uri="{FF2B5EF4-FFF2-40B4-BE49-F238E27FC236}">
                <a16:creationId xmlns:a16="http://schemas.microsoft.com/office/drawing/2014/main" id="{590A9AB5-541B-EB44-9D2B-5193804F39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287055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83381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F4FBDD0-315E-2942-9C7C-ECAF94AFC4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CR"/>
          </a:p>
        </p:txBody>
      </p:sp>
      <p:sp>
        <p:nvSpPr>
          <p:cNvPr id="47" name="Rectangle 3">
            <a:extLst>
              <a:ext uri="{FF2B5EF4-FFF2-40B4-BE49-F238E27FC236}">
                <a16:creationId xmlns:a16="http://schemas.microsoft.com/office/drawing/2014/main" id="{215EDF1F-5410-7446-9952-CB126FDAE827}"/>
              </a:ext>
            </a:extLst>
          </p:cNvPr>
          <p:cNvSpPr/>
          <p:nvPr userDrawn="1"/>
        </p:nvSpPr>
        <p:spPr>
          <a:xfrm>
            <a:off x="8975624" y="5896303"/>
            <a:ext cx="3216376" cy="961697"/>
          </a:xfrm>
          <a:custGeom>
            <a:avLst/>
            <a:gdLst>
              <a:gd name="connsiteX0" fmla="*/ 0 w 2795752"/>
              <a:gd name="connsiteY0" fmla="*/ 0 h 961697"/>
              <a:gd name="connsiteX1" fmla="*/ 2795752 w 2795752"/>
              <a:gd name="connsiteY1" fmla="*/ 0 h 961697"/>
              <a:gd name="connsiteX2" fmla="*/ 2795752 w 2795752"/>
              <a:gd name="connsiteY2" fmla="*/ 961697 h 961697"/>
              <a:gd name="connsiteX3" fmla="*/ 0 w 2795752"/>
              <a:gd name="connsiteY3" fmla="*/ 961697 h 961697"/>
              <a:gd name="connsiteX4" fmla="*/ 0 w 2795752"/>
              <a:gd name="connsiteY4" fmla="*/ 0 h 961697"/>
              <a:gd name="connsiteX0" fmla="*/ 393192 w 3188944"/>
              <a:gd name="connsiteY0" fmla="*/ 0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393192 w 3188944"/>
              <a:gd name="connsiteY4" fmla="*/ 0 h 961697"/>
              <a:gd name="connsiteX0" fmla="*/ 566928 w 3188944"/>
              <a:gd name="connsiteY0" fmla="*/ 9144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566928 w 3188944"/>
              <a:gd name="connsiteY4" fmla="*/ 9144 h 961697"/>
              <a:gd name="connsiteX0" fmla="*/ 667512 w 3188944"/>
              <a:gd name="connsiteY0" fmla="*/ 18288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667512 w 3188944"/>
              <a:gd name="connsiteY4" fmla="*/ 18288 h 961697"/>
              <a:gd name="connsiteX0" fmla="*/ 813816 w 3188944"/>
              <a:gd name="connsiteY0" fmla="*/ 9144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813816 w 3188944"/>
              <a:gd name="connsiteY4" fmla="*/ 9144 h 961697"/>
              <a:gd name="connsiteX0" fmla="*/ 932688 w 3188944"/>
              <a:gd name="connsiteY0" fmla="*/ 18288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932688 w 3188944"/>
              <a:gd name="connsiteY4" fmla="*/ 18288 h 961697"/>
              <a:gd name="connsiteX0" fmla="*/ 1088136 w 3188944"/>
              <a:gd name="connsiteY0" fmla="*/ 9144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1088136 w 3188944"/>
              <a:gd name="connsiteY4" fmla="*/ 9144 h 961697"/>
              <a:gd name="connsiteX0" fmla="*/ 923544 w 3188944"/>
              <a:gd name="connsiteY0" fmla="*/ 18288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923544 w 3188944"/>
              <a:gd name="connsiteY4" fmla="*/ 18288 h 961697"/>
              <a:gd name="connsiteX0" fmla="*/ 932688 w 3188944"/>
              <a:gd name="connsiteY0" fmla="*/ 0 h 961697"/>
              <a:gd name="connsiteX1" fmla="*/ 3188944 w 3188944"/>
              <a:gd name="connsiteY1" fmla="*/ 0 h 961697"/>
              <a:gd name="connsiteX2" fmla="*/ 3188944 w 3188944"/>
              <a:gd name="connsiteY2" fmla="*/ 961697 h 961697"/>
              <a:gd name="connsiteX3" fmla="*/ 0 w 3188944"/>
              <a:gd name="connsiteY3" fmla="*/ 952553 h 961697"/>
              <a:gd name="connsiteX4" fmla="*/ 932688 w 3188944"/>
              <a:gd name="connsiteY4" fmla="*/ 0 h 961697"/>
              <a:gd name="connsiteX0" fmla="*/ 960120 w 3216376"/>
              <a:gd name="connsiteY0" fmla="*/ 0 h 961697"/>
              <a:gd name="connsiteX1" fmla="*/ 3216376 w 3216376"/>
              <a:gd name="connsiteY1" fmla="*/ 0 h 961697"/>
              <a:gd name="connsiteX2" fmla="*/ 3216376 w 3216376"/>
              <a:gd name="connsiteY2" fmla="*/ 961697 h 961697"/>
              <a:gd name="connsiteX3" fmla="*/ 0 w 3216376"/>
              <a:gd name="connsiteY3" fmla="*/ 961697 h 961697"/>
              <a:gd name="connsiteX4" fmla="*/ 960120 w 3216376"/>
              <a:gd name="connsiteY4" fmla="*/ 0 h 96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6376" h="961697">
                <a:moveTo>
                  <a:pt x="960120" y="0"/>
                </a:moveTo>
                <a:lnTo>
                  <a:pt x="3216376" y="0"/>
                </a:lnTo>
                <a:lnTo>
                  <a:pt x="3216376" y="961697"/>
                </a:lnTo>
                <a:lnTo>
                  <a:pt x="0" y="961697"/>
                </a:lnTo>
                <a:lnTo>
                  <a:pt x="96012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R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9B1C01-BA91-B749-A424-0F13A35F49C9}"/>
              </a:ext>
            </a:extLst>
          </p:cNvPr>
          <p:cNvSpPr txBox="1"/>
          <p:nvPr userDrawn="1"/>
        </p:nvSpPr>
        <p:spPr>
          <a:xfrm>
            <a:off x="11734800" y="6534931"/>
            <a:ext cx="3048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ED9BE1-6AA7-AA43-A9F3-3EC66B7351A4}"/>
              </a:ext>
            </a:extLst>
          </p:cNvPr>
          <p:cNvSpPr/>
          <p:nvPr userDrawn="1"/>
        </p:nvSpPr>
        <p:spPr>
          <a:xfrm>
            <a:off x="3717982" y="6582099"/>
            <a:ext cx="2248107" cy="147514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en-US" sz="700" b="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CONFIDENTIAL – FOR INTERNAL USE ONLY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56FDC3-241D-DF47-B653-4B2ABF4365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7348" y="6561727"/>
            <a:ext cx="1600200" cy="1882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1E342A-0D16-E948-9190-B00D775022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56112" y="6586432"/>
            <a:ext cx="1059366" cy="1201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105368-800B-434C-BC27-4774C26D1E9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30998" y="6235117"/>
            <a:ext cx="1501969" cy="48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60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RSwNP - Single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5ABDB1-24B0-4E73-AE71-062EEFCF6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6B8C15-3675-4C33-9703-923EE9B5D7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6550" y="1767600"/>
            <a:ext cx="11519386" cy="4183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Body text</a:t>
            </a:r>
          </a:p>
          <a:p>
            <a:pPr lvl="1"/>
            <a:r>
              <a:rPr lang="en-US" dirty="0"/>
              <a:t>Numbered list</a:t>
            </a:r>
          </a:p>
          <a:p>
            <a:pPr lvl="2"/>
            <a:r>
              <a:rPr lang="en-US" dirty="0"/>
              <a:t>Secondary bullet</a:t>
            </a:r>
          </a:p>
          <a:p>
            <a:pPr lvl="3"/>
            <a:r>
              <a:rPr lang="en-US" dirty="0"/>
              <a:t>Sub bullet</a:t>
            </a:r>
          </a:p>
          <a:p>
            <a:pPr lvl="4"/>
            <a:r>
              <a:rPr lang="en-US" dirty="0"/>
              <a:t>Mini bullet</a:t>
            </a:r>
            <a:endParaRPr lang="en-GB" dirty="0"/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E9C7E2E2-8E32-4E60-BC37-96DF8C9F7B7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35936" y="5984774"/>
            <a:ext cx="11520000" cy="5400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000">
                <a:solidFill>
                  <a:srgbClr val="000000"/>
                </a:solidFill>
              </a:defRPr>
            </a:lvl1pPr>
            <a:lvl2pPr marL="457200" indent="0">
              <a:buNone/>
              <a:defRPr sz="1000"/>
            </a:lvl2pPr>
          </a:lstStyle>
          <a:p>
            <a:pPr lvl="0"/>
            <a:r>
              <a:rPr lang="en-US" dirty="0"/>
              <a:t>Insert References &amp; Abbreviations</a:t>
            </a:r>
            <a:endParaRPr lang="en-GB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50A5D26-FBD3-4C04-A932-FE97D7BCB24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35936" y="6546193"/>
            <a:ext cx="2062788" cy="198000"/>
            <a:chOff x="338746" y="6560593"/>
            <a:chExt cx="2108674" cy="20240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4481A71-A42F-4B75-BC0C-BF4B0023BFE2}"/>
                </a:ext>
              </a:extLst>
            </p:cNvPr>
            <p:cNvSpPr/>
            <p:nvPr/>
          </p:nvSpPr>
          <p:spPr>
            <a:xfrm>
              <a:off x="1748429" y="6625479"/>
              <a:ext cx="698991" cy="81110"/>
            </a:xfrm>
            <a:custGeom>
              <a:avLst/>
              <a:gdLst>
                <a:gd name="connsiteX0" fmla="*/ 8554220 w 12303288"/>
                <a:gd name="connsiteY0" fmla="*/ 270532 h 1427661"/>
                <a:gd name="connsiteX1" fmla="*/ 8474828 w 12303288"/>
                <a:gd name="connsiteY1" fmla="*/ 653275 h 1427661"/>
                <a:gd name="connsiteX2" fmla="*/ 8749996 w 12303288"/>
                <a:gd name="connsiteY2" fmla="*/ 647823 h 1427661"/>
                <a:gd name="connsiteX3" fmla="*/ 8866372 w 12303288"/>
                <a:gd name="connsiteY3" fmla="*/ 634737 h 1427661"/>
                <a:gd name="connsiteX4" fmla="*/ 8964260 w 12303288"/>
                <a:gd name="connsiteY4" fmla="*/ 596572 h 1427661"/>
                <a:gd name="connsiteX5" fmla="*/ 9032780 w 12303288"/>
                <a:gd name="connsiteY5" fmla="*/ 530055 h 1427661"/>
                <a:gd name="connsiteX6" fmla="*/ 9057796 w 12303288"/>
                <a:gd name="connsiteY6" fmla="*/ 431916 h 1427661"/>
                <a:gd name="connsiteX7" fmla="*/ 9040392 w 12303288"/>
                <a:gd name="connsiteY7" fmla="*/ 343591 h 1427661"/>
                <a:gd name="connsiteX8" fmla="*/ 8991452 w 12303288"/>
                <a:gd name="connsiteY8" fmla="*/ 293431 h 1427661"/>
                <a:gd name="connsiteX9" fmla="*/ 8921840 w 12303288"/>
                <a:gd name="connsiteY9" fmla="*/ 270532 h 1427661"/>
                <a:gd name="connsiteX10" fmla="*/ 8838092 w 12303288"/>
                <a:gd name="connsiteY10" fmla="*/ 270532 h 1427661"/>
                <a:gd name="connsiteX11" fmla="*/ 534028 w 12303288"/>
                <a:gd name="connsiteY11" fmla="*/ 270532 h 1427661"/>
                <a:gd name="connsiteX12" fmla="*/ 454628 w 12303288"/>
                <a:gd name="connsiteY12" fmla="*/ 653275 h 1427661"/>
                <a:gd name="connsiteX13" fmla="*/ 729800 w 12303288"/>
                <a:gd name="connsiteY13" fmla="*/ 647823 h 1427661"/>
                <a:gd name="connsiteX14" fmla="*/ 846176 w 12303288"/>
                <a:gd name="connsiteY14" fmla="*/ 634737 h 1427661"/>
                <a:gd name="connsiteX15" fmla="*/ 944062 w 12303288"/>
                <a:gd name="connsiteY15" fmla="*/ 596572 h 1427661"/>
                <a:gd name="connsiteX16" fmla="*/ 1012584 w 12303288"/>
                <a:gd name="connsiteY16" fmla="*/ 530055 h 1427661"/>
                <a:gd name="connsiteX17" fmla="*/ 1020198 w 12303288"/>
                <a:gd name="connsiteY17" fmla="*/ 343591 h 1427661"/>
                <a:gd name="connsiteX18" fmla="*/ 971252 w 12303288"/>
                <a:gd name="connsiteY18" fmla="*/ 293431 h 1427661"/>
                <a:gd name="connsiteX19" fmla="*/ 900558 w 12303288"/>
                <a:gd name="connsiteY19" fmla="*/ 270532 h 1427661"/>
                <a:gd name="connsiteX20" fmla="*/ 817896 w 12303288"/>
                <a:gd name="connsiteY20" fmla="*/ 270532 h 1427661"/>
                <a:gd name="connsiteX21" fmla="*/ 10215036 w 12303288"/>
                <a:gd name="connsiteY21" fmla="*/ 251994 h 1427661"/>
                <a:gd name="connsiteX22" fmla="*/ 10017088 w 12303288"/>
                <a:gd name="connsiteY22" fmla="*/ 304335 h 1427661"/>
                <a:gd name="connsiteX23" fmla="*/ 9877868 w 12303288"/>
                <a:gd name="connsiteY23" fmla="*/ 439549 h 1427661"/>
                <a:gd name="connsiteX24" fmla="*/ 9788684 w 12303288"/>
                <a:gd name="connsiteY24" fmla="*/ 623833 h 1427661"/>
                <a:gd name="connsiteX25" fmla="*/ 9761492 w 12303288"/>
                <a:gd name="connsiteY25" fmla="*/ 823383 h 1427661"/>
                <a:gd name="connsiteX26" fmla="*/ 9788684 w 12303288"/>
                <a:gd name="connsiteY26" fmla="*/ 956416 h 1427661"/>
                <a:gd name="connsiteX27" fmla="*/ 9844156 w 12303288"/>
                <a:gd name="connsiteY27" fmla="*/ 1065459 h 1427661"/>
                <a:gd name="connsiteX28" fmla="*/ 9938776 w 12303288"/>
                <a:gd name="connsiteY28" fmla="*/ 1142880 h 1427661"/>
                <a:gd name="connsiteX29" fmla="*/ 10079084 w 12303288"/>
                <a:gd name="connsiteY29" fmla="*/ 1171232 h 1427661"/>
                <a:gd name="connsiteX30" fmla="*/ 10270504 w 12303288"/>
                <a:gd name="connsiteY30" fmla="*/ 1118891 h 1427661"/>
                <a:gd name="connsiteX31" fmla="*/ 10407548 w 12303288"/>
                <a:gd name="connsiteY31" fmla="*/ 983677 h 1427661"/>
                <a:gd name="connsiteX32" fmla="*/ 10490208 w 12303288"/>
                <a:gd name="connsiteY32" fmla="*/ 799393 h 1427661"/>
                <a:gd name="connsiteX33" fmla="*/ 10517396 w 12303288"/>
                <a:gd name="connsiteY33" fmla="*/ 602024 h 1427661"/>
                <a:gd name="connsiteX34" fmla="*/ 10501080 w 12303288"/>
                <a:gd name="connsiteY34" fmla="*/ 465720 h 1427661"/>
                <a:gd name="connsiteX35" fmla="*/ 10448876 w 12303288"/>
                <a:gd name="connsiteY35" fmla="*/ 356676 h 1427661"/>
                <a:gd name="connsiteX36" fmla="*/ 10356428 w 12303288"/>
                <a:gd name="connsiteY36" fmla="*/ 281436 h 1427661"/>
                <a:gd name="connsiteX37" fmla="*/ 10215036 w 12303288"/>
                <a:gd name="connsiteY37" fmla="*/ 251994 h 1427661"/>
                <a:gd name="connsiteX38" fmla="*/ 11161276 w 12303288"/>
                <a:gd name="connsiteY38" fmla="*/ 31726 h 1427661"/>
                <a:gd name="connsiteX39" fmla="*/ 11465812 w 12303288"/>
                <a:gd name="connsiteY39" fmla="*/ 31726 h 1427661"/>
                <a:gd name="connsiteX40" fmla="*/ 11835608 w 12303288"/>
                <a:gd name="connsiteY40" fmla="*/ 1000033 h 1427661"/>
                <a:gd name="connsiteX41" fmla="*/ 12029204 w 12303288"/>
                <a:gd name="connsiteY41" fmla="*/ 31726 h 1427661"/>
                <a:gd name="connsiteX42" fmla="*/ 12303288 w 12303288"/>
                <a:gd name="connsiteY42" fmla="*/ 31726 h 1427661"/>
                <a:gd name="connsiteX43" fmla="*/ 12016156 w 12303288"/>
                <a:gd name="connsiteY43" fmla="*/ 1392590 h 1427661"/>
                <a:gd name="connsiteX44" fmla="*/ 11717056 w 12303288"/>
                <a:gd name="connsiteY44" fmla="*/ 1392590 h 1427661"/>
                <a:gd name="connsiteX45" fmla="*/ 11345084 w 12303288"/>
                <a:gd name="connsiteY45" fmla="*/ 438458 h 1427661"/>
                <a:gd name="connsiteX46" fmla="*/ 11150396 w 12303288"/>
                <a:gd name="connsiteY46" fmla="*/ 1392590 h 1427661"/>
                <a:gd name="connsiteX47" fmla="*/ 10876316 w 12303288"/>
                <a:gd name="connsiteY47" fmla="*/ 1392590 h 1427661"/>
                <a:gd name="connsiteX48" fmla="*/ 5640456 w 12303288"/>
                <a:gd name="connsiteY48" fmla="*/ 31726 h 1427661"/>
                <a:gd name="connsiteX49" fmla="*/ 5942820 w 12303288"/>
                <a:gd name="connsiteY49" fmla="*/ 31726 h 1427661"/>
                <a:gd name="connsiteX50" fmla="*/ 6312612 w 12303288"/>
                <a:gd name="connsiteY50" fmla="*/ 1000033 h 1427661"/>
                <a:gd name="connsiteX51" fmla="*/ 6506212 w 12303288"/>
                <a:gd name="connsiteY51" fmla="*/ 31726 h 1427661"/>
                <a:gd name="connsiteX52" fmla="*/ 6780292 w 12303288"/>
                <a:gd name="connsiteY52" fmla="*/ 31726 h 1427661"/>
                <a:gd name="connsiteX53" fmla="*/ 6493160 w 12303288"/>
                <a:gd name="connsiteY53" fmla="*/ 1392590 h 1427661"/>
                <a:gd name="connsiteX54" fmla="*/ 6199500 w 12303288"/>
                <a:gd name="connsiteY54" fmla="*/ 1392590 h 1427661"/>
                <a:gd name="connsiteX55" fmla="*/ 5827528 w 12303288"/>
                <a:gd name="connsiteY55" fmla="*/ 438458 h 1427661"/>
                <a:gd name="connsiteX56" fmla="*/ 5632844 w 12303288"/>
                <a:gd name="connsiteY56" fmla="*/ 1392590 h 1427661"/>
                <a:gd name="connsiteX57" fmla="*/ 5355496 w 12303288"/>
                <a:gd name="connsiteY57" fmla="*/ 1392590 h 1427661"/>
                <a:gd name="connsiteX58" fmla="*/ 7039152 w 12303288"/>
                <a:gd name="connsiteY58" fmla="*/ 26274 h 1427661"/>
                <a:gd name="connsiteX59" fmla="*/ 8070228 w 12303288"/>
                <a:gd name="connsiteY59" fmla="*/ 31726 h 1427661"/>
                <a:gd name="connsiteX60" fmla="*/ 8019108 w 12303288"/>
                <a:gd name="connsiteY60" fmla="*/ 283617 h 1427661"/>
                <a:gd name="connsiteX61" fmla="*/ 7287132 w 12303288"/>
                <a:gd name="connsiteY61" fmla="*/ 283617 h 1427661"/>
                <a:gd name="connsiteX62" fmla="*/ 7226224 w 12303288"/>
                <a:gd name="connsiteY62" fmla="*/ 574763 h 1427661"/>
                <a:gd name="connsiteX63" fmla="*/ 7908168 w 12303288"/>
                <a:gd name="connsiteY63" fmla="*/ 574763 h 1427661"/>
                <a:gd name="connsiteX64" fmla="*/ 7859228 w 12303288"/>
                <a:gd name="connsiteY64" fmla="*/ 808116 h 1427661"/>
                <a:gd name="connsiteX65" fmla="*/ 7176196 w 12303288"/>
                <a:gd name="connsiteY65" fmla="*/ 808116 h 1427661"/>
                <a:gd name="connsiteX66" fmla="*/ 7106584 w 12303288"/>
                <a:gd name="connsiteY66" fmla="*/ 1135247 h 1427661"/>
                <a:gd name="connsiteX67" fmla="*/ 7854876 w 12303288"/>
                <a:gd name="connsiteY67" fmla="*/ 1135247 h 1427661"/>
                <a:gd name="connsiteX68" fmla="*/ 7801580 w 12303288"/>
                <a:gd name="connsiteY68" fmla="*/ 1387138 h 1427661"/>
                <a:gd name="connsiteX69" fmla="*/ 6756364 w 12303288"/>
                <a:gd name="connsiteY69" fmla="*/ 1387138 h 1427661"/>
                <a:gd name="connsiteX70" fmla="*/ 4362488 w 12303288"/>
                <a:gd name="connsiteY70" fmla="*/ 26274 h 1427661"/>
                <a:gd name="connsiteX71" fmla="*/ 5397916 w 12303288"/>
                <a:gd name="connsiteY71" fmla="*/ 31726 h 1427661"/>
                <a:gd name="connsiteX72" fmla="*/ 5346796 w 12303288"/>
                <a:gd name="connsiteY72" fmla="*/ 283617 h 1427661"/>
                <a:gd name="connsiteX73" fmla="*/ 4609384 w 12303288"/>
                <a:gd name="connsiteY73" fmla="*/ 283617 h 1427661"/>
                <a:gd name="connsiteX74" fmla="*/ 4548476 w 12303288"/>
                <a:gd name="connsiteY74" fmla="*/ 574763 h 1427661"/>
                <a:gd name="connsiteX75" fmla="*/ 5230420 w 12303288"/>
                <a:gd name="connsiteY75" fmla="*/ 574763 h 1427661"/>
                <a:gd name="connsiteX76" fmla="*/ 5181476 w 12303288"/>
                <a:gd name="connsiteY76" fmla="*/ 808116 h 1427661"/>
                <a:gd name="connsiteX77" fmla="*/ 4498444 w 12303288"/>
                <a:gd name="connsiteY77" fmla="*/ 808116 h 1427661"/>
                <a:gd name="connsiteX78" fmla="*/ 4428836 w 12303288"/>
                <a:gd name="connsiteY78" fmla="*/ 1135247 h 1427661"/>
                <a:gd name="connsiteX79" fmla="*/ 5177128 w 12303288"/>
                <a:gd name="connsiteY79" fmla="*/ 1135247 h 1427661"/>
                <a:gd name="connsiteX80" fmla="*/ 5123828 w 12303288"/>
                <a:gd name="connsiteY80" fmla="*/ 1387138 h 1427661"/>
                <a:gd name="connsiteX81" fmla="*/ 4078620 w 12303288"/>
                <a:gd name="connsiteY81" fmla="*/ 1387138 h 1427661"/>
                <a:gd name="connsiteX82" fmla="*/ 1653200 w 12303288"/>
                <a:gd name="connsiteY82" fmla="*/ 26274 h 1427661"/>
                <a:gd name="connsiteX83" fmla="*/ 2689714 w 12303288"/>
                <a:gd name="connsiteY83" fmla="*/ 31726 h 1427661"/>
                <a:gd name="connsiteX84" fmla="*/ 2638596 w 12303288"/>
                <a:gd name="connsiteY84" fmla="*/ 283617 h 1427661"/>
                <a:gd name="connsiteX85" fmla="*/ 1900092 w 12303288"/>
                <a:gd name="connsiteY85" fmla="*/ 283617 h 1427661"/>
                <a:gd name="connsiteX86" fmla="*/ 1840274 w 12303288"/>
                <a:gd name="connsiteY86" fmla="*/ 574763 h 1427661"/>
                <a:gd name="connsiteX87" fmla="*/ 2522218 w 12303288"/>
                <a:gd name="connsiteY87" fmla="*/ 574763 h 1427661"/>
                <a:gd name="connsiteX88" fmla="*/ 2472188 w 12303288"/>
                <a:gd name="connsiteY88" fmla="*/ 808116 h 1427661"/>
                <a:gd name="connsiteX89" fmla="*/ 1790240 w 12303288"/>
                <a:gd name="connsiteY89" fmla="*/ 808116 h 1427661"/>
                <a:gd name="connsiteX90" fmla="*/ 1720634 w 12303288"/>
                <a:gd name="connsiteY90" fmla="*/ 1135247 h 1427661"/>
                <a:gd name="connsiteX91" fmla="*/ 2468924 w 12303288"/>
                <a:gd name="connsiteY91" fmla="*/ 1135247 h 1427661"/>
                <a:gd name="connsiteX92" fmla="*/ 2415628 w 12303288"/>
                <a:gd name="connsiteY92" fmla="*/ 1387138 h 1427661"/>
                <a:gd name="connsiteX93" fmla="*/ 1370416 w 12303288"/>
                <a:gd name="connsiteY93" fmla="*/ 1387138 h 1427661"/>
                <a:gd name="connsiteX94" fmla="*/ 8307332 w 12303288"/>
                <a:gd name="connsiteY94" fmla="*/ 23003 h 1427661"/>
                <a:gd name="connsiteX95" fmla="*/ 8952292 w 12303288"/>
                <a:gd name="connsiteY95" fmla="*/ 31726 h 1427661"/>
                <a:gd name="connsiteX96" fmla="*/ 9117612 w 12303288"/>
                <a:gd name="connsiteY96" fmla="*/ 48083 h 1427661"/>
                <a:gd name="connsiteX97" fmla="*/ 9247044 w 12303288"/>
                <a:gd name="connsiteY97" fmla="*/ 109147 h 1427661"/>
                <a:gd name="connsiteX98" fmla="*/ 9328612 w 12303288"/>
                <a:gd name="connsiteY98" fmla="*/ 218191 h 1427661"/>
                <a:gd name="connsiteX99" fmla="*/ 9356892 w 12303288"/>
                <a:gd name="connsiteY99" fmla="*/ 386118 h 1427661"/>
                <a:gd name="connsiteX100" fmla="*/ 9334052 w 12303288"/>
                <a:gd name="connsiteY100" fmla="*/ 518061 h 1427661"/>
                <a:gd name="connsiteX101" fmla="*/ 9268796 w 12303288"/>
                <a:gd name="connsiteY101" fmla="*/ 627104 h 1427661"/>
                <a:gd name="connsiteX102" fmla="*/ 9170908 w 12303288"/>
                <a:gd name="connsiteY102" fmla="*/ 707797 h 1427661"/>
                <a:gd name="connsiteX103" fmla="*/ 9044744 w 12303288"/>
                <a:gd name="connsiteY103" fmla="*/ 750324 h 1427661"/>
                <a:gd name="connsiteX104" fmla="*/ 9153508 w 12303288"/>
                <a:gd name="connsiteY104" fmla="*/ 843011 h 1427661"/>
                <a:gd name="connsiteX105" fmla="*/ 9182872 w 12303288"/>
                <a:gd name="connsiteY105" fmla="*/ 990219 h 1427661"/>
                <a:gd name="connsiteX106" fmla="*/ 9182872 w 12303288"/>
                <a:gd name="connsiteY106" fmla="*/ 1099263 h 1427661"/>
                <a:gd name="connsiteX107" fmla="*/ 9182872 w 12303288"/>
                <a:gd name="connsiteY107" fmla="*/ 1225753 h 1427661"/>
                <a:gd name="connsiteX108" fmla="*/ 9182872 w 12303288"/>
                <a:gd name="connsiteY108" fmla="*/ 1311898 h 1427661"/>
                <a:gd name="connsiteX109" fmla="*/ 9198100 w 12303288"/>
                <a:gd name="connsiteY109" fmla="*/ 1383867 h 1427661"/>
                <a:gd name="connsiteX110" fmla="*/ 8907700 w 12303288"/>
                <a:gd name="connsiteY110" fmla="*/ 1383867 h 1427661"/>
                <a:gd name="connsiteX111" fmla="*/ 8897912 w 12303288"/>
                <a:gd name="connsiteY111" fmla="*/ 1336978 h 1427661"/>
                <a:gd name="connsiteX112" fmla="*/ 8897912 w 12303288"/>
                <a:gd name="connsiteY112" fmla="*/ 1292270 h 1427661"/>
                <a:gd name="connsiteX113" fmla="*/ 8905528 w 12303288"/>
                <a:gd name="connsiteY113" fmla="*/ 1154875 h 1427661"/>
                <a:gd name="connsiteX114" fmla="*/ 8913140 w 12303288"/>
                <a:gd name="connsiteY114" fmla="*/ 1016390 h 1427661"/>
                <a:gd name="connsiteX115" fmla="*/ 8897912 w 12303288"/>
                <a:gd name="connsiteY115" fmla="*/ 935698 h 1427661"/>
                <a:gd name="connsiteX116" fmla="*/ 8858760 w 12303288"/>
                <a:gd name="connsiteY116" fmla="*/ 884447 h 1427661"/>
                <a:gd name="connsiteX117" fmla="*/ 8796764 w 12303288"/>
                <a:gd name="connsiteY117" fmla="*/ 859367 h 1427661"/>
                <a:gd name="connsiteX118" fmla="*/ 8717364 w 12303288"/>
                <a:gd name="connsiteY118" fmla="*/ 851734 h 1427661"/>
                <a:gd name="connsiteX119" fmla="*/ 8429144 w 12303288"/>
                <a:gd name="connsiteY119" fmla="*/ 851734 h 1427661"/>
                <a:gd name="connsiteX120" fmla="*/ 8320380 w 12303288"/>
                <a:gd name="connsiteY120" fmla="*/ 1383867 h 1427661"/>
                <a:gd name="connsiteX121" fmla="*/ 8023456 w 12303288"/>
                <a:gd name="connsiteY121" fmla="*/ 1383867 h 1427661"/>
                <a:gd name="connsiteX122" fmla="*/ 282784 w 12303288"/>
                <a:gd name="connsiteY122" fmla="*/ 23003 h 1427661"/>
                <a:gd name="connsiteX123" fmla="*/ 931012 w 12303288"/>
                <a:gd name="connsiteY123" fmla="*/ 31726 h 1427661"/>
                <a:gd name="connsiteX124" fmla="*/ 1097420 w 12303288"/>
                <a:gd name="connsiteY124" fmla="*/ 48083 h 1427661"/>
                <a:gd name="connsiteX125" fmla="*/ 1225760 w 12303288"/>
                <a:gd name="connsiteY125" fmla="*/ 109147 h 1427661"/>
                <a:gd name="connsiteX126" fmla="*/ 1307332 w 12303288"/>
                <a:gd name="connsiteY126" fmla="*/ 218191 h 1427661"/>
                <a:gd name="connsiteX127" fmla="*/ 1336700 w 12303288"/>
                <a:gd name="connsiteY127" fmla="*/ 386118 h 1427661"/>
                <a:gd name="connsiteX128" fmla="*/ 1313856 w 12303288"/>
                <a:gd name="connsiteY128" fmla="*/ 518061 h 1427661"/>
                <a:gd name="connsiteX129" fmla="*/ 1248600 w 12303288"/>
                <a:gd name="connsiteY129" fmla="*/ 627104 h 1427661"/>
                <a:gd name="connsiteX130" fmla="*/ 1150712 w 12303288"/>
                <a:gd name="connsiteY130" fmla="*/ 707797 h 1427661"/>
                <a:gd name="connsiteX131" fmla="*/ 1024548 w 12303288"/>
                <a:gd name="connsiteY131" fmla="*/ 750324 h 1427661"/>
                <a:gd name="connsiteX132" fmla="*/ 1133312 w 12303288"/>
                <a:gd name="connsiteY132" fmla="*/ 843011 h 1427661"/>
                <a:gd name="connsiteX133" fmla="*/ 1161588 w 12303288"/>
                <a:gd name="connsiteY133" fmla="*/ 990219 h 1427661"/>
                <a:gd name="connsiteX134" fmla="*/ 1161588 w 12303288"/>
                <a:gd name="connsiteY134" fmla="*/ 1099263 h 1427661"/>
                <a:gd name="connsiteX135" fmla="*/ 1161588 w 12303288"/>
                <a:gd name="connsiteY135" fmla="*/ 1225753 h 1427661"/>
                <a:gd name="connsiteX136" fmla="*/ 1161588 w 12303288"/>
                <a:gd name="connsiteY136" fmla="*/ 1311898 h 1427661"/>
                <a:gd name="connsiteX137" fmla="*/ 1176816 w 12303288"/>
                <a:gd name="connsiteY137" fmla="*/ 1383867 h 1427661"/>
                <a:gd name="connsiteX138" fmla="*/ 886418 w 12303288"/>
                <a:gd name="connsiteY138" fmla="*/ 1383867 h 1427661"/>
                <a:gd name="connsiteX139" fmla="*/ 876630 w 12303288"/>
                <a:gd name="connsiteY139" fmla="*/ 1336978 h 1427661"/>
                <a:gd name="connsiteX140" fmla="*/ 876630 w 12303288"/>
                <a:gd name="connsiteY140" fmla="*/ 1292270 h 1427661"/>
                <a:gd name="connsiteX141" fmla="*/ 885332 w 12303288"/>
                <a:gd name="connsiteY141" fmla="*/ 1154875 h 1427661"/>
                <a:gd name="connsiteX142" fmla="*/ 891858 w 12303288"/>
                <a:gd name="connsiteY142" fmla="*/ 1016390 h 1427661"/>
                <a:gd name="connsiteX143" fmla="*/ 877720 w 12303288"/>
                <a:gd name="connsiteY143" fmla="*/ 935698 h 1427661"/>
                <a:gd name="connsiteX144" fmla="*/ 838562 w 12303288"/>
                <a:gd name="connsiteY144" fmla="*/ 884447 h 1427661"/>
                <a:gd name="connsiteX145" fmla="*/ 776570 w 12303288"/>
                <a:gd name="connsiteY145" fmla="*/ 859367 h 1427661"/>
                <a:gd name="connsiteX146" fmla="*/ 696084 w 12303288"/>
                <a:gd name="connsiteY146" fmla="*/ 851734 h 1427661"/>
                <a:gd name="connsiteX147" fmla="*/ 415476 w 12303288"/>
                <a:gd name="connsiteY147" fmla="*/ 851734 h 1427661"/>
                <a:gd name="connsiteX148" fmla="*/ 306712 w 12303288"/>
                <a:gd name="connsiteY148" fmla="*/ 1383867 h 1427661"/>
                <a:gd name="connsiteX149" fmla="*/ 0 w 12303288"/>
                <a:gd name="connsiteY149" fmla="*/ 1383867 h 1427661"/>
                <a:gd name="connsiteX150" fmla="*/ 10206332 w 12303288"/>
                <a:gd name="connsiteY150" fmla="*/ 104 h 1427661"/>
                <a:gd name="connsiteX151" fmla="*/ 10455404 w 12303288"/>
                <a:gd name="connsiteY151" fmla="*/ 37179 h 1427661"/>
                <a:gd name="connsiteX152" fmla="*/ 10644648 w 12303288"/>
                <a:gd name="connsiteY152" fmla="*/ 146222 h 1427661"/>
                <a:gd name="connsiteX153" fmla="*/ 10767552 w 12303288"/>
                <a:gd name="connsiteY153" fmla="*/ 331596 h 1427661"/>
                <a:gd name="connsiteX154" fmla="*/ 10811056 w 12303288"/>
                <a:gd name="connsiteY154" fmla="*/ 582397 h 1427661"/>
                <a:gd name="connsiteX155" fmla="*/ 10761028 w 12303288"/>
                <a:gd name="connsiteY155" fmla="*/ 902984 h 1427661"/>
                <a:gd name="connsiteX156" fmla="*/ 10617460 w 12303288"/>
                <a:gd name="connsiteY156" fmla="*/ 1169051 h 1427661"/>
                <a:gd name="connsiteX157" fmla="*/ 10385792 w 12303288"/>
                <a:gd name="connsiteY157" fmla="*/ 1353334 h 1427661"/>
                <a:gd name="connsiteX158" fmla="*/ 10069292 w 12303288"/>
                <a:gd name="connsiteY158" fmla="*/ 1420941 h 1427661"/>
                <a:gd name="connsiteX159" fmla="*/ 9623364 w 12303288"/>
                <a:gd name="connsiteY159" fmla="*/ 1266099 h 1427661"/>
                <a:gd name="connsiteX160" fmla="*/ 9462396 w 12303288"/>
                <a:gd name="connsiteY160" fmla="*/ 823383 h 1427661"/>
                <a:gd name="connsiteX161" fmla="*/ 9517864 w 12303288"/>
                <a:gd name="connsiteY161" fmla="*/ 508247 h 1427661"/>
                <a:gd name="connsiteX162" fmla="*/ 9665780 w 12303288"/>
                <a:gd name="connsiteY162" fmla="*/ 246542 h 1427661"/>
                <a:gd name="connsiteX163" fmla="*/ 9897448 w 12303288"/>
                <a:gd name="connsiteY163" fmla="*/ 66620 h 1427661"/>
                <a:gd name="connsiteX164" fmla="*/ 10206332 w 12303288"/>
                <a:gd name="connsiteY164" fmla="*/ 104 h 1427661"/>
                <a:gd name="connsiteX165" fmla="*/ 3463020 w 12303288"/>
                <a:gd name="connsiteY165" fmla="*/ 104 h 1427661"/>
                <a:gd name="connsiteX166" fmla="*/ 3687068 w 12303288"/>
                <a:gd name="connsiteY166" fmla="*/ 28455 h 1427661"/>
                <a:gd name="connsiteX167" fmla="*/ 3869792 w 12303288"/>
                <a:gd name="connsiteY167" fmla="*/ 115690 h 1427661"/>
                <a:gd name="connsiteX168" fmla="*/ 3992692 w 12303288"/>
                <a:gd name="connsiteY168" fmla="*/ 265080 h 1427661"/>
                <a:gd name="connsiteX169" fmla="*/ 4038376 w 12303288"/>
                <a:gd name="connsiteY169" fmla="*/ 483167 h 1427661"/>
                <a:gd name="connsiteX170" fmla="*/ 3740364 w 12303288"/>
                <a:gd name="connsiteY170" fmla="*/ 483167 h 1427661"/>
                <a:gd name="connsiteX171" fmla="*/ 3662056 w 12303288"/>
                <a:gd name="connsiteY171" fmla="*/ 304335 h 1427661"/>
                <a:gd name="connsiteX172" fmla="*/ 3464108 w 12303288"/>
                <a:gd name="connsiteY172" fmla="*/ 251994 h 1427661"/>
                <a:gd name="connsiteX173" fmla="*/ 3266156 w 12303288"/>
                <a:gd name="connsiteY173" fmla="*/ 304335 h 1427661"/>
                <a:gd name="connsiteX174" fmla="*/ 3126940 w 12303288"/>
                <a:gd name="connsiteY174" fmla="*/ 439549 h 1427661"/>
                <a:gd name="connsiteX175" fmla="*/ 3045368 w 12303288"/>
                <a:gd name="connsiteY175" fmla="*/ 623833 h 1427661"/>
                <a:gd name="connsiteX176" fmla="*/ 3019268 w 12303288"/>
                <a:gd name="connsiteY176" fmla="*/ 823383 h 1427661"/>
                <a:gd name="connsiteX177" fmla="*/ 3036668 w 12303288"/>
                <a:gd name="connsiteY177" fmla="*/ 956416 h 1427661"/>
                <a:gd name="connsiteX178" fmla="*/ 3092136 w 12303288"/>
                <a:gd name="connsiteY178" fmla="*/ 1065459 h 1427661"/>
                <a:gd name="connsiteX179" fmla="*/ 3186760 w 12303288"/>
                <a:gd name="connsiteY179" fmla="*/ 1142880 h 1427661"/>
                <a:gd name="connsiteX180" fmla="*/ 3327064 w 12303288"/>
                <a:gd name="connsiteY180" fmla="*/ 1171232 h 1427661"/>
                <a:gd name="connsiteX181" fmla="*/ 3473896 w 12303288"/>
                <a:gd name="connsiteY181" fmla="*/ 1149423 h 1427661"/>
                <a:gd name="connsiteX182" fmla="*/ 3654444 w 12303288"/>
                <a:gd name="connsiteY182" fmla="*/ 996762 h 1427661"/>
                <a:gd name="connsiteX183" fmla="*/ 3703384 w 12303288"/>
                <a:gd name="connsiteY183" fmla="*/ 877904 h 1427661"/>
                <a:gd name="connsiteX184" fmla="*/ 3389060 w 12303288"/>
                <a:gd name="connsiteY184" fmla="*/ 877904 h 1427661"/>
                <a:gd name="connsiteX185" fmla="*/ 3436916 w 12303288"/>
                <a:gd name="connsiteY185" fmla="*/ 659817 h 1427661"/>
                <a:gd name="connsiteX186" fmla="*/ 4012276 w 12303288"/>
                <a:gd name="connsiteY186" fmla="*/ 659817 h 1427661"/>
                <a:gd name="connsiteX187" fmla="*/ 3856740 w 12303288"/>
                <a:gd name="connsiteY187" fmla="*/ 1394771 h 1427661"/>
                <a:gd name="connsiteX188" fmla="*/ 3668580 w 12303288"/>
                <a:gd name="connsiteY188" fmla="*/ 1394771 h 1427661"/>
                <a:gd name="connsiteX189" fmla="*/ 3668580 w 12303288"/>
                <a:gd name="connsiteY189" fmla="*/ 1254105 h 1427661"/>
                <a:gd name="connsiteX190" fmla="*/ 3660968 w 12303288"/>
                <a:gd name="connsiteY190" fmla="*/ 1254105 h 1427661"/>
                <a:gd name="connsiteX191" fmla="*/ 3504348 w 12303288"/>
                <a:gd name="connsiteY191" fmla="*/ 1387138 h 1427661"/>
                <a:gd name="connsiteX192" fmla="*/ 3318364 w 12303288"/>
                <a:gd name="connsiteY192" fmla="*/ 1426394 h 1427661"/>
                <a:gd name="connsiteX193" fmla="*/ 2872436 w 12303288"/>
                <a:gd name="connsiteY193" fmla="*/ 1271552 h 1427661"/>
                <a:gd name="connsiteX194" fmla="*/ 2719080 w 12303288"/>
                <a:gd name="connsiteY194" fmla="*/ 823383 h 1427661"/>
                <a:gd name="connsiteX195" fmla="*/ 2771286 w 12303288"/>
                <a:gd name="connsiteY195" fmla="*/ 508247 h 1427661"/>
                <a:gd name="connsiteX196" fmla="*/ 2918114 w 12303288"/>
                <a:gd name="connsiteY196" fmla="*/ 246542 h 1427661"/>
                <a:gd name="connsiteX197" fmla="*/ 3154132 w 12303288"/>
                <a:gd name="connsiteY197" fmla="*/ 66620 h 1427661"/>
                <a:gd name="connsiteX198" fmla="*/ 3463020 w 12303288"/>
                <a:gd name="connsiteY198" fmla="*/ 104 h 142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2303288" h="1427661">
                  <a:moveTo>
                    <a:pt x="8554220" y="270532"/>
                  </a:moveTo>
                  <a:lnTo>
                    <a:pt x="8474828" y="653275"/>
                  </a:lnTo>
                  <a:lnTo>
                    <a:pt x="8749996" y="647823"/>
                  </a:lnTo>
                  <a:cubicBezTo>
                    <a:pt x="8789148" y="648019"/>
                    <a:pt x="8828196" y="643635"/>
                    <a:pt x="8866372" y="634737"/>
                  </a:cubicBezTo>
                  <a:cubicBezTo>
                    <a:pt x="8900960" y="627857"/>
                    <a:pt x="8934132" y="614946"/>
                    <a:pt x="8964260" y="596572"/>
                  </a:cubicBezTo>
                  <a:cubicBezTo>
                    <a:pt x="8992100" y="580259"/>
                    <a:pt x="9015596" y="557436"/>
                    <a:pt x="9032780" y="530055"/>
                  </a:cubicBezTo>
                  <a:cubicBezTo>
                    <a:pt x="9050400" y="500472"/>
                    <a:pt x="9059100" y="466374"/>
                    <a:pt x="9057796" y="431916"/>
                  </a:cubicBezTo>
                  <a:cubicBezTo>
                    <a:pt x="9059208" y="401493"/>
                    <a:pt x="9053228" y="371179"/>
                    <a:pt x="9040392" y="343591"/>
                  </a:cubicBezTo>
                  <a:cubicBezTo>
                    <a:pt x="9029408" y="322393"/>
                    <a:pt x="9012332" y="304935"/>
                    <a:pt x="8991452" y="293431"/>
                  </a:cubicBezTo>
                  <a:cubicBezTo>
                    <a:pt x="8970132" y="280967"/>
                    <a:pt x="8946424" y="273160"/>
                    <a:pt x="8921840" y="270532"/>
                  </a:cubicBezTo>
                  <a:cubicBezTo>
                    <a:pt x="8893996" y="268329"/>
                    <a:pt x="8865936" y="268329"/>
                    <a:pt x="8838092" y="270532"/>
                  </a:cubicBezTo>
                  <a:close/>
                  <a:moveTo>
                    <a:pt x="534028" y="270532"/>
                  </a:moveTo>
                  <a:lnTo>
                    <a:pt x="454628" y="653275"/>
                  </a:lnTo>
                  <a:lnTo>
                    <a:pt x="729800" y="647823"/>
                  </a:lnTo>
                  <a:cubicBezTo>
                    <a:pt x="768956" y="647964"/>
                    <a:pt x="808000" y="643570"/>
                    <a:pt x="846176" y="634737"/>
                  </a:cubicBezTo>
                  <a:cubicBezTo>
                    <a:pt x="880762" y="627671"/>
                    <a:pt x="913828" y="614761"/>
                    <a:pt x="944062" y="596572"/>
                  </a:cubicBezTo>
                  <a:cubicBezTo>
                    <a:pt x="971908" y="580259"/>
                    <a:pt x="995400" y="557436"/>
                    <a:pt x="1012584" y="530055"/>
                  </a:cubicBezTo>
                  <a:cubicBezTo>
                    <a:pt x="1042822" y="472186"/>
                    <a:pt x="1045650" y="403751"/>
                    <a:pt x="1020198" y="343591"/>
                  </a:cubicBezTo>
                  <a:cubicBezTo>
                    <a:pt x="1009212" y="322393"/>
                    <a:pt x="992138" y="304935"/>
                    <a:pt x="971252" y="293431"/>
                  </a:cubicBezTo>
                  <a:cubicBezTo>
                    <a:pt x="949504" y="280967"/>
                    <a:pt x="925464" y="273171"/>
                    <a:pt x="900558" y="270532"/>
                  </a:cubicBezTo>
                  <a:cubicBezTo>
                    <a:pt x="873042" y="268297"/>
                    <a:pt x="845416" y="268297"/>
                    <a:pt x="817896" y="270532"/>
                  </a:cubicBezTo>
                  <a:close/>
                  <a:moveTo>
                    <a:pt x="10215036" y="251994"/>
                  </a:moveTo>
                  <a:cubicBezTo>
                    <a:pt x="10145428" y="250359"/>
                    <a:pt x="10076796" y="268504"/>
                    <a:pt x="10017088" y="304335"/>
                  </a:cubicBezTo>
                  <a:cubicBezTo>
                    <a:pt x="9961400" y="338630"/>
                    <a:pt x="9913868" y="384788"/>
                    <a:pt x="9877868" y="439549"/>
                  </a:cubicBezTo>
                  <a:cubicBezTo>
                    <a:pt x="9838280" y="495685"/>
                    <a:pt x="9808152" y="557938"/>
                    <a:pt x="9788684" y="623833"/>
                  </a:cubicBezTo>
                  <a:cubicBezTo>
                    <a:pt x="9771280" y="688932"/>
                    <a:pt x="9762148" y="755983"/>
                    <a:pt x="9761492" y="823383"/>
                  </a:cubicBezTo>
                  <a:cubicBezTo>
                    <a:pt x="9764320" y="868789"/>
                    <a:pt x="9773456" y="913573"/>
                    <a:pt x="9788684" y="956416"/>
                  </a:cubicBezTo>
                  <a:cubicBezTo>
                    <a:pt x="9800320" y="995879"/>
                    <a:pt x="9819136" y="1032855"/>
                    <a:pt x="9844156" y="1065459"/>
                  </a:cubicBezTo>
                  <a:cubicBezTo>
                    <a:pt x="9869496" y="1098074"/>
                    <a:pt x="9901796" y="1124539"/>
                    <a:pt x="9938776" y="1142880"/>
                  </a:cubicBezTo>
                  <a:cubicBezTo>
                    <a:pt x="9982828" y="1162628"/>
                    <a:pt x="10030792" y="1172311"/>
                    <a:pt x="10079084" y="1171232"/>
                  </a:cubicBezTo>
                  <a:cubicBezTo>
                    <a:pt x="10146620" y="1172780"/>
                    <a:pt x="10213076" y="1154592"/>
                    <a:pt x="10270504" y="1118891"/>
                  </a:cubicBezTo>
                  <a:cubicBezTo>
                    <a:pt x="10325104" y="1083953"/>
                    <a:pt x="10371872" y="1037882"/>
                    <a:pt x="10407548" y="983677"/>
                  </a:cubicBezTo>
                  <a:cubicBezTo>
                    <a:pt x="10444852" y="927138"/>
                    <a:pt x="10472804" y="864895"/>
                    <a:pt x="10490208" y="799393"/>
                  </a:cubicBezTo>
                  <a:cubicBezTo>
                    <a:pt x="10508152" y="735145"/>
                    <a:pt x="10517288" y="668748"/>
                    <a:pt x="10517396" y="602024"/>
                  </a:cubicBezTo>
                  <a:cubicBezTo>
                    <a:pt x="10517724" y="556084"/>
                    <a:pt x="10512176" y="510286"/>
                    <a:pt x="10501080" y="465720"/>
                  </a:cubicBezTo>
                  <a:cubicBezTo>
                    <a:pt x="10491188" y="426235"/>
                    <a:pt x="10473348" y="389149"/>
                    <a:pt x="10448876" y="356676"/>
                  </a:cubicBezTo>
                  <a:cubicBezTo>
                    <a:pt x="10424516" y="324530"/>
                    <a:pt x="10392860" y="298731"/>
                    <a:pt x="10356428" y="281436"/>
                  </a:cubicBezTo>
                  <a:cubicBezTo>
                    <a:pt x="10312268" y="260434"/>
                    <a:pt x="10263868" y="250348"/>
                    <a:pt x="10215036" y="251994"/>
                  </a:cubicBezTo>
                  <a:close/>
                  <a:moveTo>
                    <a:pt x="11161276" y="31726"/>
                  </a:moveTo>
                  <a:lnTo>
                    <a:pt x="11465812" y="31726"/>
                  </a:lnTo>
                  <a:lnTo>
                    <a:pt x="11835608" y="1000033"/>
                  </a:lnTo>
                  <a:lnTo>
                    <a:pt x="12029204" y="31726"/>
                  </a:lnTo>
                  <a:lnTo>
                    <a:pt x="12303288" y="31726"/>
                  </a:lnTo>
                  <a:lnTo>
                    <a:pt x="12016156" y="1392590"/>
                  </a:lnTo>
                  <a:lnTo>
                    <a:pt x="11717056" y="1392590"/>
                  </a:lnTo>
                  <a:lnTo>
                    <a:pt x="11345084" y="438458"/>
                  </a:lnTo>
                  <a:lnTo>
                    <a:pt x="11150396" y="1392590"/>
                  </a:lnTo>
                  <a:lnTo>
                    <a:pt x="10876316" y="1392590"/>
                  </a:lnTo>
                  <a:close/>
                  <a:moveTo>
                    <a:pt x="5640456" y="31726"/>
                  </a:moveTo>
                  <a:lnTo>
                    <a:pt x="5942820" y="31726"/>
                  </a:lnTo>
                  <a:lnTo>
                    <a:pt x="6312612" y="1000033"/>
                  </a:lnTo>
                  <a:lnTo>
                    <a:pt x="6506212" y="31726"/>
                  </a:lnTo>
                  <a:lnTo>
                    <a:pt x="6780292" y="31726"/>
                  </a:lnTo>
                  <a:lnTo>
                    <a:pt x="6493160" y="1392590"/>
                  </a:lnTo>
                  <a:lnTo>
                    <a:pt x="6199500" y="1392590"/>
                  </a:lnTo>
                  <a:lnTo>
                    <a:pt x="5827528" y="438458"/>
                  </a:lnTo>
                  <a:lnTo>
                    <a:pt x="5632844" y="1392590"/>
                  </a:lnTo>
                  <a:lnTo>
                    <a:pt x="5355496" y="1392590"/>
                  </a:lnTo>
                  <a:close/>
                  <a:moveTo>
                    <a:pt x="7039152" y="26274"/>
                  </a:moveTo>
                  <a:lnTo>
                    <a:pt x="8070228" y="31726"/>
                  </a:lnTo>
                  <a:lnTo>
                    <a:pt x="8019108" y="283617"/>
                  </a:lnTo>
                  <a:lnTo>
                    <a:pt x="7287132" y="283617"/>
                  </a:lnTo>
                  <a:lnTo>
                    <a:pt x="7226224" y="574763"/>
                  </a:lnTo>
                  <a:lnTo>
                    <a:pt x="7908168" y="574763"/>
                  </a:lnTo>
                  <a:lnTo>
                    <a:pt x="7859228" y="808116"/>
                  </a:lnTo>
                  <a:lnTo>
                    <a:pt x="7176196" y="808116"/>
                  </a:lnTo>
                  <a:lnTo>
                    <a:pt x="7106584" y="1135247"/>
                  </a:lnTo>
                  <a:lnTo>
                    <a:pt x="7854876" y="1135247"/>
                  </a:lnTo>
                  <a:lnTo>
                    <a:pt x="7801580" y="1387138"/>
                  </a:lnTo>
                  <a:lnTo>
                    <a:pt x="6756364" y="1387138"/>
                  </a:lnTo>
                  <a:close/>
                  <a:moveTo>
                    <a:pt x="4362488" y="26274"/>
                  </a:moveTo>
                  <a:lnTo>
                    <a:pt x="5397916" y="31726"/>
                  </a:lnTo>
                  <a:lnTo>
                    <a:pt x="5346796" y="283617"/>
                  </a:lnTo>
                  <a:lnTo>
                    <a:pt x="4609384" y="283617"/>
                  </a:lnTo>
                  <a:lnTo>
                    <a:pt x="4548476" y="574763"/>
                  </a:lnTo>
                  <a:lnTo>
                    <a:pt x="5230420" y="574763"/>
                  </a:lnTo>
                  <a:lnTo>
                    <a:pt x="5181476" y="808116"/>
                  </a:lnTo>
                  <a:lnTo>
                    <a:pt x="4498444" y="808116"/>
                  </a:lnTo>
                  <a:lnTo>
                    <a:pt x="4428836" y="1135247"/>
                  </a:lnTo>
                  <a:lnTo>
                    <a:pt x="5177128" y="1135247"/>
                  </a:lnTo>
                  <a:lnTo>
                    <a:pt x="5123828" y="1387138"/>
                  </a:lnTo>
                  <a:lnTo>
                    <a:pt x="4078620" y="1387138"/>
                  </a:lnTo>
                  <a:close/>
                  <a:moveTo>
                    <a:pt x="1653200" y="26274"/>
                  </a:moveTo>
                  <a:lnTo>
                    <a:pt x="2689714" y="31726"/>
                  </a:lnTo>
                  <a:lnTo>
                    <a:pt x="2638596" y="283617"/>
                  </a:lnTo>
                  <a:lnTo>
                    <a:pt x="1900092" y="283617"/>
                  </a:lnTo>
                  <a:lnTo>
                    <a:pt x="1840274" y="574763"/>
                  </a:lnTo>
                  <a:lnTo>
                    <a:pt x="2522218" y="574763"/>
                  </a:lnTo>
                  <a:lnTo>
                    <a:pt x="2472188" y="808116"/>
                  </a:lnTo>
                  <a:lnTo>
                    <a:pt x="1790240" y="808116"/>
                  </a:lnTo>
                  <a:lnTo>
                    <a:pt x="1720634" y="1135247"/>
                  </a:lnTo>
                  <a:lnTo>
                    <a:pt x="2468924" y="1135247"/>
                  </a:lnTo>
                  <a:lnTo>
                    <a:pt x="2415628" y="1387138"/>
                  </a:lnTo>
                  <a:lnTo>
                    <a:pt x="1370416" y="1387138"/>
                  </a:lnTo>
                  <a:close/>
                  <a:moveTo>
                    <a:pt x="8307332" y="23003"/>
                  </a:moveTo>
                  <a:lnTo>
                    <a:pt x="8952292" y="31726"/>
                  </a:lnTo>
                  <a:cubicBezTo>
                    <a:pt x="9007876" y="30189"/>
                    <a:pt x="9063452" y="35685"/>
                    <a:pt x="9117612" y="48083"/>
                  </a:cubicBezTo>
                  <a:cubicBezTo>
                    <a:pt x="9164708" y="58758"/>
                    <a:pt x="9208868" y="79597"/>
                    <a:pt x="9247044" y="109147"/>
                  </a:cubicBezTo>
                  <a:cubicBezTo>
                    <a:pt x="9282608" y="138338"/>
                    <a:pt x="9310668" y="175751"/>
                    <a:pt x="9328612" y="218191"/>
                  </a:cubicBezTo>
                  <a:cubicBezTo>
                    <a:pt x="9348628" y="271851"/>
                    <a:pt x="9358196" y="328848"/>
                    <a:pt x="9356892" y="386118"/>
                  </a:cubicBezTo>
                  <a:cubicBezTo>
                    <a:pt x="9357004" y="431099"/>
                    <a:pt x="9349280" y="475752"/>
                    <a:pt x="9334052" y="518061"/>
                  </a:cubicBezTo>
                  <a:cubicBezTo>
                    <a:pt x="9319044" y="558036"/>
                    <a:pt x="9296856" y="594969"/>
                    <a:pt x="9268796" y="627104"/>
                  </a:cubicBezTo>
                  <a:cubicBezTo>
                    <a:pt x="9241060" y="659468"/>
                    <a:pt x="9207888" y="686762"/>
                    <a:pt x="9170908" y="707797"/>
                  </a:cubicBezTo>
                  <a:cubicBezTo>
                    <a:pt x="9131972" y="729856"/>
                    <a:pt x="9089116" y="744283"/>
                    <a:pt x="9044744" y="750324"/>
                  </a:cubicBezTo>
                  <a:cubicBezTo>
                    <a:pt x="9093036" y="763267"/>
                    <a:pt x="9132952" y="797299"/>
                    <a:pt x="9153508" y="843011"/>
                  </a:cubicBezTo>
                  <a:cubicBezTo>
                    <a:pt x="9173628" y="889420"/>
                    <a:pt x="9183636" y="939612"/>
                    <a:pt x="9182872" y="990219"/>
                  </a:cubicBezTo>
                  <a:cubicBezTo>
                    <a:pt x="9182872" y="1020751"/>
                    <a:pt x="9182872" y="1057826"/>
                    <a:pt x="9182872" y="1099263"/>
                  </a:cubicBezTo>
                  <a:cubicBezTo>
                    <a:pt x="9182872" y="1140699"/>
                    <a:pt x="9182872" y="1184317"/>
                    <a:pt x="9182872" y="1225753"/>
                  </a:cubicBezTo>
                  <a:cubicBezTo>
                    <a:pt x="9182872" y="1267190"/>
                    <a:pt x="9182872" y="1285727"/>
                    <a:pt x="9182872" y="1311898"/>
                  </a:cubicBezTo>
                  <a:cubicBezTo>
                    <a:pt x="9185048" y="1336411"/>
                    <a:pt x="9190160" y="1360575"/>
                    <a:pt x="9198100" y="1383867"/>
                  </a:cubicBezTo>
                  <a:lnTo>
                    <a:pt x="8907700" y="1383867"/>
                  </a:lnTo>
                  <a:cubicBezTo>
                    <a:pt x="8907700" y="1367510"/>
                    <a:pt x="8900088" y="1352244"/>
                    <a:pt x="8897912" y="1336978"/>
                  </a:cubicBezTo>
                  <a:cubicBezTo>
                    <a:pt x="8896824" y="1322093"/>
                    <a:pt x="8896824" y="1307155"/>
                    <a:pt x="8897912" y="1292270"/>
                  </a:cubicBezTo>
                  <a:cubicBezTo>
                    <a:pt x="8897696" y="1246363"/>
                    <a:pt x="8900308" y="1200477"/>
                    <a:pt x="8905528" y="1154875"/>
                  </a:cubicBezTo>
                  <a:cubicBezTo>
                    <a:pt x="8905528" y="1107986"/>
                    <a:pt x="8913140" y="1062188"/>
                    <a:pt x="8913140" y="1016390"/>
                  </a:cubicBezTo>
                  <a:cubicBezTo>
                    <a:pt x="8914120" y="988693"/>
                    <a:pt x="8908900" y="961127"/>
                    <a:pt x="8897912" y="935698"/>
                  </a:cubicBezTo>
                  <a:cubicBezTo>
                    <a:pt x="8889972" y="915230"/>
                    <a:pt x="8876380" y="897456"/>
                    <a:pt x="8858760" y="884447"/>
                  </a:cubicBezTo>
                  <a:cubicBezTo>
                    <a:pt x="8840052" y="871776"/>
                    <a:pt x="8818952" y="863227"/>
                    <a:pt x="8796764" y="859367"/>
                  </a:cubicBezTo>
                  <a:cubicBezTo>
                    <a:pt x="8770660" y="853860"/>
                    <a:pt x="8744012" y="851309"/>
                    <a:pt x="8717364" y="851734"/>
                  </a:cubicBezTo>
                  <a:lnTo>
                    <a:pt x="8429144" y="851734"/>
                  </a:lnTo>
                  <a:lnTo>
                    <a:pt x="8320380" y="1383867"/>
                  </a:lnTo>
                  <a:lnTo>
                    <a:pt x="8023456" y="1383867"/>
                  </a:lnTo>
                  <a:close/>
                  <a:moveTo>
                    <a:pt x="282784" y="23003"/>
                  </a:moveTo>
                  <a:lnTo>
                    <a:pt x="931012" y="31726"/>
                  </a:lnTo>
                  <a:cubicBezTo>
                    <a:pt x="986916" y="30134"/>
                    <a:pt x="1042822" y="35630"/>
                    <a:pt x="1097420" y="48083"/>
                  </a:cubicBezTo>
                  <a:cubicBezTo>
                    <a:pt x="1144186" y="58529"/>
                    <a:pt x="1188128" y="79400"/>
                    <a:pt x="1225760" y="109147"/>
                  </a:cubicBezTo>
                  <a:cubicBezTo>
                    <a:pt x="1261978" y="137739"/>
                    <a:pt x="1290038" y="175337"/>
                    <a:pt x="1307332" y="218191"/>
                  </a:cubicBezTo>
                  <a:cubicBezTo>
                    <a:pt x="1328216" y="271633"/>
                    <a:pt x="1338220" y="328739"/>
                    <a:pt x="1336700" y="386118"/>
                  </a:cubicBezTo>
                  <a:cubicBezTo>
                    <a:pt x="1336804" y="431099"/>
                    <a:pt x="1329084" y="475752"/>
                    <a:pt x="1313856" y="518061"/>
                  </a:cubicBezTo>
                  <a:cubicBezTo>
                    <a:pt x="1298848" y="558036"/>
                    <a:pt x="1276662" y="594969"/>
                    <a:pt x="1248600" y="627104"/>
                  </a:cubicBezTo>
                  <a:cubicBezTo>
                    <a:pt x="1220866" y="659468"/>
                    <a:pt x="1187694" y="686762"/>
                    <a:pt x="1150712" y="707797"/>
                  </a:cubicBezTo>
                  <a:cubicBezTo>
                    <a:pt x="1111668" y="729693"/>
                    <a:pt x="1068814" y="744108"/>
                    <a:pt x="1024548" y="750324"/>
                  </a:cubicBezTo>
                  <a:cubicBezTo>
                    <a:pt x="1072732" y="763550"/>
                    <a:pt x="1112538" y="797496"/>
                    <a:pt x="1133312" y="843011"/>
                  </a:cubicBezTo>
                  <a:cubicBezTo>
                    <a:pt x="1153104" y="889496"/>
                    <a:pt x="1162788" y="939689"/>
                    <a:pt x="1161588" y="990219"/>
                  </a:cubicBezTo>
                  <a:cubicBezTo>
                    <a:pt x="1161588" y="1020751"/>
                    <a:pt x="1161588" y="1057826"/>
                    <a:pt x="1161588" y="1099263"/>
                  </a:cubicBezTo>
                  <a:cubicBezTo>
                    <a:pt x="1161588" y="1140699"/>
                    <a:pt x="1161588" y="1184317"/>
                    <a:pt x="1161588" y="1225753"/>
                  </a:cubicBezTo>
                  <a:cubicBezTo>
                    <a:pt x="1161588" y="1267190"/>
                    <a:pt x="1161588" y="1285727"/>
                    <a:pt x="1161588" y="1311898"/>
                  </a:cubicBezTo>
                  <a:cubicBezTo>
                    <a:pt x="1163222" y="1336487"/>
                    <a:pt x="1168332" y="1360717"/>
                    <a:pt x="1176816" y="1383867"/>
                  </a:cubicBezTo>
                  <a:lnTo>
                    <a:pt x="886418" y="1383867"/>
                  </a:lnTo>
                  <a:cubicBezTo>
                    <a:pt x="882176" y="1368448"/>
                    <a:pt x="878912" y="1352789"/>
                    <a:pt x="876630" y="1336978"/>
                  </a:cubicBezTo>
                  <a:cubicBezTo>
                    <a:pt x="875540" y="1322093"/>
                    <a:pt x="875540" y="1307155"/>
                    <a:pt x="876630" y="1292270"/>
                  </a:cubicBezTo>
                  <a:cubicBezTo>
                    <a:pt x="876848" y="1246341"/>
                    <a:pt x="879676" y="1200455"/>
                    <a:pt x="885332" y="1154875"/>
                  </a:cubicBezTo>
                  <a:cubicBezTo>
                    <a:pt x="885332" y="1107986"/>
                    <a:pt x="891858" y="1062188"/>
                    <a:pt x="891858" y="1016390"/>
                  </a:cubicBezTo>
                  <a:cubicBezTo>
                    <a:pt x="893164" y="988780"/>
                    <a:pt x="888268" y="961225"/>
                    <a:pt x="877720" y="935698"/>
                  </a:cubicBezTo>
                  <a:cubicBezTo>
                    <a:pt x="869344" y="915459"/>
                    <a:pt x="855856" y="897772"/>
                    <a:pt x="838562" y="884447"/>
                  </a:cubicBezTo>
                  <a:cubicBezTo>
                    <a:pt x="819856" y="871776"/>
                    <a:pt x="798756" y="863227"/>
                    <a:pt x="776570" y="859367"/>
                  </a:cubicBezTo>
                  <a:cubicBezTo>
                    <a:pt x="750140" y="853860"/>
                    <a:pt x="723058" y="851309"/>
                    <a:pt x="696084" y="851734"/>
                  </a:cubicBezTo>
                  <a:lnTo>
                    <a:pt x="415476" y="851734"/>
                  </a:lnTo>
                  <a:lnTo>
                    <a:pt x="306712" y="1383867"/>
                  </a:lnTo>
                  <a:lnTo>
                    <a:pt x="0" y="1383867"/>
                  </a:lnTo>
                  <a:close/>
                  <a:moveTo>
                    <a:pt x="10206332" y="104"/>
                  </a:moveTo>
                  <a:cubicBezTo>
                    <a:pt x="10290844" y="-1008"/>
                    <a:pt x="10374920" y="11510"/>
                    <a:pt x="10455404" y="37179"/>
                  </a:cubicBezTo>
                  <a:cubicBezTo>
                    <a:pt x="10525772" y="59053"/>
                    <a:pt x="10590376" y="96291"/>
                    <a:pt x="10644648" y="146222"/>
                  </a:cubicBezTo>
                  <a:cubicBezTo>
                    <a:pt x="10699252" y="197734"/>
                    <a:pt x="10741340" y="261165"/>
                    <a:pt x="10767552" y="331596"/>
                  </a:cubicBezTo>
                  <a:cubicBezTo>
                    <a:pt x="10797572" y="411721"/>
                    <a:pt x="10812360" y="496797"/>
                    <a:pt x="10811056" y="582397"/>
                  </a:cubicBezTo>
                  <a:cubicBezTo>
                    <a:pt x="10811276" y="691233"/>
                    <a:pt x="10794308" y="799415"/>
                    <a:pt x="10761028" y="902984"/>
                  </a:cubicBezTo>
                  <a:cubicBezTo>
                    <a:pt x="10730140" y="999881"/>
                    <a:pt x="10681412" y="1090125"/>
                    <a:pt x="10617460" y="1169051"/>
                  </a:cubicBezTo>
                  <a:cubicBezTo>
                    <a:pt x="10554812" y="1246930"/>
                    <a:pt x="10475632" y="1309881"/>
                    <a:pt x="10385792" y="1353334"/>
                  </a:cubicBezTo>
                  <a:cubicBezTo>
                    <a:pt x="10286816" y="1399656"/>
                    <a:pt x="10178492" y="1422773"/>
                    <a:pt x="10069292" y="1420941"/>
                  </a:cubicBezTo>
                  <a:cubicBezTo>
                    <a:pt x="9905932" y="1431759"/>
                    <a:pt x="9745068" y="1375917"/>
                    <a:pt x="9623364" y="1266099"/>
                  </a:cubicBezTo>
                  <a:cubicBezTo>
                    <a:pt x="9511228" y="1147002"/>
                    <a:pt x="9453040" y="986872"/>
                    <a:pt x="9462396" y="823383"/>
                  </a:cubicBezTo>
                  <a:cubicBezTo>
                    <a:pt x="9463372" y="715986"/>
                    <a:pt x="9482080" y="609483"/>
                    <a:pt x="9517864" y="508247"/>
                  </a:cubicBezTo>
                  <a:cubicBezTo>
                    <a:pt x="9550492" y="412539"/>
                    <a:pt x="9600632" y="323789"/>
                    <a:pt x="9665780" y="246542"/>
                  </a:cubicBezTo>
                  <a:cubicBezTo>
                    <a:pt x="9729624" y="171030"/>
                    <a:pt x="9808588" y="109736"/>
                    <a:pt x="9897448" y="66620"/>
                  </a:cubicBezTo>
                  <a:cubicBezTo>
                    <a:pt x="9993920" y="21007"/>
                    <a:pt x="10099636" y="-1750"/>
                    <a:pt x="10206332" y="104"/>
                  </a:cubicBezTo>
                  <a:close/>
                  <a:moveTo>
                    <a:pt x="3463020" y="104"/>
                  </a:moveTo>
                  <a:cubicBezTo>
                    <a:pt x="3538612" y="-768"/>
                    <a:pt x="3613980" y="8773"/>
                    <a:pt x="3687068" y="28455"/>
                  </a:cubicBezTo>
                  <a:cubicBezTo>
                    <a:pt x="3753088" y="45411"/>
                    <a:pt x="3815084" y="75039"/>
                    <a:pt x="3869792" y="115690"/>
                  </a:cubicBezTo>
                  <a:cubicBezTo>
                    <a:pt x="3921456" y="155622"/>
                    <a:pt x="3963440" y="206676"/>
                    <a:pt x="3992692" y="265080"/>
                  </a:cubicBezTo>
                  <a:cubicBezTo>
                    <a:pt x="4024780" y="333155"/>
                    <a:pt x="4040440" y="407883"/>
                    <a:pt x="4038376" y="483167"/>
                  </a:cubicBezTo>
                  <a:lnTo>
                    <a:pt x="3740364" y="483167"/>
                  </a:lnTo>
                  <a:cubicBezTo>
                    <a:pt x="3743844" y="414513"/>
                    <a:pt x="3714804" y="348236"/>
                    <a:pt x="3662056" y="304335"/>
                  </a:cubicBezTo>
                  <a:cubicBezTo>
                    <a:pt x="3603432" y="266050"/>
                    <a:pt x="3533932" y="247698"/>
                    <a:pt x="3464108" y="251994"/>
                  </a:cubicBezTo>
                  <a:cubicBezTo>
                    <a:pt x="3394496" y="250479"/>
                    <a:pt x="3325976" y="268613"/>
                    <a:pt x="3266156" y="304335"/>
                  </a:cubicBezTo>
                  <a:cubicBezTo>
                    <a:pt x="3210688" y="338935"/>
                    <a:pt x="3163160" y="385039"/>
                    <a:pt x="3126940" y="439549"/>
                  </a:cubicBezTo>
                  <a:cubicBezTo>
                    <a:pt x="3090072" y="496186"/>
                    <a:pt x="3062552" y="558407"/>
                    <a:pt x="3045368" y="623833"/>
                  </a:cubicBezTo>
                  <a:cubicBezTo>
                    <a:pt x="3028292" y="688976"/>
                    <a:pt x="3019484" y="756026"/>
                    <a:pt x="3019268" y="823383"/>
                  </a:cubicBezTo>
                  <a:cubicBezTo>
                    <a:pt x="3018832" y="868319"/>
                    <a:pt x="3024704" y="913093"/>
                    <a:pt x="3036668" y="956416"/>
                  </a:cubicBezTo>
                  <a:cubicBezTo>
                    <a:pt x="3048308" y="995879"/>
                    <a:pt x="3067124" y="1032855"/>
                    <a:pt x="3092136" y="1065459"/>
                  </a:cubicBezTo>
                  <a:cubicBezTo>
                    <a:pt x="3117476" y="1098074"/>
                    <a:pt x="3149780" y="1124539"/>
                    <a:pt x="3186760" y="1142880"/>
                  </a:cubicBezTo>
                  <a:cubicBezTo>
                    <a:pt x="3230808" y="1162628"/>
                    <a:pt x="3278772" y="1172311"/>
                    <a:pt x="3327064" y="1171232"/>
                  </a:cubicBezTo>
                  <a:cubicBezTo>
                    <a:pt x="3376880" y="1172093"/>
                    <a:pt x="3426476" y="1164733"/>
                    <a:pt x="3473896" y="1149423"/>
                  </a:cubicBezTo>
                  <a:cubicBezTo>
                    <a:pt x="3551552" y="1124005"/>
                    <a:pt x="3616376" y="1069243"/>
                    <a:pt x="3654444" y="996762"/>
                  </a:cubicBezTo>
                  <a:cubicBezTo>
                    <a:pt x="3674888" y="958967"/>
                    <a:pt x="3691204" y="919123"/>
                    <a:pt x="3703384" y="877904"/>
                  </a:cubicBezTo>
                  <a:lnTo>
                    <a:pt x="3389060" y="877904"/>
                  </a:lnTo>
                  <a:lnTo>
                    <a:pt x="3436916" y="659817"/>
                  </a:lnTo>
                  <a:lnTo>
                    <a:pt x="4012276" y="659817"/>
                  </a:lnTo>
                  <a:lnTo>
                    <a:pt x="3856740" y="1394771"/>
                  </a:lnTo>
                  <a:lnTo>
                    <a:pt x="3668580" y="1394771"/>
                  </a:lnTo>
                  <a:lnTo>
                    <a:pt x="3668580" y="1254105"/>
                  </a:lnTo>
                  <a:lnTo>
                    <a:pt x="3660968" y="1254105"/>
                  </a:lnTo>
                  <a:cubicBezTo>
                    <a:pt x="3621484" y="1311625"/>
                    <a:pt x="3567428" y="1357543"/>
                    <a:pt x="3504348" y="1387138"/>
                  </a:cubicBezTo>
                  <a:cubicBezTo>
                    <a:pt x="3445836" y="1413276"/>
                    <a:pt x="3382424" y="1426655"/>
                    <a:pt x="3318364" y="1426394"/>
                  </a:cubicBezTo>
                  <a:cubicBezTo>
                    <a:pt x="3155000" y="1436960"/>
                    <a:pt x="2994248" y="1381151"/>
                    <a:pt x="2872436" y="1271552"/>
                  </a:cubicBezTo>
                  <a:cubicBezTo>
                    <a:pt x="2761714" y="1149870"/>
                    <a:pt x="2706136" y="987613"/>
                    <a:pt x="2719080" y="823383"/>
                  </a:cubicBezTo>
                  <a:cubicBezTo>
                    <a:pt x="2718424" y="716127"/>
                    <a:pt x="2736046" y="609537"/>
                    <a:pt x="2771286" y="508247"/>
                  </a:cubicBezTo>
                  <a:cubicBezTo>
                    <a:pt x="2803154" y="412408"/>
                    <a:pt x="2852964" y="323571"/>
                    <a:pt x="2918114" y="246542"/>
                  </a:cubicBezTo>
                  <a:cubicBezTo>
                    <a:pt x="2983264" y="170539"/>
                    <a:pt x="3063640" y="109224"/>
                    <a:pt x="3154132" y="66620"/>
                  </a:cubicBezTo>
                  <a:cubicBezTo>
                    <a:pt x="3250604" y="21007"/>
                    <a:pt x="3356324" y="-1750"/>
                    <a:pt x="3463020" y="104"/>
                  </a:cubicBezTo>
                  <a:close/>
                </a:path>
              </a:pathLst>
            </a:custGeom>
            <a:solidFill>
              <a:srgbClr val="2E3166"/>
            </a:solidFill>
            <a:ln w="1087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3C0CAE0-44C8-42B8-BCB6-4051F3E80DC5}"/>
                </a:ext>
              </a:extLst>
            </p:cNvPr>
            <p:cNvGrpSpPr/>
            <p:nvPr userDrawn="1"/>
          </p:nvGrpSpPr>
          <p:grpSpPr>
            <a:xfrm>
              <a:off x="338746" y="6592848"/>
              <a:ext cx="1184137" cy="138036"/>
              <a:chOff x="605938" y="542996"/>
              <a:chExt cx="25268946" cy="2945628"/>
            </a:xfrm>
            <a:solidFill>
              <a:srgbClr val="2E3166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F641B7A-E807-460D-9D2E-1E48A92EE9F9}"/>
                  </a:ext>
                </a:extLst>
              </p:cNvPr>
              <p:cNvSpPr/>
              <p:nvPr/>
            </p:nvSpPr>
            <p:spPr>
              <a:xfrm>
                <a:off x="605938" y="1116974"/>
                <a:ext cx="8953383" cy="1791779"/>
              </a:xfrm>
              <a:custGeom>
                <a:avLst/>
                <a:gdLst>
                  <a:gd name="connsiteX0" fmla="*/ 1809819 w 8953383"/>
                  <a:gd name="connsiteY0" fmla="*/ 1277333 h 1791779"/>
                  <a:gd name="connsiteX1" fmla="*/ 1631448 w 8953383"/>
                  <a:gd name="connsiteY1" fmla="*/ 1768029 h 1791779"/>
                  <a:gd name="connsiteX2" fmla="*/ 1364978 w 8953383"/>
                  <a:gd name="connsiteY2" fmla="*/ 1768029 h 1791779"/>
                  <a:gd name="connsiteX3" fmla="*/ 1989278 w 8953383"/>
                  <a:gd name="connsiteY3" fmla="*/ 119290 h 1791779"/>
                  <a:gd name="connsiteX4" fmla="*/ 2149160 w 8953383"/>
                  <a:gd name="connsiteY4" fmla="*/ 10247 h 1791779"/>
                  <a:gd name="connsiteX5" fmla="*/ 2309042 w 8953383"/>
                  <a:gd name="connsiteY5" fmla="*/ 119290 h 1791779"/>
                  <a:gd name="connsiteX6" fmla="*/ 2936606 w 8953383"/>
                  <a:gd name="connsiteY6" fmla="*/ 1768029 h 1791779"/>
                  <a:gd name="connsiteX7" fmla="*/ 2667961 w 8953383"/>
                  <a:gd name="connsiteY7" fmla="*/ 1768029 h 1791779"/>
                  <a:gd name="connsiteX8" fmla="*/ 2488501 w 8953383"/>
                  <a:gd name="connsiteY8" fmla="*/ 1276242 h 1791779"/>
                  <a:gd name="connsiteX9" fmla="*/ 2149160 w 8953383"/>
                  <a:gd name="connsiteY9" fmla="*/ 346101 h 1791779"/>
                  <a:gd name="connsiteX10" fmla="*/ 1893567 w 8953383"/>
                  <a:gd name="connsiteY10" fmla="*/ 1049432 h 1791779"/>
                  <a:gd name="connsiteX11" fmla="*/ 2405841 w 8953383"/>
                  <a:gd name="connsiteY11" fmla="*/ 1049432 h 1791779"/>
                  <a:gd name="connsiteX12" fmla="*/ 3544592 w 8953383"/>
                  <a:gd name="connsiteY12" fmla="*/ 432245 h 1791779"/>
                  <a:gd name="connsiteX13" fmla="*/ 3544592 w 8953383"/>
                  <a:gd name="connsiteY13" fmla="*/ 1768029 h 1791779"/>
                  <a:gd name="connsiteX14" fmla="*/ 3290086 w 8953383"/>
                  <a:gd name="connsiteY14" fmla="*/ 1768029 h 1791779"/>
                  <a:gd name="connsiteX15" fmla="*/ 3290086 w 8953383"/>
                  <a:gd name="connsiteY15" fmla="*/ 186897 h 1791779"/>
                  <a:gd name="connsiteX16" fmla="*/ 3466282 w 8953383"/>
                  <a:gd name="connsiteY16" fmla="*/ 10247 h 1791779"/>
                  <a:gd name="connsiteX17" fmla="*/ 3616375 w 8953383"/>
                  <a:gd name="connsiteY17" fmla="*/ 94210 h 1791779"/>
                  <a:gd name="connsiteX18" fmla="*/ 4377718 w 8953383"/>
                  <a:gd name="connsiteY18" fmla="*/ 1360206 h 1791779"/>
                  <a:gd name="connsiteX19" fmla="*/ 4377718 w 8953383"/>
                  <a:gd name="connsiteY19" fmla="*/ 25513 h 1791779"/>
                  <a:gd name="connsiteX20" fmla="*/ 4631136 w 8953383"/>
                  <a:gd name="connsiteY20" fmla="*/ 25513 h 1791779"/>
                  <a:gd name="connsiteX21" fmla="*/ 4631136 w 8953383"/>
                  <a:gd name="connsiteY21" fmla="*/ 1606644 h 1791779"/>
                  <a:gd name="connsiteX22" fmla="*/ 4459290 w 8953383"/>
                  <a:gd name="connsiteY22" fmla="*/ 1782204 h 1791779"/>
                  <a:gd name="connsiteX23" fmla="*/ 4309197 w 8953383"/>
                  <a:gd name="connsiteY23" fmla="*/ 1699331 h 1791779"/>
                  <a:gd name="connsiteX24" fmla="*/ 3547854 w 8953383"/>
                  <a:gd name="connsiteY24" fmla="*/ 432245 h 1791779"/>
                  <a:gd name="connsiteX25" fmla="*/ 7421998 w 8953383"/>
                  <a:gd name="connsiteY25" fmla="*/ 25513 h 1791779"/>
                  <a:gd name="connsiteX26" fmla="*/ 8242073 w 8953383"/>
                  <a:gd name="connsiteY26" fmla="*/ 25513 h 1791779"/>
                  <a:gd name="connsiteX27" fmla="*/ 8242073 w 8953383"/>
                  <a:gd name="connsiteY27" fmla="*/ 264318 h 1791779"/>
                  <a:gd name="connsiteX28" fmla="*/ 7504658 w 8953383"/>
                  <a:gd name="connsiteY28" fmla="*/ 264318 h 1791779"/>
                  <a:gd name="connsiteX29" fmla="*/ 7504658 w 8953383"/>
                  <a:gd name="connsiteY29" fmla="*/ 830254 h 1791779"/>
                  <a:gd name="connsiteX30" fmla="*/ 8239898 w 8953383"/>
                  <a:gd name="connsiteY30" fmla="*/ 830254 h 1791779"/>
                  <a:gd name="connsiteX31" fmla="*/ 8239898 w 8953383"/>
                  <a:gd name="connsiteY31" fmla="*/ 1063607 h 1791779"/>
                  <a:gd name="connsiteX32" fmla="*/ 7504658 w 8953383"/>
                  <a:gd name="connsiteY32" fmla="*/ 1063607 h 1791779"/>
                  <a:gd name="connsiteX33" fmla="*/ 7504658 w 8953383"/>
                  <a:gd name="connsiteY33" fmla="*/ 1773481 h 1791779"/>
                  <a:gd name="connsiteX34" fmla="*/ 7250153 w 8953383"/>
                  <a:gd name="connsiteY34" fmla="*/ 1773481 h 1791779"/>
                  <a:gd name="connsiteX35" fmla="*/ 7250153 w 8953383"/>
                  <a:gd name="connsiteY35" fmla="*/ 195621 h 1791779"/>
                  <a:gd name="connsiteX36" fmla="*/ 7417648 w 8953383"/>
                  <a:gd name="connsiteY36" fmla="*/ 25513 h 1791779"/>
                  <a:gd name="connsiteX37" fmla="*/ 7418735 w 8953383"/>
                  <a:gd name="connsiteY37" fmla="*/ 25513 h 1791779"/>
                  <a:gd name="connsiteX38" fmla="*/ 593847 w 8953383"/>
                  <a:gd name="connsiteY38" fmla="*/ 222881 h 1791779"/>
                  <a:gd name="connsiteX39" fmla="*/ 315754 w 8953383"/>
                  <a:gd name="connsiteY39" fmla="*/ 454392 h 1791779"/>
                  <a:gd name="connsiteX40" fmla="*/ 315413 w 8953383"/>
                  <a:gd name="connsiteY40" fmla="*/ 497671 h 1791779"/>
                  <a:gd name="connsiteX41" fmla="*/ 424176 w 8953383"/>
                  <a:gd name="connsiteY41" fmla="*/ 659056 h 1791779"/>
                  <a:gd name="connsiteX42" fmla="*/ 532940 w 8953383"/>
                  <a:gd name="connsiteY42" fmla="*/ 704854 h 1791779"/>
                  <a:gd name="connsiteX43" fmla="*/ 704785 w 8953383"/>
                  <a:gd name="connsiteY43" fmla="*/ 764828 h 1791779"/>
                  <a:gd name="connsiteX44" fmla="*/ 1011497 w 8953383"/>
                  <a:gd name="connsiteY44" fmla="*/ 910946 h 1791779"/>
                  <a:gd name="connsiteX45" fmla="*/ 1160503 w 8953383"/>
                  <a:gd name="connsiteY45" fmla="*/ 1245710 h 1791779"/>
                  <a:gd name="connsiteX46" fmla="*/ 617541 w 8953383"/>
                  <a:gd name="connsiteY46" fmla="*/ 1791778 h 1791779"/>
                  <a:gd name="connsiteX47" fmla="*/ 586233 w 8953383"/>
                  <a:gd name="connsiteY47" fmla="*/ 1790928 h 1791779"/>
                  <a:gd name="connsiteX48" fmla="*/ 362 w 8953383"/>
                  <a:gd name="connsiteY48" fmla="*/ 1263310 h 1791779"/>
                  <a:gd name="connsiteX49" fmla="*/ 0 w 8953383"/>
                  <a:gd name="connsiteY49" fmla="*/ 1255524 h 1791779"/>
                  <a:gd name="connsiteX50" fmla="*/ 244717 w 8953383"/>
                  <a:gd name="connsiteY50" fmla="*/ 1255524 h 1791779"/>
                  <a:gd name="connsiteX51" fmla="*/ 580345 w 8953383"/>
                  <a:gd name="connsiteY51" fmla="*/ 1573015 h 1791779"/>
                  <a:gd name="connsiteX52" fmla="*/ 585146 w 8953383"/>
                  <a:gd name="connsiteY52" fmla="*/ 1572841 h 1791779"/>
                  <a:gd name="connsiteX53" fmla="*/ 910614 w 8953383"/>
                  <a:gd name="connsiteY53" fmla="*/ 1297168 h 1791779"/>
                  <a:gd name="connsiteX54" fmla="*/ 911435 w 8953383"/>
                  <a:gd name="connsiteY54" fmla="*/ 1283875 h 1791779"/>
                  <a:gd name="connsiteX55" fmla="*/ 772218 w 8953383"/>
                  <a:gd name="connsiteY55" fmla="*/ 1055974 h 1791779"/>
                  <a:gd name="connsiteX56" fmla="*/ 672156 w 8953383"/>
                  <a:gd name="connsiteY56" fmla="*/ 1014538 h 1791779"/>
                  <a:gd name="connsiteX57" fmla="*/ 532940 w 8953383"/>
                  <a:gd name="connsiteY57" fmla="*/ 966559 h 1791779"/>
                  <a:gd name="connsiteX58" fmla="*/ 270820 w 8953383"/>
                  <a:gd name="connsiteY58" fmla="*/ 857515 h 1791779"/>
                  <a:gd name="connsiteX59" fmla="*/ 67433 w 8953383"/>
                  <a:gd name="connsiteY59" fmla="*/ 508576 h 1791779"/>
                  <a:gd name="connsiteX60" fmla="*/ 569479 w 8953383"/>
                  <a:gd name="connsiteY60" fmla="*/ 7 h 1791779"/>
                  <a:gd name="connsiteX61" fmla="*/ 611249 w 8953383"/>
                  <a:gd name="connsiteY61" fmla="*/ 1523 h 1791779"/>
                  <a:gd name="connsiteX62" fmla="*/ 1130049 w 8953383"/>
                  <a:gd name="connsiteY62" fmla="*/ 474772 h 1791779"/>
                  <a:gd name="connsiteX63" fmla="*/ 875544 w 8953383"/>
                  <a:gd name="connsiteY63" fmla="*/ 474772 h 1791779"/>
                  <a:gd name="connsiteX64" fmla="*/ 593847 w 8953383"/>
                  <a:gd name="connsiteY64" fmla="*/ 222881 h 1791779"/>
                  <a:gd name="connsiteX65" fmla="*/ 5942819 w 8953383"/>
                  <a:gd name="connsiteY65" fmla="*/ 10247 h 1791779"/>
                  <a:gd name="connsiteX66" fmla="*/ 6825965 w 8953383"/>
                  <a:gd name="connsiteY66" fmla="*/ 897861 h 1791779"/>
                  <a:gd name="connsiteX67" fmla="*/ 5940633 w 8953383"/>
                  <a:gd name="connsiteY67" fmla="*/ 1783295 h 1791779"/>
                  <a:gd name="connsiteX68" fmla="*/ 5057487 w 8953383"/>
                  <a:gd name="connsiteY68" fmla="*/ 900042 h 1791779"/>
                  <a:gd name="connsiteX69" fmla="*/ 5925330 w 8953383"/>
                  <a:gd name="connsiteY69" fmla="*/ 10268 h 1791779"/>
                  <a:gd name="connsiteX70" fmla="*/ 5942819 w 8953383"/>
                  <a:gd name="connsiteY70" fmla="*/ 10247 h 1791779"/>
                  <a:gd name="connsiteX71" fmla="*/ 5933031 w 8953383"/>
                  <a:gd name="connsiteY71" fmla="*/ 246871 h 1791779"/>
                  <a:gd name="connsiteX72" fmla="*/ 5312907 w 8953383"/>
                  <a:gd name="connsiteY72" fmla="*/ 894154 h 1791779"/>
                  <a:gd name="connsiteX73" fmla="*/ 5313081 w 8953383"/>
                  <a:gd name="connsiteY73" fmla="*/ 901132 h 1791779"/>
                  <a:gd name="connsiteX74" fmla="*/ 5915041 w 8953383"/>
                  <a:gd name="connsiteY74" fmla="*/ 1557073 h 1791779"/>
                  <a:gd name="connsiteX75" fmla="*/ 6569295 w 8953383"/>
                  <a:gd name="connsiteY75" fmla="*/ 953550 h 1791779"/>
                  <a:gd name="connsiteX76" fmla="*/ 6569295 w 8953383"/>
                  <a:gd name="connsiteY76" fmla="*/ 901132 h 1791779"/>
                  <a:gd name="connsiteX77" fmla="*/ 5962854 w 8953383"/>
                  <a:gd name="connsiteY77" fmla="*/ 247253 h 1791779"/>
                  <a:gd name="connsiteX78" fmla="*/ 5933031 w 8953383"/>
                  <a:gd name="connsiteY78" fmla="*/ 246871 h 1791779"/>
                  <a:gd name="connsiteX79" fmla="*/ 8699965 w 8953383"/>
                  <a:gd name="connsiteY79" fmla="*/ 28784 h 1791779"/>
                  <a:gd name="connsiteX80" fmla="*/ 8953383 w 8953383"/>
                  <a:gd name="connsiteY80" fmla="*/ 28784 h 1791779"/>
                  <a:gd name="connsiteX81" fmla="*/ 8953383 w 8953383"/>
                  <a:gd name="connsiteY81" fmla="*/ 1773481 h 1791779"/>
                  <a:gd name="connsiteX82" fmla="*/ 8701053 w 8953383"/>
                  <a:gd name="connsiteY82" fmla="*/ 1773481 h 1791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8953383" h="1791779">
                    <a:moveTo>
                      <a:pt x="1809819" y="1277333"/>
                    </a:moveTo>
                    <a:lnTo>
                      <a:pt x="1631448" y="1768029"/>
                    </a:lnTo>
                    <a:lnTo>
                      <a:pt x="1364978" y="1768029"/>
                    </a:lnTo>
                    <a:lnTo>
                      <a:pt x="1989278" y="119290"/>
                    </a:lnTo>
                    <a:cubicBezTo>
                      <a:pt x="2015425" y="53679"/>
                      <a:pt x="2078682" y="10530"/>
                      <a:pt x="2149160" y="10247"/>
                    </a:cubicBezTo>
                    <a:cubicBezTo>
                      <a:pt x="2219922" y="9614"/>
                      <a:pt x="2283646" y="53068"/>
                      <a:pt x="2309042" y="119290"/>
                    </a:cubicBezTo>
                    <a:lnTo>
                      <a:pt x="2936606" y="1768029"/>
                    </a:lnTo>
                    <a:lnTo>
                      <a:pt x="2667961" y="1768029"/>
                    </a:lnTo>
                    <a:lnTo>
                      <a:pt x="2488501" y="1276242"/>
                    </a:lnTo>
                    <a:close/>
                    <a:moveTo>
                      <a:pt x="2149160" y="346101"/>
                    </a:moveTo>
                    <a:lnTo>
                      <a:pt x="1893567" y="1049432"/>
                    </a:lnTo>
                    <a:lnTo>
                      <a:pt x="2405841" y="1049432"/>
                    </a:lnTo>
                    <a:close/>
                    <a:moveTo>
                      <a:pt x="3544592" y="432245"/>
                    </a:moveTo>
                    <a:lnTo>
                      <a:pt x="3544592" y="1768029"/>
                    </a:lnTo>
                    <a:lnTo>
                      <a:pt x="3290086" y="1768029"/>
                    </a:lnTo>
                    <a:lnTo>
                      <a:pt x="3290086" y="186897"/>
                    </a:lnTo>
                    <a:cubicBezTo>
                      <a:pt x="3290684" y="89587"/>
                      <a:pt x="3369222" y="10846"/>
                      <a:pt x="3466282" y="10247"/>
                    </a:cubicBezTo>
                    <a:cubicBezTo>
                      <a:pt x="3527972" y="8164"/>
                      <a:pt x="3585747" y="40484"/>
                      <a:pt x="3616375" y="94210"/>
                    </a:cubicBezTo>
                    <a:cubicBezTo>
                      <a:pt x="3867618" y="503123"/>
                      <a:pt x="4330949" y="1276242"/>
                      <a:pt x="4377718" y="1360206"/>
                    </a:cubicBezTo>
                    <a:lnTo>
                      <a:pt x="4377718" y="25513"/>
                    </a:lnTo>
                    <a:lnTo>
                      <a:pt x="4631136" y="25513"/>
                    </a:lnTo>
                    <a:lnTo>
                      <a:pt x="4631136" y="1606644"/>
                    </a:lnTo>
                    <a:cubicBezTo>
                      <a:pt x="4630581" y="1702101"/>
                      <a:pt x="4554479" y="1779849"/>
                      <a:pt x="4459290" y="1782204"/>
                    </a:cubicBezTo>
                    <a:cubicBezTo>
                      <a:pt x="4397828" y="1784516"/>
                      <a:pt x="4340107" y="1752643"/>
                      <a:pt x="4309197" y="1699331"/>
                    </a:cubicBezTo>
                    <a:cubicBezTo>
                      <a:pt x="4057954" y="1290418"/>
                      <a:pt x="3594623" y="516209"/>
                      <a:pt x="3547854" y="432245"/>
                    </a:cubicBezTo>
                    <a:moveTo>
                      <a:pt x="7421998" y="25513"/>
                    </a:moveTo>
                    <a:lnTo>
                      <a:pt x="8242073" y="25513"/>
                    </a:lnTo>
                    <a:lnTo>
                      <a:pt x="8242073" y="264318"/>
                    </a:lnTo>
                    <a:lnTo>
                      <a:pt x="7504658" y="264318"/>
                    </a:lnTo>
                    <a:lnTo>
                      <a:pt x="7504658" y="830254"/>
                    </a:lnTo>
                    <a:lnTo>
                      <a:pt x="8239898" y="830254"/>
                    </a:lnTo>
                    <a:lnTo>
                      <a:pt x="8239898" y="1063607"/>
                    </a:lnTo>
                    <a:lnTo>
                      <a:pt x="7504658" y="1063607"/>
                    </a:lnTo>
                    <a:lnTo>
                      <a:pt x="7504658" y="1773481"/>
                    </a:lnTo>
                    <a:lnTo>
                      <a:pt x="7250153" y="1773481"/>
                    </a:lnTo>
                    <a:lnTo>
                      <a:pt x="7250153" y="195621"/>
                    </a:lnTo>
                    <a:cubicBezTo>
                      <a:pt x="7249555" y="102279"/>
                      <a:pt x="7324536" y="26123"/>
                      <a:pt x="7417648" y="25513"/>
                    </a:cubicBezTo>
                    <a:cubicBezTo>
                      <a:pt x="7418007" y="25513"/>
                      <a:pt x="7418377" y="25513"/>
                      <a:pt x="7418735" y="25513"/>
                    </a:cubicBezTo>
                    <a:moveTo>
                      <a:pt x="593847" y="222881"/>
                    </a:moveTo>
                    <a:cubicBezTo>
                      <a:pt x="453289" y="209818"/>
                      <a:pt x="328782" y="313464"/>
                      <a:pt x="315754" y="454392"/>
                    </a:cubicBezTo>
                    <a:cubicBezTo>
                      <a:pt x="314422" y="468775"/>
                      <a:pt x="314309" y="483256"/>
                      <a:pt x="315413" y="497671"/>
                    </a:cubicBezTo>
                    <a:cubicBezTo>
                      <a:pt x="324363" y="565605"/>
                      <a:pt x="364645" y="625383"/>
                      <a:pt x="424176" y="659056"/>
                    </a:cubicBezTo>
                    <a:cubicBezTo>
                      <a:pt x="458944" y="677659"/>
                      <a:pt x="495353" y="692990"/>
                      <a:pt x="532940" y="704854"/>
                    </a:cubicBezTo>
                    <a:lnTo>
                      <a:pt x="704785" y="764828"/>
                    </a:lnTo>
                    <a:cubicBezTo>
                      <a:pt x="814263" y="796505"/>
                      <a:pt x="917859" y="845858"/>
                      <a:pt x="1011497" y="910946"/>
                    </a:cubicBezTo>
                    <a:cubicBezTo>
                      <a:pt x="1106839" y="995880"/>
                      <a:pt x="1161123" y="1117835"/>
                      <a:pt x="1160503" y="1245710"/>
                    </a:cubicBezTo>
                    <a:cubicBezTo>
                      <a:pt x="1160971" y="1546823"/>
                      <a:pt x="917882" y="1791309"/>
                      <a:pt x="617541" y="1791778"/>
                    </a:cubicBezTo>
                    <a:cubicBezTo>
                      <a:pt x="607100" y="1791800"/>
                      <a:pt x="596660" y="1791517"/>
                      <a:pt x="586233" y="1790928"/>
                    </a:cubicBezTo>
                    <a:cubicBezTo>
                      <a:pt x="279124" y="1807426"/>
                      <a:pt x="16821" y="1571205"/>
                      <a:pt x="362" y="1263310"/>
                    </a:cubicBezTo>
                    <a:cubicBezTo>
                      <a:pt x="223" y="1260714"/>
                      <a:pt x="103" y="1258119"/>
                      <a:pt x="0" y="1255524"/>
                    </a:cubicBezTo>
                    <a:lnTo>
                      <a:pt x="244717" y="1255524"/>
                    </a:lnTo>
                    <a:cubicBezTo>
                      <a:pt x="249951" y="1436122"/>
                      <a:pt x="400217" y="1578260"/>
                      <a:pt x="580345" y="1573015"/>
                    </a:cubicBezTo>
                    <a:cubicBezTo>
                      <a:pt x="581946" y="1572972"/>
                      <a:pt x="583546" y="1572906"/>
                      <a:pt x="585146" y="1572841"/>
                    </a:cubicBezTo>
                    <a:cubicBezTo>
                      <a:pt x="750949" y="1586820"/>
                      <a:pt x="896666" y="1463405"/>
                      <a:pt x="910614" y="1297168"/>
                    </a:cubicBezTo>
                    <a:cubicBezTo>
                      <a:pt x="910985" y="1292751"/>
                      <a:pt x="911259" y="1288313"/>
                      <a:pt x="911435" y="1283875"/>
                    </a:cubicBezTo>
                    <a:cubicBezTo>
                      <a:pt x="913161" y="1187241"/>
                      <a:pt x="858866" y="1098349"/>
                      <a:pt x="772218" y="1055974"/>
                    </a:cubicBezTo>
                    <a:cubicBezTo>
                      <a:pt x="739917" y="1039738"/>
                      <a:pt x="706474" y="1025889"/>
                      <a:pt x="672156" y="1014538"/>
                    </a:cubicBezTo>
                    <a:lnTo>
                      <a:pt x="532940" y="966559"/>
                    </a:lnTo>
                    <a:cubicBezTo>
                      <a:pt x="442245" y="938818"/>
                      <a:pt x="354459" y="902299"/>
                      <a:pt x="270820" y="857515"/>
                    </a:cubicBezTo>
                    <a:cubicBezTo>
                      <a:pt x="146265" y="785426"/>
                      <a:pt x="68935" y="652753"/>
                      <a:pt x="67433" y="508576"/>
                    </a:cubicBezTo>
                    <a:cubicBezTo>
                      <a:pt x="65992" y="229141"/>
                      <a:pt x="290765" y="1447"/>
                      <a:pt x="569479" y="7"/>
                    </a:cubicBezTo>
                    <a:cubicBezTo>
                      <a:pt x="583417" y="-69"/>
                      <a:pt x="597352" y="444"/>
                      <a:pt x="611249" y="1523"/>
                    </a:cubicBezTo>
                    <a:cubicBezTo>
                      <a:pt x="880462" y="422"/>
                      <a:pt x="1105784" y="205958"/>
                      <a:pt x="1130049" y="474772"/>
                    </a:cubicBezTo>
                    <a:lnTo>
                      <a:pt x="875544" y="474772"/>
                    </a:lnTo>
                    <a:cubicBezTo>
                      <a:pt x="862416" y="329559"/>
                      <a:pt x="739240" y="219414"/>
                      <a:pt x="593847" y="222881"/>
                    </a:cubicBezTo>
                    <a:moveTo>
                      <a:pt x="5942819" y="10247"/>
                    </a:moveTo>
                    <a:cubicBezTo>
                      <a:pt x="6431177" y="10857"/>
                      <a:pt x="6826574" y="408256"/>
                      <a:pt x="6825965" y="897861"/>
                    </a:cubicBezTo>
                    <a:cubicBezTo>
                      <a:pt x="6825367" y="1387478"/>
                      <a:pt x="6428991" y="1783894"/>
                      <a:pt x="5940633" y="1783295"/>
                    </a:cubicBezTo>
                    <a:cubicBezTo>
                      <a:pt x="5453983" y="1782695"/>
                      <a:pt x="5059282" y="1387946"/>
                      <a:pt x="5057487" y="900042"/>
                    </a:cubicBezTo>
                    <a:cubicBezTo>
                      <a:pt x="5052060" y="414068"/>
                      <a:pt x="5440605" y="15710"/>
                      <a:pt x="5925330" y="10268"/>
                    </a:cubicBezTo>
                    <a:cubicBezTo>
                      <a:pt x="5931160" y="10203"/>
                      <a:pt x="5936990" y="10192"/>
                      <a:pt x="5942819" y="10247"/>
                    </a:cubicBezTo>
                    <a:moveTo>
                      <a:pt x="5933031" y="246871"/>
                    </a:moveTo>
                    <a:cubicBezTo>
                      <a:pt x="5583509" y="253926"/>
                      <a:pt x="5305859" y="543731"/>
                      <a:pt x="5312907" y="894154"/>
                    </a:cubicBezTo>
                    <a:cubicBezTo>
                      <a:pt x="5312950" y="896476"/>
                      <a:pt x="5313005" y="898810"/>
                      <a:pt x="5313081" y="901132"/>
                    </a:cubicBezTo>
                    <a:cubicBezTo>
                      <a:pt x="5298648" y="1248916"/>
                      <a:pt x="5568152" y="1542592"/>
                      <a:pt x="5915041" y="1557073"/>
                    </a:cubicBezTo>
                    <a:cubicBezTo>
                      <a:pt x="6261941" y="1571543"/>
                      <a:pt x="6554862" y="1301344"/>
                      <a:pt x="6569295" y="953550"/>
                    </a:cubicBezTo>
                    <a:cubicBezTo>
                      <a:pt x="6570024" y="936092"/>
                      <a:pt x="6570024" y="918601"/>
                      <a:pt x="6569295" y="901132"/>
                    </a:cubicBezTo>
                    <a:cubicBezTo>
                      <a:pt x="6581934" y="552673"/>
                      <a:pt x="6310417" y="259913"/>
                      <a:pt x="5962854" y="247253"/>
                    </a:cubicBezTo>
                    <a:cubicBezTo>
                      <a:pt x="5952913" y="246882"/>
                      <a:pt x="5942972" y="246762"/>
                      <a:pt x="5933031" y="246871"/>
                    </a:cubicBezTo>
                    <a:moveTo>
                      <a:pt x="8699965" y="28784"/>
                    </a:moveTo>
                    <a:lnTo>
                      <a:pt x="8953383" y="28784"/>
                    </a:lnTo>
                    <a:lnTo>
                      <a:pt x="8953383" y="1773481"/>
                    </a:lnTo>
                    <a:lnTo>
                      <a:pt x="8701053" y="1773481"/>
                    </a:lnTo>
                    <a:close/>
                  </a:path>
                </a:pathLst>
              </a:custGeom>
              <a:grpFill/>
              <a:ln w="1087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58F1B50-A648-4720-8F78-ACD615D78D7E}"/>
                  </a:ext>
                </a:extLst>
              </p:cNvPr>
              <p:cNvSpPr/>
              <p:nvPr/>
            </p:nvSpPr>
            <p:spPr>
              <a:xfrm>
                <a:off x="10546892" y="1115157"/>
                <a:ext cx="11212394" cy="1792809"/>
              </a:xfrm>
              <a:custGeom>
                <a:avLst/>
                <a:gdLst>
                  <a:gd name="connsiteX0" fmla="*/ 928838 w 11212394"/>
                  <a:gd name="connsiteY0" fmla="*/ 1792745 h 1792809"/>
                  <a:gd name="connsiteX1" fmla="*/ 0 w 11212394"/>
                  <a:gd name="connsiteY1" fmla="*/ 898587 h 1792809"/>
                  <a:gd name="connsiteX2" fmla="*/ 926662 w 11212394"/>
                  <a:gd name="connsiteY2" fmla="*/ 69 h 1792809"/>
                  <a:gd name="connsiteX3" fmla="*/ 1633622 w 11212394"/>
                  <a:gd name="connsiteY3" fmla="*/ 319566 h 1792809"/>
                  <a:gd name="connsiteX4" fmla="*/ 1742386 w 11212394"/>
                  <a:gd name="connsiteY4" fmla="*/ 492945 h 1792809"/>
                  <a:gd name="connsiteX5" fmla="*/ 1544437 w 11212394"/>
                  <a:gd name="connsiteY5" fmla="*/ 492945 h 1792809"/>
                  <a:gd name="connsiteX6" fmla="*/ 928838 w 11212394"/>
                  <a:gd name="connsiteY6" fmla="*/ 157091 h 1792809"/>
                  <a:gd name="connsiteX7" fmla="*/ 192510 w 11212394"/>
                  <a:gd name="connsiteY7" fmla="*/ 901859 h 1792809"/>
                  <a:gd name="connsiteX8" fmla="*/ 935363 w 11212394"/>
                  <a:gd name="connsiteY8" fmla="*/ 1640084 h 1792809"/>
                  <a:gd name="connsiteX9" fmla="*/ 1634710 w 11212394"/>
                  <a:gd name="connsiteY9" fmla="*/ 1126488 h 1792809"/>
                  <a:gd name="connsiteX10" fmla="*/ 669981 w 11212394"/>
                  <a:gd name="connsiteY10" fmla="*/ 1126488 h 1792809"/>
                  <a:gd name="connsiteX11" fmla="*/ 669981 w 11212394"/>
                  <a:gd name="connsiteY11" fmla="*/ 969466 h 1792809"/>
                  <a:gd name="connsiteX12" fmla="*/ 1844623 w 11212394"/>
                  <a:gd name="connsiteY12" fmla="*/ 969466 h 1792809"/>
                  <a:gd name="connsiteX13" fmla="*/ 928838 w 11212394"/>
                  <a:gd name="connsiteY13" fmla="*/ 1792745 h 1792809"/>
                  <a:gd name="connsiteX14" fmla="*/ 2195928 w 11212394"/>
                  <a:gd name="connsiteY14" fmla="*/ 1762212 h 1792809"/>
                  <a:gd name="connsiteX15" fmla="*/ 2195928 w 11212394"/>
                  <a:gd name="connsiteY15" fmla="*/ 30601 h 1792809"/>
                  <a:gd name="connsiteX16" fmla="*/ 3143256 w 11212394"/>
                  <a:gd name="connsiteY16" fmla="*/ 30601 h 1792809"/>
                  <a:gd name="connsiteX17" fmla="*/ 3143256 w 11212394"/>
                  <a:gd name="connsiteY17" fmla="*/ 188714 h 1792809"/>
                  <a:gd name="connsiteX18" fmla="*/ 2368862 w 11212394"/>
                  <a:gd name="connsiteY18" fmla="*/ 188714 h 1792809"/>
                  <a:gd name="connsiteX19" fmla="*/ 2368862 w 11212394"/>
                  <a:gd name="connsiteY19" fmla="*/ 811353 h 1792809"/>
                  <a:gd name="connsiteX20" fmla="*/ 3118240 w 11212394"/>
                  <a:gd name="connsiteY20" fmla="*/ 811353 h 1792809"/>
                  <a:gd name="connsiteX21" fmla="*/ 3118240 w 11212394"/>
                  <a:gd name="connsiteY21" fmla="*/ 968375 h 1792809"/>
                  <a:gd name="connsiteX22" fmla="*/ 2368862 w 11212394"/>
                  <a:gd name="connsiteY22" fmla="*/ 968375 h 1792809"/>
                  <a:gd name="connsiteX23" fmla="*/ 2368862 w 11212394"/>
                  <a:gd name="connsiteY23" fmla="*/ 1608461 h 1792809"/>
                  <a:gd name="connsiteX24" fmla="*/ 3143256 w 11212394"/>
                  <a:gd name="connsiteY24" fmla="*/ 1608461 h 1792809"/>
                  <a:gd name="connsiteX25" fmla="*/ 3143256 w 11212394"/>
                  <a:gd name="connsiteY25" fmla="*/ 1765484 h 1792809"/>
                  <a:gd name="connsiteX26" fmla="*/ 4750775 w 11212394"/>
                  <a:gd name="connsiteY26" fmla="*/ 1762212 h 1792809"/>
                  <a:gd name="connsiteX27" fmla="*/ 3724051 w 11212394"/>
                  <a:gd name="connsiteY27" fmla="*/ 235603 h 1792809"/>
                  <a:gd name="connsiteX28" fmla="*/ 3724051 w 11212394"/>
                  <a:gd name="connsiteY28" fmla="*/ 235603 h 1792809"/>
                  <a:gd name="connsiteX29" fmla="*/ 3724051 w 11212394"/>
                  <a:gd name="connsiteY29" fmla="*/ 1762212 h 1792809"/>
                  <a:gd name="connsiteX30" fmla="*/ 3545679 w 11212394"/>
                  <a:gd name="connsiteY30" fmla="*/ 1762212 h 1792809"/>
                  <a:gd name="connsiteX31" fmla="*/ 3545679 w 11212394"/>
                  <a:gd name="connsiteY31" fmla="*/ 30601 h 1792809"/>
                  <a:gd name="connsiteX32" fmla="*/ 3780608 w 11212394"/>
                  <a:gd name="connsiteY32" fmla="*/ 30601 h 1792809"/>
                  <a:gd name="connsiteX33" fmla="*/ 4742074 w 11212394"/>
                  <a:gd name="connsiteY33" fmla="*/ 1471066 h 1792809"/>
                  <a:gd name="connsiteX34" fmla="*/ 4742074 w 11212394"/>
                  <a:gd name="connsiteY34" fmla="*/ 1471066 h 1792809"/>
                  <a:gd name="connsiteX35" fmla="*/ 4742074 w 11212394"/>
                  <a:gd name="connsiteY35" fmla="*/ 30601 h 1792809"/>
                  <a:gd name="connsiteX36" fmla="*/ 4916096 w 11212394"/>
                  <a:gd name="connsiteY36" fmla="*/ 30601 h 1792809"/>
                  <a:gd name="connsiteX37" fmla="*/ 4916096 w 11212394"/>
                  <a:gd name="connsiteY37" fmla="*/ 1766574 h 1792809"/>
                  <a:gd name="connsiteX38" fmla="*/ 5215194 w 11212394"/>
                  <a:gd name="connsiteY38" fmla="*/ 1762212 h 1792809"/>
                  <a:gd name="connsiteX39" fmla="*/ 5215194 w 11212394"/>
                  <a:gd name="connsiteY39" fmla="*/ 1609551 h 1792809"/>
                  <a:gd name="connsiteX40" fmla="*/ 6066808 w 11212394"/>
                  <a:gd name="connsiteY40" fmla="*/ 191985 h 1792809"/>
                  <a:gd name="connsiteX41" fmla="*/ 5240209 w 11212394"/>
                  <a:gd name="connsiteY41" fmla="*/ 191985 h 1792809"/>
                  <a:gd name="connsiteX42" fmla="*/ 5240209 w 11212394"/>
                  <a:gd name="connsiteY42" fmla="*/ 30601 h 1792809"/>
                  <a:gd name="connsiteX43" fmla="*/ 6264758 w 11212394"/>
                  <a:gd name="connsiteY43" fmla="*/ 30601 h 1792809"/>
                  <a:gd name="connsiteX44" fmla="*/ 6264758 w 11212394"/>
                  <a:gd name="connsiteY44" fmla="*/ 188714 h 1792809"/>
                  <a:gd name="connsiteX45" fmla="*/ 5416405 w 11212394"/>
                  <a:gd name="connsiteY45" fmla="*/ 1606280 h 1792809"/>
                  <a:gd name="connsiteX46" fmla="*/ 6286511 w 11212394"/>
                  <a:gd name="connsiteY46" fmla="*/ 1606280 h 1792809"/>
                  <a:gd name="connsiteX47" fmla="*/ 6286511 w 11212394"/>
                  <a:gd name="connsiteY47" fmla="*/ 1763303 h 1792809"/>
                  <a:gd name="connsiteX48" fmla="*/ 7172931 w 11212394"/>
                  <a:gd name="connsiteY48" fmla="*/ 1183191 h 1792809"/>
                  <a:gd name="connsiteX49" fmla="*/ 7172931 w 11212394"/>
                  <a:gd name="connsiteY49" fmla="*/ 1762212 h 1792809"/>
                  <a:gd name="connsiteX50" fmla="*/ 6998910 w 11212394"/>
                  <a:gd name="connsiteY50" fmla="*/ 1762212 h 1792809"/>
                  <a:gd name="connsiteX51" fmla="*/ 6998910 w 11212394"/>
                  <a:gd name="connsiteY51" fmla="*/ 1187553 h 1792809"/>
                  <a:gd name="connsiteX52" fmla="*/ 6397449 w 11212394"/>
                  <a:gd name="connsiteY52" fmla="*/ 30601 h 1792809"/>
                  <a:gd name="connsiteX53" fmla="*/ 6591048 w 11212394"/>
                  <a:gd name="connsiteY53" fmla="*/ 30601 h 1792809"/>
                  <a:gd name="connsiteX54" fmla="*/ 7084832 w 11212394"/>
                  <a:gd name="connsiteY54" fmla="*/ 1004360 h 1792809"/>
                  <a:gd name="connsiteX55" fmla="*/ 7592757 w 11212394"/>
                  <a:gd name="connsiteY55" fmla="*/ 30601 h 1792809"/>
                  <a:gd name="connsiteX56" fmla="*/ 7782004 w 11212394"/>
                  <a:gd name="connsiteY56" fmla="*/ 30601 h 1792809"/>
                  <a:gd name="connsiteX57" fmla="*/ 9664694 w 11212394"/>
                  <a:gd name="connsiteY57" fmla="*/ 1762212 h 1792809"/>
                  <a:gd name="connsiteX58" fmla="*/ 9664694 w 11212394"/>
                  <a:gd name="connsiteY58" fmla="*/ 221427 h 1792809"/>
                  <a:gd name="connsiteX59" fmla="*/ 9664694 w 11212394"/>
                  <a:gd name="connsiteY59" fmla="*/ 221427 h 1792809"/>
                  <a:gd name="connsiteX60" fmla="*/ 9012115 w 11212394"/>
                  <a:gd name="connsiteY60" fmla="*/ 1766574 h 1792809"/>
                  <a:gd name="connsiteX61" fmla="*/ 8864197 w 11212394"/>
                  <a:gd name="connsiteY61" fmla="*/ 1766574 h 1792809"/>
                  <a:gd name="connsiteX62" fmla="*/ 8222495 w 11212394"/>
                  <a:gd name="connsiteY62" fmla="*/ 221427 h 1792809"/>
                  <a:gd name="connsiteX63" fmla="*/ 8222495 w 11212394"/>
                  <a:gd name="connsiteY63" fmla="*/ 221427 h 1792809"/>
                  <a:gd name="connsiteX64" fmla="*/ 8222495 w 11212394"/>
                  <a:gd name="connsiteY64" fmla="*/ 1766574 h 1792809"/>
                  <a:gd name="connsiteX65" fmla="*/ 8049562 w 11212394"/>
                  <a:gd name="connsiteY65" fmla="*/ 1766574 h 1792809"/>
                  <a:gd name="connsiteX66" fmla="*/ 8049562 w 11212394"/>
                  <a:gd name="connsiteY66" fmla="*/ 30601 h 1792809"/>
                  <a:gd name="connsiteX67" fmla="*/ 8316032 w 11212394"/>
                  <a:gd name="connsiteY67" fmla="*/ 30601 h 1792809"/>
                  <a:gd name="connsiteX68" fmla="*/ 8945769 w 11212394"/>
                  <a:gd name="connsiteY68" fmla="*/ 1509231 h 1792809"/>
                  <a:gd name="connsiteX69" fmla="*/ 9577685 w 11212394"/>
                  <a:gd name="connsiteY69" fmla="*/ 30601 h 1792809"/>
                  <a:gd name="connsiteX70" fmla="*/ 9844154 w 11212394"/>
                  <a:gd name="connsiteY70" fmla="*/ 30601 h 1792809"/>
                  <a:gd name="connsiteX71" fmla="*/ 9844154 w 11212394"/>
                  <a:gd name="connsiteY71" fmla="*/ 1766574 h 1792809"/>
                  <a:gd name="connsiteX72" fmla="*/ 10263980 w 11212394"/>
                  <a:gd name="connsiteY72" fmla="*/ 1762212 h 1792809"/>
                  <a:gd name="connsiteX73" fmla="*/ 10263980 w 11212394"/>
                  <a:gd name="connsiteY73" fmla="*/ 30601 h 1792809"/>
                  <a:gd name="connsiteX74" fmla="*/ 11212395 w 11212394"/>
                  <a:gd name="connsiteY74" fmla="*/ 30601 h 1792809"/>
                  <a:gd name="connsiteX75" fmla="*/ 11212395 w 11212394"/>
                  <a:gd name="connsiteY75" fmla="*/ 188714 h 1792809"/>
                  <a:gd name="connsiteX76" fmla="*/ 10436913 w 11212394"/>
                  <a:gd name="connsiteY76" fmla="*/ 188714 h 1792809"/>
                  <a:gd name="connsiteX77" fmla="*/ 10436913 w 11212394"/>
                  <a:gd name="connsiteY77" fmla="*/ 811353 h 1792809"/>
                  <a:gd name="connsiteX78" fmla="*/ 11186291 w 11212394"/>
                  <a:gd name="connsiteY78" fmla="*/ 811353 h 1792809"/>
                  <a:gd name="connsiteX79" fmla="*/ 11186291 w 11212394"/>
                  <a:gd name="connsiteY79" fmla="*/ 968375 h 1792809"/>
                  <a:gd name="connsiteX80" fmla="*/ 10436913 w 11212394"/>
                  <a:gd name="connsiteY80" fmla="*/ 968375 h 1792809"/>
                  <a:gd name="connsiteX81" fmla="*/ 10436913 w 11212394"/>
                  <a:gd name="connsiteY81" fmla="*/ 1608461 h 1792809"/>
                  <a:gd name="connsiteX82" fmla="*/ 11212395 w 11212394"/>
                  <a:gd name="connsiteY82" fmla="*/ 1608461 h 1792809"/>
                  <a:gd name="connsiteX83" fmla="*/ 11212395 w 11212394"/>
                  <a:gd name="connsiteY83" fmla="*/ 1765484 h 179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11212394" h="1792809">
                    <a:moveTo>
                      <a:pt x="928838" y="1792745"/>
                    </a:moveTo>
                    <a:cubicBezTo>
                      <a:pt x="428820" y="1795994"/>
                      <a:pt x="17065" y="1399610"/>
                      <a:pt x="0" y="898587"/>
                    </a:cubicBezTo>
                    <a:cubicBezTo>
                      <a:pt x="10702" y="394915"/>
                      <a:pt x="424209" y="-6027"/>
                      <a:pt x="926662" y="69"/>
                    </a:cubicBezTo>
                    <a:cubicBezTo>
                      <a:pt x="1197264" y="-564"/>
                      <a:pt x="1454925" y="115884"/>
                      <a:pt x="1633622" y="319566"/>
                    </a:cubicBezTo>
                    <a:cubicBezTo>
                      <a:pt x="1679630" y="370599"/>
                      <a:pt x="1716391" y="429264"/>
                      <a:pt x="1742386" y="492945"/>
                    </a:cubicBezTo>
                    <a:lnTo>
                      <a:pt x="1544437" y="492945"/>
                    </a:lnTo>
                    <a:cubicBezTo>
                      <a:pt x="1410331" y="282448"/>
                      <a:pt x="1177905" y="155652"/>
                      <a:pt x="928838" y="157091"/>
                    </a:cubicBezTo>
                    <a:cubicBezTo>
                      <a:pt x="520377" y="158901"/>
                      <a:pt x="190705" y="492346"/>
                      <a:pt x="192510" y="901859"/>
                    </a:cubicBezTo>
                    <a:cubicBezTo>
                      <a:pt x="194316" y="1311372"/>
                      <a:pt x="526903" y="1641894"/>
                      <a:pt x="935363" y="1640084"/>
                    </a:cubicBezTo>
                    <a:cubicBezTo>
                      <a:pt x="1255236" y="1640225"/>
                      <a:pt x="1538346" y="1432345"/>
                      <a:pt x="1634710" y="1126488"/>
                    </a:cubicBezTo>
                    <a:lnTo>
                      <a:pt x="669981" y="1126488"/>
                    </a:lnTo>
                    <a:lnTo>
                      <a:pt x="669981" y="969466"/>
                    </a:lnTo>
                    <a:lnTo>
                      <a:pt x="1844623" y="969466"/>
                    </a:lnTo>
                    <a:cubicBezTo>
                      <a:pt x="1798943" y="1440676"/>
                      <a:pt x="1400978" y="1798371"/>
                      <a:pt x="928838" y="1792745"/>
                    </a:cubicBezTo>
                    <a:close/>
                    <a:moveTo>
                      <a:pt x="2195928" y="1762212"/>
                    </a:moveTo>
                    <a:lnTo>
                      <a:pt x="2195928" y="30601"/>
                    </a:lnTo>
                    <a:lnTo>
                      <a:pt x="3143256" y="30601"/>
                    </a:lnTo>
                    <a:lnTo>
                      <a:pt x="3143256" y="188714"/>
                    </a:lnTo>
                    <a:lnTo>
                      <a:pt x="2368862" y="188714"/>
                    </a:lnTo>
                    <a:lnTo>
                      <a:pt x="2368862" y="811353"/>
                    </a:lnTo>
                    <a:lnTo>
                      <a:pt x="3118240" y="811353"/>
                    </a:lnTo>
                    <a:lnTo>
                      <a:pt x="3118240" y="968375"/>
                    </a:lnTo>
                    <a:lnTo>
                      <a:pt x="2368862" y="968375"/>
                    </a:lnTo>
                    <a:lnTo>
                      <a:pt x="2368862" y="1608461"/>
                    </a:lnTo>
                    <a:lnTo>
                      <a:pt x="3143256" y="1608461"/>
                    </a:lnTo>
                    <a:lnTo>
                      <a:pt x="3143256" y="1765484"/>
                    </a:lnTo>
                    <a:close/>
                    <a:moveTo>
                      <a:pt x="4750775" y="1762212"/>
                    </a:moveTo>
                    <a:lnTo>
                      <a:pt x="3724051" y="235603"/>
                    </a:lnTo>
                    <a:lnTo>
                      <a:pt x="3724051" y="235603"/>
                    </a:lnTo>
                    <a:lnTo>
                      <a:pt x="3724051" y="1762212"/>
                    </a:lnTo>
                    <a:lnTo>
                      <a:pt x="3545679" y="1762212"/>
                    </a:lnTo>
                    <a:lnTo>
                      <a:pt x="3545679" y="30601"/>
                    </a:lnTo>
                    <a:lnTo>
                      <a:pt x="3780608" y="30601"/>
                    </a:lnTo>
                    <a:lnTo>
                      <a:pt x="4742074" y="1471066"/>
                    </a:lnTo>
                    <a:lnTo>
                      <a:pt x="4742074" y="1471066"/>
                    </a:lnTo>
                    <a:lnTo>
                      <a:pt x="4742074" y="30601"/>
                    </a:lnTo>
                    <a:lnTo>
                      <a:pt x="4916096" y="30601"/>
                    </a:lnTo>
                    <a:lnTo>
                      <a:pt x="4916096" y="1766574"/>
                    </a:lnTo>
                    <a:close/>
                    <a:moveTo>
                      <a:pt x="5215194" y="1762212"/>
                    </a:moveTo>
                    <a:lnTo>
                      <a:pt x="5215194" y="1609551"/>
                    </a:lnTo>
                    <a:lnTo>
                      <a:pt x="6066808" y="191985"/>
                    </a:lnTo>
                    <a:lnTo>
                      <a:pt x="5240209" y="191985"/>
                    </a:lnTo>
                    <a:lnTo>
                      <a:pt x="5240209" y="30601"/>
                    </a:lnTo>
                    <a:lnTo>
                      <a:pt x="6264758" y="30601"/>
                    </a:lnTo>
                    <a:lnTo>
                      <a:pt x="6264758" y="188714"/>
                    </a:lnTo>
                    <a:lnTo>
                      <a:pt x="5416405" y="1606280"/>
                    </a:lnTo>
                    <a:lnTo>
                      <a:pt x="6286511" y="1606280"/>
                    </a:lnTo>
                    <a:lnTo>
                      <a:pt x="6286511" y="1763303"/>
                    </a:lnTo>
                    <a:close/>
                    <a:moveTo>
                      <a:pt x="7172931" y="1183191"/>
                    </a:moveTo>
                    <a:lnTo>
                      <a:pt x="7172931" y="1762212"/>
                    </a:lnTo>
                    <a:lnTo>
                      <a:pt x="6998910" y="1762212"/>
                    </a:lnTo>
                    <a:lnTo>
                      <a:pt x="6998910" y="1187553"/>
                    </a:lnTo>
                    <a:lnTo>
                      <a:pt x="6397449" y="30601"/>
                    </a:lnTo>
                    <a:lnTo>
                      <a:pt x="6591048" y="30601"/>
                    </a:lnTo>
                    <a:lnTo>
                      <a:pt x="7084832" y="1004360"/>
                    </a:lnTo>
                    <a:lnTo>
                      <a:pt x="7592757" y="30601"/>
                    </a:lnTo>
                    <a:lnTo>
                      <a:pt x="7782004" y="30601"/>
                    </a:lnTo>
                    <a:close/>
                    <a:moveTo>
                      <a:pt x="9664694" y="1762212"/>
                    </a:moveTo>
                    <a:lnTo>
                      <a:pt x="9664694" y="221427"/>
                    </a:lnTo>
                    <a:lnTo>
                      <a:pt x="9664694" y="221427"/>
                    </a:lnTo>
                    <a:lnTo>
                      <a:pt x="9012115" y="1766574"/>
                    </a:lnTo>
                    <a:lnTo>
                      <a:pt x="8864197" y="1766574"/>
                    </a:lnTo>
                    <a:lnTo>
                      <a:pt x="8222495" y="221427"/>
                    </a:lnTo>
                    <a:lnTo>
                      <a:pt x="8222495" y="221427"/>
                    </a:lnTo>
                    <a:lnTo>
                      <a:pt x="8222495" y="1766574"/>
                    </a:lnTo>
                    <a:lnTo>
                      <a:pt x="8049562" y="1766574"/>
                    </a:lnTo>
                    <a:lnTo>
                      <a:pt x="8049562" y="30601"/>
                    </a:lnTo>
                    <a:lnTo>
                      <a:pt x="8316032" y="30601"/>
                    </a:lnTo>
                    <a:lnTo>
                      <a:pt x="8945769" y="1509231"/>
                    </a:lnTo>
                    <a:lnTo>
                      <a:pt x="9577685" y="30601"/>
                    </a:lnTo>
                    <a:lnTo>
                      <a:pt x="9844154" y="30601"/>
                    </a:lnTo>
                    <a:lnTo>
                      <a:pt x="9844154" y="1766574"/>
                    </a:lnTo>
                    <a:close/>
                    <a:moveTo>
                      <a:pt x="10263980" y="1762212"/>
                    </a:moveTo>
                    <a:lnTo>
                      <a:pt x="10263980" y="30601"/>
                    </a:lnTo>
                    <a:lnTo>
                      <a:pt x="11212395" y="30601"/>
                    </a:lnTo>
                    <a:lnTo>
                      <a:pt x="11212395" y="188714"/>
                    </a:lnTo>
                    <a:lnTo>
                      <a:pt x="10436913" y="188714"/>
                    </a:lnTo>
                    <a:lnTo>
                      <a:pt x="10436913" y="811353"/>
                    </a:lnTo>
                    <a:lnTo>
                      <a:pt x="11186291" y="811353"/>
                    </a:lnTo>
                    <a:lnTo>
                      <a:pt x="11186291" y="968375"/>
                    </a:lnTo>
                    <a:lnTo>
                      <a:pt x="10436913" y="968375"/>
                    </a:lnTo>
                    <a:lnTo>
                      <a:pt x="10436913" y="1608461"/>
                    </a:lnTo>
                    <a:lnTo>
                      <a:pt x="11212395" y="1608461"/>
                    </a:lnTo>
                    <a:lnTo>
                      <a:pt x="11212395" y="1765484"/>
                    </a:lnTo>
                    <a:close/>
                  </a:path>
                </a:pathLst>
              </a:custGeom>
              <a:grpFill/>
              <a:ln w="1087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BD205B7-6205-4E5F-A578-9416D181D918}"/>
                  </a:ext>
                </a:extLst>
              </p:cNvPr>
              <p:cNvSpPr/>
              <p:nvPr/>
            </p:nvSpPr>
            <p:spPr>
              <a:xfrm>
                <a:off x="23877505" y="542996"/>
                <a:ext cx="1933209" cy="1029122"/>
              </a:xfrm>
              <a:custGeom>
                <a:avLst/>
                <a:gdLst>
                  <a:gd name="connsiteX0" fmla="*/ 1928858 w 1933209"/>
                  <a:gd name="connsiteY0" fmla="*/ 1025851 h 1029122"/>
                  <a:gd name="connsiteX1" fmla="*/ 390947 w 1933209"/>
                  <a:gd name="connsiteY1" fmla="*/ 864466 h 1029122"/>
                  <a:gd name="connsiteX2" fmla="*/ 499710 w 1933209"/>
                  <a:gd name="connsiteY2" fmla="*/ 842 h 1029122"/>
                  <a:gd name="connsiteX3" fmla="*/ 546479 w 1933209"/>
                  <a:gd name="connsiteY3" fmla="*/ 842 h 1029122"/>
                  <a:gd name="connsiteX4" fmla="*/ 1933209 w 1933209"/>
                  <a:gd name="connsiteY4" fmla="*/ 1029122 h 1029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3209" h="1029122">
                    <a:moveTo>
                      <a:pt x="1928858" y="1025851"/>
                    </a:moveTo>
                    <a:cubicBezTo>
                      <a:pt x="1454650" y="327972"/>
                      <a:pt x="923887" y="940797"/>
                      <a:pt x="390947" y="864466"/>
                    </a:cubicBezTo>
                    <a:cubicBezTo>
                      <a:pt x="-141992" y="788136"/>
                      <a:pt x="-152869" y="61906"/>
                      <a:pt x="499710" y="842"/>
                    </a:cubicBezTo>
                    <a:cubicBezTo>
                      <a:pt x="515263" y="-281"/>
                      <a:pt x="530925" y="-281"/>
                      <a:pt x="546479" y="842"/>
                    </a:cubicBezTo>
                    <a:cubicBezTo>
                      <a:pt x="1181873" y="6943"/>
                      <a:pt x="1741350" y="421815"/>
                      <a:pt x="1933209" y="1029122"/>
                    </a:cubicBezTo>
                  </a:path>
                </a:pathLst>
              </a:custGeom>
              <a:grpFill/>
              <a:ln w="1087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193CC161-CCA4-47A9-A354-6A44AC170F93}"/>
                  </a:ext>
                </a:extLst>
              </p:cNvPr>
              <p:cNvSpPr/>
              <p:nvPr/>
            </p:nvSpPr>
            <p:spPr>
              <a:xfrm>
                <a:off x="23466868" y="1598507"/>
                <a:ext cx="2408016" cy="1890117"/>
              </a:xfrm>
              <a:custGeom>
                <a:avLst/>
                <a:gdLst>
                  <a:gd name="connsiteX0" fmla="*/ 2352548 w 2408016"/>
                  <a:gd name="connsiteY0" fmla="*/ 11777 h 1890117"/>
                  <a:gd name="connsiteX1" fmla="*/ 2408016 w 2408016"/>
                  <a:gd name="connsiteY1" fmla="*/ 416328 h 1890117"/>
                  <a:gd name="connsiteX2" fmla="*/ 939279 w 2408016"/>
                  <a:gd name="connsiteY2" fmla="*/ 1890117 h 1890117"/>
                  <a:gd name="connsiteX3" fmla="*/ 0 w 2408016"/>
                  <a:gd name="connsiteY3" fmla="*/ 1550381 h 1890117"/>
                  <a:gd name="connsiteX4" fmla="*/ 319764 w 2408016"/>
                  <a:gd name="connsiteY4" fmla="*/ 1607084 h 1890117"/>
                  <a:gd name="connsiteX5" fmla="*/ 2352548 w 2408016"/>
                  <a:gd name="connsiteY5" fmla="*/ 11777 h 1890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08016" h="1890117">
                    <a:moveTo>
                      <a:pt x="2352548" y="11777"/>
                    </a:moveTo>
                    <a:cubicBezTo>
                      <a:pt x="2389417" y="143436"/>
                      <a:pt x="2408124" y="279566"/>
                      <a:pt x="2408016" y="416328"/>
                    </a:cubicBezTo>
                    <a:cubicBezTo>
                      <a:pt x="2408342" y="1229946"/>
                      <a:pt x="1750761" y="1889779"/>
                      <a:pt x="939279" y="1890117"/>
                    </a:cubicBezTo>
                    <a:cubicBezTo>
                      <a:pt x="596239" y="1890259"/>
                      <a:pt x="263968" y="1770071"/>
                      <a:pt x="0" y="1550381"/>
                    </a:cubicBezTo>
                    <a:cubicBezTo>
                      <a:pt x="102238" y="1588786"/>
                      <a:pt x="210566" y="1608011"/>
                      <a:pt x="319764" y="1607084"/>
                    </a:cubicBezTo>
                    <a:cubicBezTo>
                      <a:pt x="1652113" y="1614717"/>
                      <a:pt x="1081106" y="-160512"/>
                      <a:pt x="2352548" y="11777"/>
                    </a:cubicBezTo>
                  </a:path>
                </a:pathLst>
              </a:custGeom>
              <a:grpFill/>
              <a:ln w="1087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48BAB71-CF68-4D68-9845-800A8B7F464D}"/>
                  </a:ext>
                </a:extLst>
              </p:cNvPr>
              <p:cNvSpPr/>
              <p:nvPr/>
            </p:nvSpPr>
            <p:spPr>
              <a:xfrm>
                <a:off x="22933918" y="1837094"/>
                <a:ext cx="1108688" cy="1248508"/>
              </a:xfrm>
              <a:custGeom>
                <a:avLst/>
                <a:gdLst>
                  <a:gd name="connsiteX0" fmla="*/ 934286 w 1108688"/>
                  <a:gd name="connsiteY0" fmla="*/ 1189665 h 1248508"/>
                  <a:gd name="connsiteX1" fmla="*/ 254516 w 1108688"/>
                  <a:gd name="connsiteY1" fmla="*/ 990115 h 1248508"/>
                  <a:gd name="connsiteX2" fmla="*/ 139228 w 1108688"/>
                  <a:gd name="connsiteY2" fmla="*/ 802561 h 1248508"/>
                  <a:gd name="connsiteX3" fmla="*/ 9 w 1108688"/>
                  <a:gd name="connsiteY3" fmla="*/ 176650 h 1248508"/>
                  <a:gd name="connsiteX4" fmla="*/ 10886 w 1108688"/>
                  <a:gd name="connsiteY4" fmla="*/ 0 h 1248508"/>
                  <a:gd name="connsiteX5" fmla="*/ 935373 w 1108688"/>
                  <a:gd name="connsiteY5" fmla="*/ 561574 h 1248508"/>
                  <a:gd name="connsiteX6" fmla="*/ 1052076 w 1108688"/>
                  <a:gd name="connsiteY6" fmla="*/ 1072672 h 1248508"/>
                  <a:gd name="connsiteX7" fmla="*/ 935373 w 1108688"/>
                  <a:gd name="connsiteY7" fmla="*/ 1189665 h 1248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08688" h="1248508">
                    <a:moveTo>
                      <a:pt x="934286" y="1189665"/>
                    </a:moveTo>
                    <a:cubicBezTo>
                      <a:pt x="749387" y="1298709"/>
                      <a:pt x="456816" y="1269267"/>
                      <a:pt x="254516" y="990115"/>
                    </a:cubicBezTo>
                    <a:cubicBezTo>
                      <a:pt x="210467" y="931276"/>
                      <a:pt x="171855" y="868488"/>
                      <a:pt x="139228" y="802561"/>
                    </a:cubicBezTo>
                    <a:cubicBezTo>
                      <a:pt x="47323" y="606784"/>
                      <a:pt x="-208" y="393037"/>
                      <a:pt x="9" y="176650"/>
                    </a:cubicBezTo>
                    <a:cubicBezTo>
                      <a:pt x="-208" y="117593"/>
                      <a:pt x="3382" y="58578"/>
                      <a:pt x="10886" y="0"/>
                    </a:cubicBezTo>
                    <a:cubicBezTo>
                      <a:pt x="337176" y="436174"/>
                      <a:pt x="700444" y="419818"/>
                      <a:pt x="935373" y="561574"/>
                    </a:cubicBezTo>
                    <a:cubicBezTo>
                      <a:pt x="1108416" y="670400"/>
                      <a:pt x="1160622" y="899228"/>
                      <a:pt x="1052076" y="1072672"/>
                    </a:cubicBezTo>
                    <a:cubicBezTo>
                      <a:pt x="1022492" y="1119986"/>
                      <a:pt x="982577" y="1159984"/>
                      <a:pt x="935373" y="1189665"/>
                    </a:cubicBezTo>
                  </a:path>
                </a:pathLst>
              </a:custGeom>
              <a:grpFill/>
              <a:ln w="1087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B145F2-49BA-4FEE-9994-B0688723BA1C}"/>
                </a:ext>
              </a:extLst>
            </p:cNvPr>
            <p:cNvSpPr/>
            <p:nvPr userDrawn="1"/>
          </p:nvSpPr>
          <p:spPr>
            <a:xfrm>
              <a:off x="1634368" y="6560593"/>
              <a:ext cx="2593" cy="202404"/>
            </a:xfrm>
            <a:prstGeom prst="rect">
              <a:avLst/>
            </a:prstGeom>
            <a:solidFill>
              <a:srgbClr val="2E3166"/>
            </a:solidFill>
            <a:ln w="543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9F489A7-B5CC-4D3E-B83E-FCBBF77948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5936" y="770400"/>
            <a:ext cx="10800000" cy="18466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tabLst/>
              <a:defRPr sz="1200" b="1">
                <a:solidFill>
                  <a:srgbClr val="02983F"/>
                </a:solidFill>
              </a:defRPr>
            </a:lvl1pPr>
            <a:lvl2pPr marL="0" indent="0">
              <a:tabLst/>
              <a:defRPr sz="1200" b="1"/>
            </a:lvl2pPr>
            <a:lvl3pPr marL="0" indent="0">
              <a:tabLst/>
              <a:defRPr sz="1200" b="1"/>
            </a:lvl3pPr>
            <a:lvl4pPr marL="0" indent="0">
              <a:tabLst/>
              <a:defRPr sz="1200" b="1"/>
            </a:lvl4pPr>
            <a:lvl5pPr marL="0" indent="0">
              <a:tabLst/>
              <a:defRPr sz="1200" b="1"/>
            </a:lvl5pPr>
          </a:lstStyle>
          <a:p>
            <a:pPr lvl="0"/>
            <a:r>
              <a:rPr lang="en-US" dirty="0"/>
              <a:t>PAGE HEADING</a:t>
            </a:r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2CD92A-AC9A-482D-97FD-E7671C2D6703}"/>
              </a:ext>
            </a:extLst>
          </p:cNvPr>
          <p:cNvSpPr/>
          <p:nvPr userDrawn="1"/>
        </p:nvSpPr>
        <p:spPr>
          <a:xfrm>
            <a:off x="0" y="0"/>
            <a:ext cx="12193200" cy="633600"/>
          </a:xfrm>
          <a:prstGeom prst="rect">
            <a:avLst/>
          </a:prstGeom>
          <a:blipFill>
            <a:blip r:embed="rId2"/>
            <a:srcRect/>
            <a:stretch>
              <a:fillRect l="-10" r="-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B6B8650-92F1-48A0-9E2A-F0615794A20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342341" y="818977"/>
            <a:ext cx="513723" cy="540000"/>
            <a:chOff x="4576762" y="4165281"/>
            <a:chExt cx="1117282" cy="1174432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1DD98A0-A895-4ACD-915B-21D18CAC4DC8}"/>
                </a:ext>
              </a:extLst>
            </p:cNvPr>
            <p:cNvSpPr/>
            <p:nvPr/>
          </p:nvSpPr>
          <p:spPr>
            <a:xfrm>
              <a:off x="4576762" y="4165281"/>
              <a:ext cx="1117282" cy="1174432"/>
            </a:xfrm>
            <a:custGeom>
              <a:avLst/>
              <a:gdLst>
                <a:gd name="connsiteX0" fmla="*/ 0 w 1117282"/>
                <a:gd name="connsiteY0" fmla="*/ 293370 h 1174432"/>
                <a:gd name="connsiteX1" fmla="*/ 0 w 1117282"/>
                <a:gd name="connsiteY1" fmla="*/ 881063 h 1174432"/>
                <a:gd name="connsiteX2" fmla="*/ 559118 w 1117282"/>
                <a:gd name="connsiteY2" fmla="*/ 1174433 h 1174432"/>
                <a:gd name="connsiteX3" fmla="*/ 1117282 w 1117282"/>
                <a:gd name="connsiteY3" fmla="*/ 881063 h 1174432"/>
                <a:gd name="connsiteX4" fmla="*/ 1117282 w 1117282"/>
                <a:gd name="connsiteY4" fmla="*/ 293370 h 1174432"/>
                <a:gd name="connsiteX5" fmla="*/ 559118 w 1117282"/>
                <a:gd name="connsiteY5" fmla="*/ 0 h 117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282" h="1174432">
                  <a:moveTo>
                    <a:pt x="0" y="293370"/>
                  </a:moveTo>
                  <a:lnTo>
                    <a:pt x="0" y="881063"/>
                  </a:lnTo>
                  <a:lnTo>
                    <a:pt x="559118" y="1174433"/>
                  </a:lnTo>
                  <a:lnTo>
                    <a:pt x="1117282" y="881063"/>
                  </a:lnTo>
                  <a:lnTo>
                    <a:pt x="1117282" y="293370"/>
                  </a:lnTo>
                  <a:lnTo>
                    <a:pt x="559118" y="0"/>
                  </a:lnTo>
                  <a:close/>
                </a:path>
              </a:pathLst>
            </a:custGeom>
            <a:gradFill>
              <a:gsLst>
                <a:gs pos="0">
                  <a:srgbClr val="29C96D"/>
                </a:gs>
                <a:gs pos="98000">
                  <a:srgbClr val="02983F"/>
                </a:gs>
              </a:gsLst>
              <a:lin ang="18900000" scaled="1"/>
            </a:gradFill>
            <a:ln w="63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8DEAC4-A1E8-4E53-9A4A-AE47DFE35FB5}"/>
                </a:ext>
              </a:extLst>
            </p:cNvPr>
            <p:cNvSpPr/>
            <p:nvPr/>
          </p:nvSpPr>
          <p:spPr>
            <a:xfrm>
              <a:off x="4827269" y="4310062"/>
              <a:ext cx="618172" cy="837247"/>
            </a:xfrm>
            <a:custGeom>
              <a:avLst/>
              <a:gdLst>
                <a:gd name="connsiteX0" fmla="*/ 298133 w 618172"/>
                <a:gd name="connsiteY0" fmla="*/ 309563 h 837247"/>
                <a:gd name="connsiteX1" fmla="*/ 241935 w 618172"/>
                <a:gd name="connsiteY1" fmla="*/ 242888 h 837247"/>
                <a:gd name="connsiteX2" fmla="*/ 223838 w 618172"/>
                <a:gd name="connsiteY2" fmla="*/ 240030 h 837247"/>
                <a:gd name="connsiteX3" fmla="*/ 145733 w 618172"/>
                <a:gd name="connsiteY3" fmla="*/ 262890 h 837247"/>
                <a:gd name="connsiteX4" fmla="*/ 144780 w 618172"/>
                <a:gd name="connsiteY4" fmla="*/ 263843 h 837247"/>
                <a:gd name="connsiteX5" fmla="*/ 144780 w 618172"/>
                <a:gd name="connsiteY5" fmla="*/ 263843 h 837247"/>
                <a:gd name="connsiteX6" fmla="*/ 129540 w 618172"/>
                <a:gd name="connsiteY6" fmla="*/ 268605 h 837247"/>
                <a:gd name="connsiteX7" fmla="*/ 106680 w 618172"/>
                <a:gd name="connsiteY7" fmla="*/ 278130 h 837247"/>
                <a:gd name="connsiteX8" fmla="*/ 98108 w 618172"/>
                <a:gd name="connsiteY8" fmla="*/ 300038 h 837247"/>
                <a:gd name="connsiteX9" fmla="*/ 113348 w 618172"/>
                <a:gd name="connsiteY9" fmla="*/ 318135 h 837247"/>
                <a:gd name="connsiteX10" fmla="*/ 135255 w 618172"/>
                <a:gd name="connsiteY10" fmla="*/ 321945 h 837247"/>
                <a:gd name="connsiteX11" fmla="*/ 166688 w 618172"/>
                <a:gd name="connsiteY11" fmla="*/ 326707 h 837247"/>
                <a:gd name="connsiteX12" fmla="*/ 182880 w 618172"/>
                <a:gd name="connsiteY12" fmla="*/ 333375 h 837247"/>
                <a:gd name="connsiteX13" fmla="*/ 167640 w 618172"/>
                <a:gd name="connsiteY13" fmla="*/ 356235 h 837247"/>
                <a:gd name="connsiteX14" fmla="*/ 177165 w 618172"/>
                <a:gd name="connsiteY14" fmla="*/ 388620 h 837247"/>
                <a:gd name="connsiteX15" fmla="*/ 194310 w 618172"/>
                <a:gd name="connsiteY15" fmla="*/ 395288 h 837247"/>
                <a:gd name="connsiteX16" fmla="*/ 205740 w 618172"/>
                <a:gd name="connsiteY16" fmla="*/ 393382 h 837247"/>
                <a:gd name="connsiteX17" fmla="*/ 207645 w 618172"/>
                <a:gd name="connsiteY17" fmla="*/ 392430 h 837247"/>
                <a:gd name="connsiteX18" fmla="*/ 209550 w 618172"/>
                <a:gd name="connsiteY18" fmla="*/ 398145 h 837247"/>
                <a:gd name="connsiteX19" fmla="*/ 235268 w 618172"/>
                <a:gd name="connsiteY19" fmla="*/ 424815 h 837247"/>
                <a:gd name="connsiteX20" fmla="*/ 236220 w 618172"/>
                <a:gd name="connsiteY20" fmla="*/ 424815 h 837247"/>
                <a:gd name="connsiteX21" fmla="*/ 243840 w 618172"/>
                <a:gd name="connsiteY21" fmla="*/ 423863 h 837247"/>
                <a:gd name="connsiteX22" fmla="*/ 243840 w 618172"/>
                <a:gd name="connsiteY22" fmla="*/ 423863 h 837247"/>
                <a:gd name="connsiteX23" fmla="*/ 250508 w 618172"/>
                <a:gd name="connsiteY23" fmla="*/ 441960 h 837247"/>
                <a:gd name="connsiteX24" fmla="*/ 255270 w 618172"/>
                <a:gd name="connsiteY24" fmla="*/ 454343 h 837247"/>
                <a:gd name="connsiteX25" fmla="*/ 260985 w 618172"/>
                <a:gd name="connsiteY25" fmla="*/ 482918 h 837247"/>
                <a:gd name="connsiteX26" fmla="*/ 220980 w 618172"/>
                <a:gd name="connsiteY26" fmla="*/ 466725 h 837247"/>
                <a:gd name="connsiteX27" fmla="*/ 216218 w 618172"/>
                <a:gd name="connsiteY27" fmla="*/ 466725 h 837247"/>
                <a:gd name="connsiteX28" fmla="*/ 117158 w 618172"/>
                <a:gd name="connsiteY28" fmla="*/ 474345 h 837247"/>
                <a:gd name="connsiteX29" fmla="*/ 94298 w 618172"/>
                <a:gd name="connsiteY29" fmla="*/ 490538 h 837247"/>
                <a:gd name="connsiteX30" fmla="*/ 100965 w 618172"/>
                <a:gd name="connsiteY30" fmla="*/ 515303 h 837247"/>
                <a:gd name="connsiteX31" fmla="*/ 109538 w 618172"/>
                <a:gd name="connsiteY31" fmla="*/ 525780 h 837247"/>
                <a:gd name="connsiteX32" fmla="*/ 122873 w 618172"/>
                <a:gd name="connsiteY32" fmla="*/ 541972 h 837247"/>
                <a:gd name="connsiteX33" fmla="*/ 126683 w 618172"/>
                <a:gd name="connsiteY33" fmla="*/ 553403 h 837247"/>
                <a:gd name="connsiteX34" fmla="*/ 140970 w 618172"/>
                <a:gd name="connsiteY34" fmla="*/ 580072 h 837247"/>
                <a:gd name="connsiteX35" fmla="*/ 172403 w 618172"/>
                <a:gd name="connsiteY35" fmla="*/ 589597 h 837247"/>
                <a:gd name="connsiteX36" fmla="*/ 190500 w 618172"/>
                <a:gd name="connsiteY36" fmla="*/ 586740 h 837247"/>
                <a:gd name="connsiteX37" fmla="*/ 202883 w 618172"/>
                <a:gd name="connsiteY37" fmla="*/ 579120 h 837247"/>
                <a:gd name="connsiteX38" fmla="*/ 214313 w 618172"/>
                <a:gd name="connsiteY38" fmla="*/ 588645 h 837247"/>
                <a:gd name="connsiteX39" fmla="*/ 219075 w 618172"/>
                <a:gd name="connsiteY39" fmla="*/ 590550 h 837247"/>
                <a:gd name="connsiteX40" fmla="*/ 256223 w 618172"/>
                <a:gd name="connsiteY40" fmla="*/ 598170 h 837247"/>
                <a:gd name="connsiteX41" fmla="*/ 261938 w 618172"/>
                <a:gd name="connsiteY41" fmla="*/ 598170 h 837247"/>
                <a:gd name="connsiteX42" fmla="*/ 299085 w 618172"/>
                <a:gd name="connsiteY42" fmla="*/ 545782 h 837247"/>
                <a:gd name="connsiteX43" fmla="*/ 294323 w 618172"/>
                <a:gd name="connsiteY43" fmla="*/ 390525 h 837247"/>
                <a:gd name="connsiteX44" fmla="*/ 293370 w 618172"/>
                <a:gd name="connsiteY44" fmla="*/ 377190 h 837247"/>
                <a:gd name="connsiteX45" fmla="*/ 293370 w 618172"/>
                <a:gd name="connsiteY45" fmla="*/ 375285 h 837247"/>
                <a:gd name="connsiteX46" fmla="*/ 287655 w 618172"/>
                <a:gd name="connsiteY46" fmla="*/ 359093 h 837247"/>
                <a:gd name="connsiteX47" fmla="*/ 291465 w 618172"/>
                <a:gd name="connsiteY47" fmla="*/ 354330 h 837247"/>
                <a:gd name="connsiteX48" fmla="*/ 298133 w 618172"/>
                <a:gd name="connsiteY48" fmla="*/ 309563 h 837247"/>
                <a:gd name="connsiteX49" fmla="*/ 243840 w 618172"/>
                <a:gd name="connsiteY49" fmla="*/ 528638 h 837247"/>
                <a:gd name="connsiteX50" fmla="*/ 245745 w 618172"/>
                <a:gd name="connsiteY50" fmla="*/ 524828 h 837247"/>
                <a:gd name="connsiteX51" fmla="*/ 250508 w 618172"/>
                <a:gd name="connsiteY51" fmla="*/ 531495 h 837247"/>
                <a:gd name="connsiteX52" fmla="*/ 251460 w 618172"/>
                <a:gd name="connsiteY52" fmla="*/ 541020 h 837247"/>
                <a:gd name="connsiteX53" fmla="*/ 241935 w 618172"/>
                <a:gd name="connsiteY53" fmla="*/ 533400 h 837247"/>
                <a:gd name="connsiteX54" fmla="*/ 243840 w 618172"/>
                <a:gd name="connsiteY54" fmla="*/ 528638 h 837247"/>
                <a:gd name="connsiteX55" fmla="*/ 235268 w 618172"/>
                <a:gd name="connsiteY55" fmla="*/ 547688 h 837247"/>
                <a:gd name="connsiteX56" fmla="*/ 237173 w 618172"/>
                <a:gd name="connsiteY56" fmla="*/ 551497 h 837247"/>
                <a:gd name="connsiteX57" fmla="*/ 255270 w 618172"/>
                <a:gd name="connsiteY57" fmla="*/ 567690 h 837247"/>
                <a:gd name="connsiteX58" fmla="*/ 256223 w 618172"/>
                <a:gd name="connsiteY58" fmla="*/ 567690 h 837247"/>
                <a:gd name="connsiteX59" fmla="*/ 264795 w 618172"/>
                <a:gd name="connsiteY59" fmla="*/ 553403 h 837247"/>
                <a:gd name="connsiteX60" fmla="*/ 264795 w 618172"/>
                <a:gd name="connsiteY60" fmla="*/ 552450 h 837247"/>
                <a:gd name="connsiteX61" fmla="*/ 264795 w 618172"/>
                <a:gd name="connsiteY61" fmla="*/ 522922 h 837247"/>
                <a:gd name="connsiteX62" fmla="*/ 242888 w 618172"/>
                <a:gd name="connsiteY62" fmla="*/ 502920 h 837247"/>
                <a:gd name="connsiteX63" fmla="*/ 242888 w 618172"/>
                <a:gd name="connsiteY63" fmla="*/ 502920 h 837247"/>
                <a:gd name="connsiteX64" fmla="*/ 240030 w 618172"/>
                <a:gd name="connsiteY64" fmla="*/ 502920 h 837247"/>
                <a:gd name="connsiteX65" fmla="*/ 228600 w 618172"/>
                <a:gd name="connsiteY65" fmla="*/ 519113 h 837247"/>
                <a:gd name="connsiteX66" fmla="*/ 219075 w 618172"/>
                <a:gd name="connsiteY66" fmla="*/ 536257 h 837247"/>
                <a:gd name="connsiteX67" fmla="*/ 218123 w 618172"/>
                <a:gd name="connsiteY67" fmla="*/ 538163 h 837247"/>
                <a:gd name="connsiteX68" fmla="*/ 186690 w 618172"/>
                <a:gd name="connsiteY68" fmla="*/ 567690 h 837247"/>
                <a:gd name="connsiteX69" fmla="*/ 174308 w 618172"/>
                <a:gd name="connsiteY69" fmla="*/ 569595 h 837247"/>
                <a:gd name="connsiteX70" fmla="*/ 152400 w 618172"/>
                <a:gd name="connsiteY70" fmla="*/ 562928 h 837247"/>
                <a:gd name="connsiteX71" fmla="*/ 144780 w 618172"/>
                <a:gd name="connsiteY71" fmla="*/ 545782 h 837247"/>
                <a:gd name="connsiteX72" fmla="*/ 139065 w 618172"/>
                <a:gd name="connsiteY72" fmla="*/ 529590 h 837247"/>
                <a:gd name="connsiteX73" fmla="*/ 116205 w 618172"/>
                <a:gd name="connsiteY73" fmla="*/ 501968 h 837247"/>
                <a:gd name="connsiteX74" fmla="*/ 112395 w 618172"/>
                <a:gd name="connsiteY74" fmla="*/ 492443 h 837247"/>
                <a:gd name="connsiteX75" fmla="*/ 123825 w 618172"/>
                <a:gd name="connsiteY75" fmla="*/ 486728 h 837247"/>
                <a:gd name="connsiteX76" fmla="*/ 219075 w 618172"/>
                <a:gd name="connsiteY76" fmla="*/ 480060 h 837247"/>
                <a:gd name="connsiteX77" fmla="*/ 222885 w 618172"/>
                <a:gd name="connsiteY77" fmla="*/ 480060 h 837247"/>
                <a:gd name="connsiteX78" fmla="*/ 258128 w 618172"/>
                <a:gd name="connsiteY78" fmla="*/ 497205 h 837247"/>
                <a:gd name="connsiteX79" fmla="*/ 267653 w 618172"/>
                <a:gd name="connsiteY79" fmla="*/ 502920 h 837247"/>
                <a:gd name="connsiteX80" fmla="*/ 268605 w 618172"/>
                <a:gd name="connsiteY80" fmla="*/ 502920 h 837247"/>
                <a:gd name="connsiteX81" fmla="*/ 278130 w 618172"/>
                <a:gd name="connsiteY81" fmla="*/ 499110 h 837247"/>
                <a:gd name="connsiteX82" fmla="*/ 280988 w 618172"/>
                <a:gd name="connsiteY82" fmla="*/ 487680 h 837247"/>
                <a:gd name="connsiteX83" fmla="*/ 273368 w 618172"/>
                <a:gd name="connsiteY83" fmla="*/ 446722 h 837247"/>
                <a:gd name="connsiteX84" fmla="*/ 267653 w 618172"/>
                <a:gd name="connsiteY84" fmla="*/ 432435 h 837247"/>
                <a:gd name="connsiteX85" fmla="*/ 262890 w 618172"/>
                <a:gd name="connsiteY85" fmla="*/ 419100 h 837247"/>
                <a:gd name="connsiteX86" fmla="*/ 271463 w 618172"/>
                <a:gd name="connsiteY86" fmla="*/ 422910 h 837247"/>
                <a:gd name="connsiteX87" fmla="*/ 276225 w 618172"/>
                <a:gd name="connsiteY87" fmla="*/ 416243 h 837247"/>
                <a:gd name="connsiteX88" fmla="*/ 265748 w 618172"/>
                <a:gd name="connsiteY88" fmla="*/ 371475 h 837247"/>
                <a:gd name="connsiteX89" fmla="*/ 266700 w 618172"/>
                <a:gd name="connsiteY89" fmla="*/ 366713 h 837247"/>
                <a:gd name="connsiteX90" fmla="*/ 274320 w 618172"/>
                <a:gd name="connsiteY90" fmla="*/ 361950 h 837247"/>
                <a:gd name="connsiteX91" fmla="*/ 279083 w 618172"/>
                <a:gd name="connsiteY91" fmla="*/ 369570 h 837247"/>
                <a:gd name="connsiteX92" fmla="*/ 280035 w 618172"/>
                <a:gd name="connsiteY92" fmla="*/ 386715 h 837247"/>
                <a:gd name="connsiteX93" fmla="*/ 284798 w 618172"/>
                <a:gd name="connsiteY93" fmla="*/ 537210 h 837247"/>
                <a:gd name="connsiteX94" fmla="*/ 284798 w 618172"/>
                <a:gd name="connsiteY94" fmla="*/ 538163 h 837247"/>
                <a:gd name="connsiteX95" fmla="*/ 262890 w 618172"/>
                <a:gd name="connsiteY95" fmla="*/ 576263 h 837247"/>
                <a:gd name="connsiteX96" fmla="*/ 259080 w 618172"/>
                <a:gd name="connsiteY96" fmla="*/ 576263 h 837247"/>
                <a:gd name="connsiteX97" fmla="*/ 221933 w 618172"/>
                <a:gd name="connsiteY97" fmla="*/ 567690 h 837247"/>
                <a:gd name="connsiteX98" fmla="*/ 220980 w 618172"/>
                <a:gd name="connsiteY98" fmla="*/ 565785 h 837247"/>
                <a:gd name="connsiteX99" fmla="*/ 235268 w 618172"/>
                <a:gd name="connsiteY99" fmla="*/ 547688 h 837247"/>
                <a:gd name="connsiteX100" fmla="*/ 265748 w 618172"/>
                <a:gd name="connsiteY100" fmla="*/ 348615 h 837247"/>
                <a:gd name="connsiteX101" fmla="*/ 210503 w 618172"/>
                <a:gd name="connsiteY101" fmla="*/ 327660 h 837247"/>
                <a:gd name="connsiteX102" fmla="*/ 172403 w 618172"/>
                <a:gd name="connsiteY102" fmla="*/ 311468 h 837247"/>
                <a:gd name="connsiteX103" fmla="*/ 137160 w 618172"/>
                <a:gd name="connsiteY103" fmla="*/ 305753 h 837247"/>
                <a:gd name="connsiteX104" fmla="*/ 120968 w 618172"/>
                <a:gd name="connsiteY104" fmla="*/ 302895 h 837247"/>
                <a:gd name="connsiteX105" fmla="*/ 116205 w 618172"/>
                <a:gd name="connsiteY105" fmla="*/ 294322 h 837247"/>
                <a:gd name="connsiteX106" fmla="*/ 119063 w 618172"/>
                <a:gd name="connsiteY106" fmla="*/ 290513 h 837247"/>
                <a:gd name="connsiteX107" fmla="*/ 134303 w 618172"/>
                <a:gd name="connsiteY107" fmla="*/ 284797 h 837247"/>
                <a:gd name="connsiteX108" fmla="*/ 152400 w 618172"/>
                <a:gd name="connsiteY108" fmla="*/ 279082 h 837247"/>
                <a:gd name="connsiteX109" fmla="*/ 224790 w 618172"/>
                <a:gd name="connsiteY109" fmla="*/ 257175 h 837247"/>
                <a:gd name="connsiteX110" fmla="*/ 225743 w 618172"/>
                <a:gd name="connsiteY110" fmla="*/ 257175 h 837247"/>
                <a:gd name="connsiteX111" fmla="*/ 237173 w 618172"/>
                <a:gd name="connsiteY111" fmla="*/ 259080 h 837247"/>
                <a:gd name="connsiteX112" fmla="*/ 282893 w 618172"/>
                <a:gd name="connsiteY112" fmla="*/ 314325 h 837247"/>
                <a:gd name="connsiteX113" fmla="*/ 280035 w 618172"/>
                <a:gd name="connsiteY113" fmla="*/ 341947 h 837247"/>
                <a:gd name="connsiteX114" fmla="*/ 265748 w 618172"/>
                <a:gd name="connsiteY114" fmla="*/ 348615 h 837247"/>
                <a:gd name="connsiteX115" fmla="*/ 197168 w 618172"/>
                <a:gd name="connsiteY115" fmla="*/ 345757 h 837247"/>
                <a:gd name="connsiteX116" fmla="*/ 200025 w 618172"/>
                <a:gd name="connsiteY116" fmla="*/ 345757 h 837247"/>
                <a:gd name="connsiteX117" fmla="*/ 246698 w 618172"/>
                <a:gd name="connsiteY117" fmla="*/ 380047 h 837247"/>
                <a:gd name="connsiteX118" fmla="*/ 240983 w 618172"/>
                <a:gd name="connsiteY118" fmla="*/ 407670 h 837247"/>
                <a:gd name="connsiteX119" fmla="*/ 235268 w 618172"/>
                <a:gd name="connsiteY119" fmla="*/ 409575 h 837247"/>
                <a:gd name="connsiteX120" fmla="*/ 235268 w 618172"/>
                <a:gd name="connsiteY120" fmla="*/ 409575 h 837247"/>
                <a:gd name="connsiteX121" fmla="*/ 225743 w 618172"/>
                <a:gd name="connsiteY121" fmla="*/ 395288 h 837247"/>
                <a:gd name="connsiteX122" fmla="*/ 218123 w 618172"/>
                <a:gd name="connsiteY122" fmla="*/ 380047 h 837247"/>
                <a:gd name="connsiteX123" fmla="*/ 209550 w 618172"/>
                <a:gd name="connsiteY123" fmla="*/ 377190 h 837247"/>
                <a:gd name="connsiteX124" fmla="*/ 200978 w 618172"/>
                <a:gd name="connsiteY124" fmla="*/ 379095 h 837247"/>
                <a:gd name="connsiteX125" fmla="*/ 193358 w 618172"/>
                <a:gd name="connsiteY125" fmla="*/ 380047 h 837247"/>
                <a:gd name="connsiteX126" fmla="*/ 186690 w 618172"/>
                <a:gd name="connsiteY126" fmla="*/ 377190 h 837247"/>
                <a:gd name="connsiteX127" fmla="*/ 181928 w 618172"/>
                <a:gd name="connsiteY127" fmla="*/ 360045 h 837247"/>
                <a:gd name="connsiteX128" fmla="*/ 197168 w 618172"/>
                <a:gd name="connsiteY128" fmla="*/ 345757 h 837247"/>
                <a:gd name="connsiteX129" fmla="*/ 498158 w 618172"/>
                <a:gd name="connsiteY129" fmla="*/ 474345 h 837247"/>
                <a:gd name="connsiteX130" fmla="*/ 498158 w 618172"/>
                <a:gd name="connsiteY130" fmla="*/ 474345 h 837247"/>
                <a:gd name="connsiteX131" fmla="*/ 399098 w 618172"/>
                <a:gd name="connsiteY131" fmla="*/ 466725 h 837247"/>
                <a:gd name="connsiteX132" fmla="*/ 394335 w 618172"/>
                <a:gd name="connsiteY132" fmla="*/ 466725 h 837247"/>
                <a:gd name="connsiteX133" fmla="*/ 354330 w 618172"/>
                <a:gd name="connsiteY133" fmla="*/ 482918 h 837247"/>
                <a:gd name="connsiteX134" fmla="*/ 360045 w 618172"/>
                <a:gd name="connsiteY134" fmla="*/ 454343 h 837247"/>
                <a:gd name="connsiteX135" fmla="*/ 364808 w 618172"/>
                <a:gd name="connsiteY135" fmla="*/ 441007 h 837247"/>
                <a:gd name="connsiteX136" fmla="*/ 365760 w 618172"/>
                <a:gd name="connsiteY136" fmla="*/ 440055 h 837247"/>
                <a:gd name="connsiteX137" fmla="*/ 371475 w 618172"/>
                <a:gd name="connsiteY137" fmla="*/ 423863 h 837247"/>
                <a:gd name="connsiteX138" fmla="*/ 371475 w 618172"/>
                <a:gd name="connsiteY138" fmla="*/ 422910 h 837247"/>
                <a:gd name="connsiteX139" fmla="*/ 379095 w 618172"/>
                <a:gd name="connsiteY139" fmla="*/ 423863 h 837247"/>
                <a:gd name="connsiteX140" fmla="*/ 380048 w 618172"/>
                <a:gd name="connsiteY140" fmla="*/ 423863 h 837247"/>
                <a:gd name="connsiteX141" fmla="*/ 404813 w 618172"/>
                <a:gd name="connsiteY141" fmla="*/ 399097 h 837247"/>
                <a:gd name="connsiteX142" fmla="*/ 404813 w 618172"/>
                <a:gd name="connsiteY142" fmla="*/ 398145 h 837247"/>
                <a:gd name="connsiteX143" fmla="*/ 406718 w 618172"/>
                <a:gd name="connsiteY143" fmla="*/ 392430 h 837247"/>
                <a:gd name="connsiteX144" fmla="*/ 408623 w 618172"/>
                <a:gd name="connsiteY144" fmla="*/ 393382 h 837247"/>
                <a:gd name="connsiteX145" fmla="*/ 420053 w 618172"/>
                <a:gd name="connsiteY145" fmla="*/ 395288 h 837247"/>
                <a:gd name="connsiteX146" fmla="*/ 437198 w 618172"/>
                <a:gd name="connsiteY146" fmla="*/ 388620 h 837247"/>
                <a:gd name="connsiteX147" fmla="*/ 446723 w 618172"/>
                <a:gd name="connsiteY147" fmla="*/ 356235 h 837247"/>
                <a:gd name="connsiteX148" fmla="*/ 431483 w 618172"/>
                <a:gd name="connsiteY148" fmla="*/ 332422 h 837247"/>
                <a:gd name="connsiteX149" fmla="*/ 447675 w 618172"/>
                <a:gd name="connsiteY149" fmla="*/ 325755 h 837247"/>
                <a:gd name="connsiteX150" fmla="*/ 479108 w 618172"/>
                <a:gd name="connsiteY150" fmla="*/ 320993 h 837247"/>
                <a:gd name="connsiteX151" fmla="*/ 501015 w 618172"/>
                <a:gd name="connsiteY151" fmla="*/ 317182 h 837247"/>
                <a:gd name="connsiteX152" fmla="*/ 515303 w 618172"/>
                <a:gd name="connsiteY152" fmla="*/ 299085 h 837247"/>
                <a:gd name="connsiteX153" fmla="*/ 506730 w 618172"/>
                <a:gd name="connsiteY153" fmla="*/ 277178 h 837247"/>
                <a:gd name="connsiteX154" fmla="*/ 484823 w 618172"/>
                <a:gd name="connsiteY154" fmla="*/ 267653 h 837247"/>
                <a:gd name="connsiteX155" fmla="*/ 469583 w 618172"/>
                <a:gd name="connsiteY155" fmla="*/ 262890 h 837247"/>
                <a:gd name="connsiteX156" fmla="*/ 469583 w 618172"/>
                <a:gd name="connsiteY156" fmla="*/ 262890 h 837247"/>
                <a:gd name="connsiteX157" fmla="*/ 468630 w 618172"/>
                <a:gd name="connsiteY157" fmla="*/ 261938 h 837247"/>
                <a:gd name="connsiteX158" fmla="*/ 390525 w 618172"/>
                <a:gd name="connsiteY158" fmla="*/ 239078 h 837247"/>
                <a:gd name="connsiteX159" fmla="*/ 372428 w 618172"/>
                <a:gd name="connsiteY159" fmla="*/ 241935 h 837247"/>
                <a:gd name="connsiteX160" fmla="*/ 316230 w 618172"/>
                <a:gd name="connsiteY160" fmla="*/ 308610 h 837247"/>
                <a:gd name="connsiteX161" fmla="*/ 321945 w 618172"/>
                <a:gd name="connsiteY161" fmla="*/ 351472 h 837247"/>
                <a:gd name="connsiteX162" fmla="*/ 325755 w 618172"/>
                <a:gd name="connsiteY162" fmla="*/ 356235 h 837247"/>
                <a:gd name="connsiteX163" fmla="*/ 320040 w 618172"/>
                <a:gd name="connsiteY163" fmla="*/ 372428 h 837247"/>
                <a:gd name="connsiteX164" fmla="*/ 320040 w 618172"/>
                <a:gd name="connsiteY164" fmla="*/ 380047 h 837247"/>
                <a:gd name="connsiteX165" fmla="*/ 319088 w 618172"/>
                <a:gd name="connsiteY165" fmla="*/ 387668 h 837247"/>
                <a:gd name="connsiteX166" fmla="*/ 314325 w 618172"/>
                <a:gd name="connsiteY166" fmla="*/ 542925 h 837247"/>
                <a:gd name="connsiteX167" fmla="*/ 351473 w 618172"/>
                <a:gd name="connsiteY167" fmla="*/ 595313 h 837247"/>
                <a:gd name="connsiteX168" fmla="*/ 357188 w 618172"/>
                <a:gd name="connsiteY168" fmla="*/ 595313 h 837247"/>
                <a:gd name="connsiteX169" fmla="*/ 393383 w 618172"/>
                <a:gd name="connsiteY169" fmla="*/ 587693 h 837247"/>
                <a:gd name="connsiteX170" fmla="*/ 398145 w 618172"/>
                <a:gd name="connsiteY170" fmla="*/ 585788 h 837247"/>
                <a:gd name="connsiteX171" fmla="*/ 409575 w 618172"/>
                <a:gd name="connsiteY171" fmla="*/ 576263 h 837247"/>
                <a:gd name="connsiteX172" fmla="*/ 422910 w 618172"/>
                <a:gd name="connsiteY172" fmla="*/ 583882 h 837247"/>
                <a:gd name="connsiteX173" fmla="*/ 441008 w 618172"/>
                <a:gd name="connsiteY173" fmla="*/ 586740 h 837247"/>
                <a:gd name="connsiteX174" fmla="*/ 473393 w 618172"/>
                <a:gd name="connsiteY174" fmla="*/ 577215 h 837247"/>
                <a:gd name="connsiteX175" fmla="*/ 487680 w 618172"/>
                <a:gd name="connsiteY175" fmla="*/ 551497 h 837247"/>
                <a:gd name="connsiteX176" fmla="*/ 491490 w 618172"/>
                <a:gd name="connsiteY176" fmla="*/ 540068 h 837247"/>
                <a:gd name="connsiteX177" fmla="*/ 504825 w 618172"/>
                <a:gd name="connsiteY177" fmla="*/ 523875 h 837247"/>
                <a:gd name="connsiteX178" fmla="*/ 513398 w 618172"/>
                <a:gd name="connsiteY178" fmla="*/ 513397 h 837247"/>
                <a:gd name="connsiteX179" fmla="*/ 520065 w 618172"/>
                <a:gd name="connsiteY179" fmla="*/ 488632 h 837247"/>
                <a:gd name="connsiteX180" fmla="*/ 498158 w 618172"/>
                <a:gd name="connsiteY180" fmla="*/ 474345 h 837247"/>
                <a:gd name="connsiteX181" fmla="*/ 405765 w 618172"/>
                <a:gd name="connsiteY181" fmla="*/ 327660 h 837247"/>
                <a:gd name="connsiteX182" fmla="*/ 350520 w 618172"/>
                <a:gd name="connsiteY182" fmla="*/ 348615 h 837247"/>
                <a:gd name="connsiteX183" fmla="*/ 337185 w 618172"/>
                <a:gd name="connsiteY183" fmla="*/ 341947 h 837247"/>
                <a:gd name="connsiteX184" fmla="*/ 333375 w 618172"/>
                <a:gd name="connsiteY184" fmla="*/ 314325 h 837247"/>
                <a:gd name="connsiteX185" fmla="*/ 379095 w 618172"/>
                <a:gd name="connsiteY185" fmla="*/ 259080 h 837247"/>
                <a:gd name="connsiteX186" fmla="*/ 391478 w 618172"/>
                <a:gd name="connsiteY186" fmla="*/ 257175 h 837247"/>
                <a:gd name="connsiteX187" fmla="*/ 463868 w 618172"/>
                <a:gd name="connsiteY187" fmla="*/ 279082 h 837247"/>
                <a:gd name="connsiteX188" fmla="*/ 481965 w 618172"/>
                <a:gd name="connsiteY188" fmla="*/ 284797 h 837247"/>
                <a:gd name="connsiteX189" fmla="*/ 498158 w 618172"/>
                <a:gd name="connsiteY189" fmla="*/ 290513 h 837247"/>
                <a:gd name="connsiteX190" fmla="*/ 500063 w 618172"/>
                <a:gd name="connsiteY190" fmla="*/ 300038 h 837247"/>
                <a:gd name="connsiteX191" fmla="*/ 496253 w 618172"/>
                <a:gd name="connsiteY191" fmla="*/ 302895 h 837247"/>
                <a:gd name="connsiteX192" fmla="*/ 480060 w 618172"/>
                <a:gd name="connsiteY192" fmla="*/ 304800 h 837247"/>
                <a:gd name="connsiteX193" fmla="*/ 444818 w 618172"/>
                <a:gd name="connsiteY193" fmla="*/ 310515 h 837247"/>
                <a:gd name="connsiteX194" fmla="*/ 405765 w 618172"/>
                <a:gd name="connsiteY194" fmla="*/ 327660 h 837247"/>
                <a:gd name="connsiteX195" fmla="*/ 338138 w 618172"/>
                <a:gd name="connsiteY195" fmla="*/ 390525 h 837247"/>
                <a:gd name="connsiteX196" fmla="*/ 339090 w 618172"/>
                <a:gd name="connsiteY196" fmla="*/ 373380 h 837247"/>
                <a:gd name="connsiteX197" fmla="*/ 343853 w 618172"/>
                <a:gd name="connsiteY197" fmla="*/ 365760 h 837247"/>
                <a:gd name="connsiteX198" fmla="*/ 351473 w 618172"/>
                <a:gd name="connsiteY198" fmla="*/ 370522 h 837247"/>
                <a:gd name="connsiteX199" fmla="*/ 352425 w 618172"/>
                <a:gd name="connsiteY199" fmla="*/ 375285 h 837247"/>
                <a:gd name="connsiteX200" fmla="*/ 341948 w 618172"/>
                <a:gd name="connsiteY200" fmla="*/ 420053 h 837247"/>
                <a:gd name="connsiteX201" fmla="*/ 347663 w 618172"/>
                <a:gd name="connsiteY201" fmla="*/ 426720 h 837247"/>
                <a:gd name="connsiteX202" fmla="*/ 356235 w 618172"/>
                <a:gd name="connsiteY202" fmla="*/ 423863 h 837247"/>
                <a:gd name="connsiteX203" fmla="*/ 350520 w 618172"/>
                <a:gd name="connsiteY203" fmla="*/ 439103 h 837247"/>
                <a:gd name="connsiteX204" fmla="*/ 345758 w 618172"/>
                <a:gd name="connsiteY204" fmla="*/ 452438 h 837247"/>
                <a:gd name="connsiteX205" fmla="*/ 338138 w 618172"/>
                <a:gd name="connsiteY205" fmla="*/ 493395 h 837247"/>
                <a:gd name="connsiteX206" fmla="*/ 340995 w 618172"/>
                <a:gd name="connsiteY206" fmla="*/ 504825 h 837247"/>
                <a:gd name="connsiteX207" fmla="*/ 344805 w 618172"/>
                <a:gd name="connsiteY207" fmla="*/ 507682 h 837247"/>
                <a:gd name="connsiteX208" fmla="*/ 338138 w 618172"/>
                <a:gd name="connsiteY208" fmla="*/ 516255 h 837247"/>
                <a:gd name="connsiteX209" fmla="*/ 341948 w 618172"/>
                <a:gd name="connsiteY209" fmla="*/ 533400 h 837247"/>
                <a:gd name="connsiteX210" fmla="*/ 348615 w 618172"/>
                <a:gd name="connsiteY210" fmla="*/ 533400 h 837247"/>
                <a:gd name="connsiteX211" fmla="*/ 350520 w 618172"/>
                <a:gd name="connsiteY211" fmla="*/ 532447 h 837247"/>
                <a:gd name="connsiteX212" fmla="*/ 352425 w 618172"/>
                <a:gd name="connsiteY212" fmla="*/ 554355 h 837247"/>
                <a:gd name="connsiteX213" fmla="*/ 360998 w 618172"/>
                <a:gd name="connsiteY213" fmla="*/ 568643 h 837247"/>
                <a:gd name="connsiteX214" fmla="*/ 361950 w 618172"/>
                <a:gd name="connsiteY214" fmla="*/ 568643 h 837247"/>
                <a:gd name="connsiteX215" fmla="*/ 380048 w 618172"/>
                <a:gd name="connsiteY215" fmla="*/ 552450 h 837247"/>
                <a:gd name="connsiteX216" fmla="*/ 381000 w 618172"/>
                <a:gd name="connsiteY216" fmla="*/ 548640 h 837247"/>
                <a:gd name="connsiteX217" fmla="*/ 397193 w 618172"/>
                <a:gd name="connsiteY217" fmla="*/ 570547 h 837247"/>
                <a:gd name="connsiteX218" fmla="*/ 396240 w 618172"/>
                <a:gd name="connsiteY218" fmla="*/ 572453 h 837247"/>
                <a:gd name="connsiteX219" fmla="*/ 395288 w 618172"/>
                <a:gd name="connsiteY219" fmla="*/ 572453 h 837247"/>
                <a:gd name="connsiteX220" fmla="*/ 359093 w 618172"/>
                <a:gd name="connsiteY220" fmla="*/ 581025 h 837247"/>
                <a:gd name="connsiteX221" fmla="*/ 355283 w 618172"/>
                <a:gd name="connsiteY221" fmla="*/ 581025 h 837247"/>
                <a:gd name="connsiteX222" fmla="*/ 332423 w 618172"/>
                <a:gd name="connsiteY222" fmla="*/ 542925 h 837247"/>
                <a:gd name="connsiteX223" fmla="*/ 338138 w 618172"/>
                <a:gd name="connsiteY223" fmla="*/ 390525 h 837247"/>
                <a:gd name="connsiteX224" fmla="*/ 374333 w 618172"/>
                <a:gd name="connsiteY224" fmla="*/ 532447 h 837247"/>
                <a:gd name="connsiteX225" fmla="*/ 365760 w 618172"/>
                <a:gd name="connsiteY225" fmla="*/ 541020 h 837247"/>
                <a:gd name="connsiteX226" fmla="*/ 366713 w 618172"/>
                <a:gd name="connsiteY226" fmla="*/ 531495 h 837247"/>
                <a:gd name="connsiteX227" fmla="*/ 371475 w 618172"/>
                <a:gd name="connsiteY227" fmla="*/ 524828 h 837247"/>
                <a:gd name="connsiteX228" fmla="*/ 373380 w 618172"/>
                <a:gd name="connsiteY228" fmla="*/ 528638 h 837247"/>
                <a:gd name="connsiteX229" fmla="*/ 374333 w 618172"/>
                <a:gd name="connsiteY229" fmla="*/ 532447 h 837247"/>
                <a:gd name="connsiteX230" fmla="*/ 381000 w 618172"/>
                <a:gd name="connsiteY230" fmla="*/ 508635 h 837247"/>
                <a:gd name="connsiteX231" fmla="*/ 402908 w 618172"/>
                <a:gd name="connsiteY231" fmla="*/ 501015 h 837247"/>
                <a:gd name="connsiteX232" fmla="*/ 408623 w 618172"/>
                <a:gd name="connsiteY232" fmla="*/ 485775 h 837247"/>
                <a:gd name="connsiteX233" fmla="*/ 407670 w 618172"/>
                <a:gd name="connsiteY233" fmla="*/ 482918 h 837247"/>
                <a:gd name="connsiteX234" fmla="*/ 494348 w 618172"/>
                <a:gd name="connsiteY234" fmla="*/ 489585 h 837247"/>
                <a:gd name="connsiteX235" fmla="*/ 505778 w 618172"/>
                <a:gd name="connsiteY235" fmla="*/ 495300 h 837247"/>
                <a:gd name="connsiteX236" fmla="*/ 501968 w 618172"/>
                <a:gd name="connsiteY236" fmla="*/ 503872 h 837247"/>
                <a:gd name="connsiteX237" fmla="*/ 501015 w 618172"/>
                <a:gd name="connsiteY237" fmla="*/ 504825 h 837247"/>
                <a:gd name="connsiteX238" fmla="*/ 478155 w 618172"/>
                <a:gd name="connsiteY238" fmla="*/ 533400 h 837247"/>
                <a:gd name="connsiteX239" fmla="*/ 472440 w 618172"/>
                <a:gd name="connsiteY239" fmla="*/ 548640 h 837247"/>
                <a:gd name="connsiteX240" fmla="*/ 464820 w 618172"/>
                <a:gd name="connsiteY240" fmla="*/ 565785 h 837247"/>
                <a:gd name="connsiteX241" fmla="*/ 442913 w 618172"/>
                <a:gd name="connsiteY241" fmla="*/ 572453 h 837247"/>
                <a:gd name="connsiteX242" fmla="*/ 430530 w 618172"/>
                <a:gd name="connsiteY242" fmla="*/ 570547 h 837247"/>
                <a:gd name="connsiteX243" fmla="*/ 400050 w 618172"/>
                <a:gd name="connsiteY243" fmla="*/ 541972 h 837247"/>
                <a:gd name="connsiteX244" fmla="*/ 398145 w 618172"/>
                <a:gd name="connsiteY244" fmla="*/ 539115 h 837247"/>
                <a:gd name="connsiteX245" fmla="*/ 388620 w 618172"/>
                <a:gd name="connsiteY245" fmla="*/ 521970 h 837247"/>
                <a:gd name="connsiteX246" fmla="*/ 381000 w 618172"/>
                <a:gd name="connsiteY246" fmla="*/ 508635 h 837247"/>
                <a:gd name="connsiteX247" fmla="*/ 416243 w 618172"/>
                <a:gd name="connsiteY247" fmla="*/ 344805 h 837247"/>
                <a:gd name="connsiteX248" fmla="*/ 416243 w 618172"/>
                <a:gd name="connsiteY248" fmla="*/ 344805 h 837247"/>
                <a:gd name="connsiteX249" fmla="*/ 419100 w 618172"/>
                <a:gd name="connsiteY249" fmla="*/ 344805 h 837247"/>
                <a:gd name="connsiteX250" fmla="*/ 431483 w 618172"/>
                <a:gd name="connsiteY250" fmla="*/ 360045 h 837247"/>
                <a:gd name="connsiteX251" fmla="*/ 426720 w 618172"/>
                <a:gd name="connsiteY251" fmla="*/ 377190 h 837247"/>
                <a:gd name="connsiteX252" fmla="*/ 426720 w 618172"/>
                <a:gd name="connsiteY252" fmla="*/ 377190 h 837247"/>
                <a:gd name="connsiteX253" fmla="*/ 420053 w 618172"/>
                <a:gd name="connsiteY253" fmla="*/ 379095 h 837247"/>
                <a:gd name="connsiteX254" fmla="*/ 413385 w 618172"/>
                <a:gd name="connsiteY254" fmla="*/ 378143 h 837247"/>
                <a:gd name="connsiteX255" fmla="*/ 396240 w 618172"/>
                <a:gd name="connsiteY255" fmla="*/ 379095 h 837247"/>
                <a:gd name="connsiteX256" fmla="*/ 388620 w 618172"/>
                <a:gd name="connsiteY256" fmla="*/ 393382 h 837247"/>
                <a:gd name="connsiteX257" fmla="*/ 378143 w 618172"/>
                <a:gd name="connsiteY257" fmla="*/ 408622 h 837247"/>
                <a:gd name="connsiteX258" fmla="*/ 372428 w 618172"/>
                <a:gd name="connsiteY258" fmla="*/ 406718 h 837247"/>
                <a:gd name="connsiteX259" fmla="*/ 366713 w 618172"/>
                <a:gd name="connsiteY259" fmla="*/ 379095 h 837247"/>
                <a:gd name="connsiteX260" fmla="*/ 416243 w 618172"/>
                <a:gd name="connsiteY260" fmla="*/ 344805 h 837247"/>
                <a:gd name="connsiteX261" fmla="*/ 596265 w 618172"/>
                <a:gd name="connsiteY261" fmla="*/ 381953 h 837247"/>
                <a:gd name="connsiteX262" fmla="*/ 597218 w 618172"/>
                <a:gd name="connsiteY262" fmla="*/ 373380 h 837247"/>
                <a:gd name="connsiteX263" fmla="*/ 598170 w 618172"/>
                <a:gd name="connsiteY263" fmla="*/ 365760 h 837247"/>
                <a:gd name="connsiteX264" fmla="*/ 598170 w 618172"/>
                <a:gd name="connsiteY264" fmla="*/ 362903 h 837247"/>
                <a:gd name="connsiteX265" fmla="*/ 525780 w 618172"/>
                <a:gd name="connsiteY265" fmla="*/ 87630 h 837247"/>
                <a:gd name="connsiteX266" fmla="*/ 308610 w 618172"/>
                <a:gd name="connsiteY266" fmla="*/ 0 h 837247"/>
                <a:gd name="connsiteX267" fmla="*/ 71438 w 618172"/>
                <a:gd name="connsiteY267" fmla="*/ 109538 h 837247"/>
                <a:gd name="connsiteX268" fmla="*/ 20003 w 618172"/>
                <a:gd name="connsiteY268" fmla="*/ 367665 h 837247"/>
                <a:gd name="connsiteX269" fmla="*/ 22860 w 618172"/>
                <a:gd name="connsiteY269" fmla="*/ 381000 h 837247"/>
                <a:gd name="connsiteX270" fmla="*/ 0 w 618172"/>
                <a:gd name="connsiteY270" fmla="*/ 447675 h 837247"/>
                <a:gd name="connsiteX271" fmla="*/ 7620 w 618172"/>
                <a:gd name="connsiteY271" fmla="*/ 502920 h 837247"/>
                <a:gd name="connsiteX272" fmla="*/ 20955 w 618172"/>
                <a:gd name="connsiteY272" fmla="*/ 573405 h 837247"/>
                <a:gd name="connsiteX273" fmla="*/ 56198 w 618172"/>
                <a:gd name="connsiteY273" fmla="*/ 625793 h 837247"/>
                <a:gd name="connsiteX274" fmla="*/ 135255 w 618172"/>
                <a:gd name="connsiteY274" fmla="*/ 745807 h 837247"/>
                <a:gd name="connsiteX275" fmla="*/ 220980 w 618172"/>
                <a:gd name="connsiteY275" fmla="*/ 808672 h 837247"/>
                <a:gd name="connsiteX276" fmla="*/ 222885 w 618172"/>
                <a:gd name="connsiteY276" fmla="*/ 809625 h 837247"/>
                <a:gd name="connsiteX277" fmla="*/ 301943 w 618172"/>
                <a:gd name="connsiteY277" fmla="*/ 837247 h 837247"/>
                <a:gd name="connsiteX278" fmla="*/ 307658 w 618172"/>
                <a:gd name="connsiteY278" fmla="*/ 837247 h 837247"/>
                <a:gd name="connsiteX279" fmla="*/ 314325 w 618172"/>
                <a:gd name="connsiteY279" fmla="*/ 837247 h 837247"/>
                <a:gd name="connsiteX280" fmla="*/ 326708 w 618172"/>
                <a:gd name="connsiteY280" fmla="*/ 837247 h 837247"/>
                <a:gd name="connsiteX281" fmla="*/ 414338 w 618172"/>
                <a:gd name="connsiteY281" fmla="*/ 803910 h 837247"/>
                <a:gd name="connsiteX282" fmla="*/ 461010 w 618172"/>
                <a:gd name="connsiteY282" fmla="*/ 763905 h 837247"/>
                <a:gd name="connsiteX283" fmla="*/ 486728 w 618172"/>
                <a:gd name="connsiteY283" fmla="*/ 742950 h 837247"/>
                <a:gd name="connsiteX284" fmla="*/ 488633 w 618172"/>
                <a:gd name="connsiteY284" fmla="*/ 741997 h 837247"/>
                <a:gd name="connsiteX285" fmla="*/ 558165 w 618172"/>
                <a:gd name="connsiteY285" fmla="*/ 637222 h 837247"/>
                <a:gd name="connsiteX286" fmla="*/ 561023 w 618172"/>
                <a:gd name="connsiteY286" fmla="*/ 625793 h 837247"/>
                <a:gd name="connsiteX287" fmla="*/ 597218 w 618172"/>
                <a:gd name="connsiteY287" fmla="*/ 573405 h 837247"/>
                <a:gd name="connsiteX288" fmla="*/ 610553 w 618172"/>
                <a:gd name="connsiteY288" fmla="*/ 501968 h 837247"/>
                <a:gd name="connsiteX289" fmla="*/ 618173 w 618172"/>
                <a:gd name="connsiteY289" fmla="*/ 447675 h 837247"/>
                <a:gd name="connsiteX290" fmla="*/ 596265 w 618172"/>
                <a:gd name="connsiteY290" fmla="*/ 381953 h 837247"/>
                <a:gd name="connsiteX291" fmla="*/ 576263 w 618172"/>
                <a:gd name="connsiteY291" fmla="*/ 493395 h 837247"/>
                <a:gd name="connsiteX292" fmla="*/ 576263 w 618172"/>
                <a:gd name="connsiteY292" fmla="*/ 493395 h 837247"/>
                <a:gd name="connsiteX293" fmla="*/ 561975 w 618172"/>
                <a:gd name="connsiteY293" fmla="*/ 568643 h 837247"/>
                <a:gd name="connsiteX294" fmla="*/ 533400 w 618172"/>
                <a:gd name="connsiteY294" fmla="*/ 599122 h 837247"/>
                <a:gd name="connsiteX295" fmla="*/ 530543 w 618172"/>
                <a:gd name="connsiteY295" fmla="*/ 600075 h 837247"/>
                <a:gd name="connsiteX296" fmla="*/ 529590 w 618172"/>
                <a:gd name="connsiteY296" fmla="*/ 602932 h 837247"/>
                <a:gd name="connsiteX297" fmla="*/ 523875 w 618172"/>
                <a:gd name="connsiteY297" fmla="*/ 627697 h 837247"/>
                <a:gd name="connsiteX298" fmla="*/ 464820 w 618172"/>
                <a:gd name="connsiteY298" fmla="*/ 716280 h 837247"/>
                <a:gd name="connsiteX299" fmla="*/ 441960 w 618172"/>
                <a:gd name="connsiteY299" fmla="*/ 735330 h 837247"/>
                <a:gd name="connsiteX300" fmla="*/ 393383 w 618172"/>
                <a:gd name="connsiteY300" fmla="*/ 776288 h 837247"/>
                <a:gd name="connsiteX301" fmla="*/ 323850 w 618172"/>
                <a:gd name="connsiteY301" fmla="*/ 802957 h 837247"/>
                <a:gd name="connsiteX302" fmla="*/ 302895 w 618172"/>
                <a:gd name="connsiteY302" fmla="*/ 802957 h 837247"/>
                <a:gd name="connsiteX303" fmla="*/ 240983 w 618172"/>
                <a:gd name="connsiteY303" fmla="*/ 781050 h 837247"/>
                <a:gd name="connsiteX304" fmla="*/ 184785 w 618172"/>
                <a:gd name="connsiteY304" fmla="*/ 739140 h 837247"/>
                <a:gd name="connsiteX305" fmla="*/ 157163 w 618172"/>
                <a:gd name="connsiteY305" fmla="*/ 719138 h 837247"/>
                <a:gd name="connsiteX306" fmla="*/ 86678 w 618172"/>
                <a:gd name="connsiteY306" fmla="*/ 602932 h 837247"/>
                <a:gd name="connsiteX307" fmla="*/ 85725 w 618172"/>
                <a:gd name="connsiteY307" fmla="*/ 600075 h 837247"/>
                <a:gd name="connsiteX308" fmla="*/ 82868 w 618172"/>
                <a:gd name="connsiteY308" fmla="*/ 599122 h 837247"/>
                <a:gd name="connsiteX309" fmla="*/ 54293 w 618172"/>
                <a:gd name="connsiteY309" fmla="*/ 568643 h 837247"/>
                <a:gd name="connsiteX310" fmla="*/ 40005 w 618172"/>
                <a:gd name="connsiteY310" fmla="*/ 493395 h 837247"/>
                <a:gd name="connsiteX311" fmla="*/ 33338 w 618172"/>
                <a:gd name="connsiteY311" fmla="*/ 447675 h 837247"/>
                <a:gd name="connsiteX312" fmla="*/ 47625 w 618172"/>
                <a:gd name="connsiteY312" fmla="*/ 404813 h 837247"/>
                <a:gd name="connsiteX313" fmla="*/ 53340 w 618172"/>
                <a:gd name="connsiteY313" fmla="*/ 402907 h 837247"/>
                <a:gd name="connsiteX314" fmla="*/ 58103 w 618172"/>
                <a:gd name="connsiteY314" fmla="*/ 401955 h 837247"/>
                <a:gd name="connsiteX315" fmla="*/ 58103 w 618172"/>
                <a:gd name="connsiteY315" fmla="*/ 397193 h 837247"/>
                <a:gd name="connsiteX316" fmla="*/ 56198 w 618172"/>
                <a:gd name="connsiteY316" fmla="*/ 380047 h 837247"/>
                <a:gd name="connsiteX317" fmla="*/ 52388 w 618172"/>
                <a:gd name="connsiteY317" fmla="*/ 359093 h 837247"/>
                <a:gd name="connsiteX318" fmla="*/ 97155 w 618172"/>
                <a:gd name="connsiteY318" fmla="*/ 130493 h 837247"/>
                <a:gd name="connsiteX319" fmla="*/ 306705 w 618172"/>
                <a:gd name="connsiteY319" fmla="*/ 34290 h 837247"/>
                <a:gd name="connsiteX320" fmla="*/ 497205 w 618172"/>
                <a:gd name="connsiteY320" fmla="*/ 110490 h 837247"/>
                <a:gd name="connsiteX321" fmla="*/ 561023 w 618172"/>
                <a:gd name="connsiteY321" fmla="*/ 358140 h 837247"/>
                <a:gd name="connsiteX322" fmla="*/ 561023 w 618172"/>
                <a:gd name="connsiteY322" fmla="*/ 360997 h 837247"/>
                <a:gd name="connsiteX323" fmla="*/ 557213 w 618172"/>
                <a:gd name="connsiteY323" fmla="*/ 396240 h 837247"/>
                <a:gd name="connsiteX324" fmla="*/ 556260 w 618172"/>
                <a:gd name="connsiteY324" fmla="*/ 401003 h 837247"/>
                <a:gd name="connsiteX325" fmla="*/ 561023 w 618172"/>
                <a:gd name="connsiteY325" fmla="*/ 401955 h 837247"/>
                <a:gd name="connsiteX326" fmla="*/ 566738 w 618172"/>
                <a:gd name="connsiteY326" fmla="*/ 403860 h 837247"/>
                <a:gd name="connsiteX327" fmla="*/ 581025 w 618172"/>
                <a:gd name="connsiteY327" fmla="*/ 446722 h 837247"/>
                <a:gd name="connsiteX328" fmla="*/ 576263 w 618172"/>
                <a:gd name="connsiteY328" fmla="*/ 493395 h 837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</a:cxnLst>
              <a:rect l="l" t="t" r="r" b="b"/>
              <a:pathLst>
                <a:path w="618172" h="837247">
                  <a:moveTo>
                    <a:pt x="298133" y="309563"/>
                  </a:moveTo>
                  <a:cubicBezTo>
                    <a:pt x="292418" y="289560"/>
                    <a:pt x="271463" y="254318"/>
                    <a:pt x="241935" y="242888"/>
                  </a:cubicBezTo>
                  <a:cubicBezTo>
                    <a:pt x="236220" y="240982"/>
                    <a:pt x="230505" y="240030"/>
                    <a:pt x="223838" y="240030"/>
                  </a:cubicBezTo>
                  <a:cubicBezTo>
                    <a:pt x="204788" y="240030"/>
                    <a:pt x="176213" y="247650"/>
                    <a:pt x="145733" y="262890"/>
                  </a:cubicBezTo>
                  <a:cubicBezTo>
                    <a:pt x="144780" y="262890"/>
                    <a:pt x="144780" y="263843"/>
                    <a:pt x="144780" y="263843"/>
                  </a:cubicBezTo>
                  <a:cubicBezTo>
                    <a:pt x="144780" y="263843"/>
                    <a:pt x="144780" y="263843"/>
                    <a:pt x="144780" y="263843"/>
                  </a:cubicBezTo>
                  <a:cubicBezTo>
                    <a:pt x="140018" y="265747"/>
                    <a:pt x="135255" y="267653"/>
                    <a:pt x="129540" y="268605"/>
                  </a:cubicBezTo>
                  <a:cubicBezTo>
                    <a:pt x="121920" y="269557"/>
                    <a:pt x="113348" y="273368"/>
                    <a:pt x="106680" y="278130"/>
                  </a:cubicBezTo>
                  <a:cubicBezTo>
                    <a:pt x="100013" y="283845"/>
                    <a:pt x="97155" y="291465"/>
                    <a:pt x="98108" y="300038"/>
                  </a:cubicBezTo>
                  <a:cubicBezTo>
                    <a:pt x="99060" y="308610"/>
                    <a:pt x="104775" y="315278"/>
                    <a:pt x="113348" y="318135"/>
                  </a:cubicBezTo>
                  <a:cubicBezTo>
                    <a:pt x="120015" y="320993"/>
                    <a:pt x="127635" y="321945"/>
                    <a:pt x="135255" y="321945"/>
                  </a:cubicBezTo>
                  <a:cubicBezTo>
                    <a:pt x="145733" y="321945"/>
                    <a:pt x="156210" y="323850"/>
                    <a:pt x="166688" y="326707"/>
                  </a:cubicBezTo>
                  <a:cubicBezTo>
                    <a:pt x="170498" y="327660"/>
                    <a:pt x="176213" y="330518"/>
                    <a:pt x="182880" y="333375"/>
                  </a:cubicBezTo>
                  <a:cubicBezTo>
                    <a:pt x="175260" y="339090"/>
                    <a:pt x="169545" y="347663"/>
                    <a:pt x="167640" y="356235"/>
                  </a:cubicBezTo>
                  <a:cubicBezTo>
                    <a:pt x="164783" y="367665"/>
                    <a:pt x="168593" y="381000"/>
                    <a:pt x="177165" y="388620"/>
                  </a:cubicBezTo>
                  <a:cubicBezTo>
                    <a:pt x="181928" y="392430"/>
                    <a:pt x="187643" y="395288"/>
                    <a:pt x="194310" y="395288"/>
                  </a:cubicBezTo>
                  <a:cubicBezTo>
                    <a:pt x="198120" y="395288"/>
                    <a:pt x="201930" y="394335"/>
                    <a:pt x="205740" y="393382"/>
                  </a:cubicBezTo>
                  <a:cubicBezTo>
                    <a:pt x="206693" y="393382"/>
                    <a:pt x="207645" y="393382"/>
                    <a:pt x="207645" y="392430"/>
                  </a:cubicBezTo>
                  <a:cubicBezTo>
                    <a:pt x="208598" y="394335"/>
                    <a:pt x="208598" y="396240"/>
                    <a:pt x="209550" y="398145"/>
                  </a:cubicBezTo>
                  <a:cubicBezTo>
                    <a:pt x="212408" y="406718"/>
                    <a:pt x="217170" y="423863"/>
                    <a:pt x="235268" y="424815"/>
                  </a:cubicBezTo>
                  <a:lnTo>
                    <a:pt x="236220" y="424815"/>
                  </a:lnTo>
                  <a:cubicBezTo>
                    <a:pt x="239078" y="424815"/>
                    <a:pt x="240983" y="424815"/>
                    <a:pt x="243840" y="423863"/>
                  </a:cubicBezTo>
                  <a:cubicBezTo>
                    <a:pt x="243840" y="423863"/>
                    <a:pt x="243840" y="423863"/>
                    <a:pt x="243840" y="423863"/>
                  </a:cubicBezTo>
                  <a:cubicBezTo>
                    <a:pt x="245745" y="430530"/>
                    <a:pt x="247650" y="436245"/>
                    <a:pt x="250508" y="441960"/>
                  </a:cubicBezTo>
                  <a:cubicBezTo>
                    <a:pt x="252413" y="445770"/>
                    <a:pt x="254318" y="450532"/>
                    <a:pt x="255270" y="454343"/>
                  </a:cubicBezTo>
                  <a:cubicBezTo>
                    <a:pt x="258128" y="463868"/>
                    <a:pt x="260033" y="473393"/>
                    <a:pt x="260985" y="482918"/>
                  </a:cubicBezTo>
                  <a:cubicBezTo>
                    <a:pt x="249555" y="474345"/>
                    <a:pt x="237173" y="466725"/>
                    <a:pt x="220980" y="466725"/>
                  </a:cubicBezTo>
                  <a:lnTo>
                    <a:pt x="216218" y="466725"/>
                  </a:lnTo>
                  <a:cubicBezTo>
                    <a:pt x="192405" y="466725"/>
                    <a:pt x="136208" y="469582"/>
                    <a:pt x="117158" y="474345"/>
                  </a:cubicBezTo>
                  <a:cubicBezTo>
                    <a:pt x="108585" y="476250"/>
                    <a:pt x="98108" y="480060"/>
                    <a:pt x="94298" y="490538"/>
                  </a:cubicBezTo>
                  <a:cubicBezTo>
                    <a:pt x="92393" y="499110"/>
                    <a:pt x="94298" y="508635"/>
                    <a:pt x="100965" y="515303"/>
                  </a:cubicBezTo>
                  <a:cubicBezTo>
                    <a:pt x="103823" y="518160"/>
                    <a:pt x="106680" y="521970"/>
                    <a:pt x="109538" y="525780"/>
                  </a:cubicBezTo>
                  <a:cubicBezTo>
                    <a:pt x="114300" y="530543"/>
                    <a:pt x="119063" y="536257"/>
                    <a:pt x="122873" y="541972"/>
                  </a:cubicBezTo>
                  <a:cubicBezTo>
                    <a:pt x="124778" y="545782"/>
                    <a:pt x="125730" y="549593"/>
                    <a:pt x="126683" y="553403"/>
                  </a:cubicBezTo>
                  <a:cubicBezTo>
                    <a:pt x="127635" y="563880"/>
                    <a:pt x="133350" y="572453"/>
                    <a:pt x="140970" y="580072"/>
                  </a:cubicBezTo>
                  <a:cubicBezTo>
                    <a:pt x="150495" y="586740"/>
                    <a:pt x="160973" y="589597"/>
                    <a:pt x="172403" y="589597"/>
                  </a:cubicBezTo>
                  <a:cubicBezTo>
                    <a:pt x="179070" y="589597"/>
                    <a:pt x="184785" y="588645"/>
                    <a:pt x="190500" y="586740"/>
                  </a:cubicBezTo>
                  <a:cubicBezTo>
                    <a:pt x="195263" y="584835"/>
                    <a:pt x="199073" y="581978"/>
                    <a:pt x="202883" y="579120"/>
                  </a:cubicBezTo>
                  <a:cubicBezTo>
                    <a:pt x="204788" y="583882"/>
                    <a:pt x="209550" y="586740"/>
                    <a:pt x="214313" y="588645"/>
                  </a:cubicBezTo>
                  <a:lnTo>
                    <a:pt x="219075" y="590550"/>
                  </a:lnTo>
                  <a:cubicBezTo>
                    <a:pt x="230505" y="595313"/>
                    <a:pt x="242888" y="597218"/>
                    <a:pt x="256223" y="598170"/>
                  </a:cubicBezTo>
                  <a:lnTo>
                    <a:pt x="261938" y="598170"/>
                  </a:lnTo>
                  <a:cubicBezTo>
                    <a:pt x="285750" y="595313"/>
                    <a:pt x="295275" y="581025"/>
                    <a:pt x="299085" y="545782"/>
                  </a:cubicBezTo>
                  <a:cubicBezTo>
                    <a:pt x="301943" y="515303"/>
                    <a:pt x="296228" y="430530"/>
                    <a:pt x="294323" y="390525"/>
                  </a:cubicBezTo>
                  <a:cubicBezTo>
                    <a:pt x="294323" y="384810"/>
                    <a:pt x="294323" y="380047"/>
                    <a:pt x="293370" y="377190"/>
                  </a:cubicBezTo>
                  <a:lnTo>
                    <a:pt x="293370" y="375285"/>
                  </a:lnTo>
                  <a:cubicBezTo>
                    <a:pt x="293370" y="369570"/>
                    <a:pt x="291465" y="363855"/>
                    <a:pt x="287655" y="359093"/>
                  </a:cubicBezTo>
                  <a:cubicBezTo>
                    <a:pt x="289560" y="358140"/>
                    <a:pt x="290513" y="356235"/>
                    <a:pt x="291465" y="354330"/>
                  </a:cubicBezTo>
                  <a:cubicBezTo>
                    <a:pt x="300990" y="340043"/>
                    <a:pt x="302895" y="323850"/>
                    <a:pt x="298133" y="309563"/>
                  </a:cubicBezTo>
                  <a:close/>
                  <a:moveTo>
                    <a:pt x="243840" y="528638"/>
                  </a:moveTo>
                  <a:cubicBezTo>
                    <a:pt x="243840" y="527685"/>
                    <a:pt x="244793" y="525780"/>
                    <a:pt x="245745" y="524828"/>
                  </a:cubicBezTo>
                  <a:cubicBezTo>
                    <a:pt x="247650" y="526732"/>
                    <a:pt x="249555" y="528638"/>
                    <a:pt x="250508" y="531495"/>
                  </a:cubicBezTo>
                  <a:cubicBezTo>
                    <a:pt x="251460" y="534353"/>
                    <a:pt x="251460" y="537210"/>
                    <a:pt x="251460" y="541020"/>
                  </a:cubicBezTo>
                  <a:cubicBezTo>
                    <a:pt x="249555" y="538163"/>
                    <a:pt x="246698" y="534353"/>
                    <a:pt x="241935" y="533400"/>
                  </a:cubicBezTo>
                  <a:lnTo>
                    <a:pt x="243840" y="528638"/>
                  </a:lnTo>
                  <a:close/>
                  <a:moveTo>
                    <a:pt x="235268" y="547688"/>
                  </a:moveTo>
                  <a:cubicBezTo>
                    <a:pt x="235268" y="547688"/>
                    <a:pt x="236220" y="550545"/>
                    <a:pt x="237173" y="551497"/>
                  </a:cubicBezTo>
                  <a:cubicBezTo>
                    <a:pt x="239078" y="557213"/>
                    <a:pt x="241935" y="566738"/>
                    <a:pt x="255270" y="567690"/>
                  </a:cubicBezTo>
                  <a:cubicBezTo>
                    <a:pt x="255270" y="567690"/>
                    <a:pt x="256223" y="567690"/>
                    <a:pt x="256223" y="567690"/>
                  </a:cubicBezTo>
                  <a:cubicBezTo>
                    <a:pt x="262890" y="567690"/>
                    <a:pt x="263843" y="560070"/>
                    <a:pt x="264795" y="553403"/>
                  </a:cubicBezTo>
                  <a:lnTo>
                    <a:pt x="264795" y="552450"/>
                  </a:lnTo>
                  <a:cubicBezTo>
                    <a:pt x="265748" y="544830"/>
                    <a:pt x="268605" y="531495"/>
                    <a:pt x="264795" y="522922"/>
                  </a:cubicBezTo>
                  <a:cubicBezTo>
                    <a:pt x="260985" y="514350"/>
                    <a:pt x="251460" y="502920"/>
                    <a:pt x="242888" y="502920"/>
                  </a:cubicBezTo>
                  <a:cubicBezTo>
                    <a:pt x="242888" y="502920"/>
                    <a:pt x="242888" y="502920"/>
                    <a:pt x="242888" y="502920"/>
                  </a:cubicBezTo>
                  <a:cubicBezTo>
                    <a:pt x="241935" y="502920"/>
                    <a:pt x="240983" y="502920"/>
                    <a:pt x="240030" y="502920"/>
                  </a:cubicBezTo>
                  <a:cubicBezTo>
                    <a:pt x="235268" y="504825"/>
                    <a:pt x="232410" y="511493"/>
                    <a:pt x="228600" y="519113"/>
                  </a:cubicBezTo>
                  <a:cubicBezTo>
                    <a:pt x="225743" y="524828"/>
                    <a:pt x="222885" y="531495"/>
                    <a:pt x="219075" y="536257"/>
                  </a:cubicBezTo>
                  <a:lnTo>
                    <a:pt x="218123" y="538163"/>
                  </a:lnTo>
                  <a:cubicBezTo>
                    <a:pt x="209550" y="548640"/>
                    <a:pt x="197168" y="563880"/>
                    <a:pt x="186690" y="567690"/>
                  </a:cubicBezTo>
                  <a:cubicBezTo>
                    <a:pt x="182880" y="569595"/>
                    <a:pt x="178118" y="569595"/>
                    <a:pt x="174308" y="569595"/>
                  </a:cubicBezTo>
                  <a:cubicBezTo>
                    <a:pt x="166688" y="569595"/>
                    <a:pt x="159068" y="567690"/>
                    <a:pt x="152400" y="562928"/>
                  </a:cubicBezTo>
                  <a:cubicBezTo>
                    <a:pt x="148590" y="560070"/>
                    <a:pt x="146685" y="553403"/>
                    <a:pt x="144780" y="545782"/>
                  </a:cubicBezTo>
                  <a:cubicBezTo>
                    <a:pt x="143828" y="540068"/>
                    <a:pt x="141923" y="534353"/>
                    <a:pt x="139065" y="529590"/>
                  </a:cubicBezTo>
                  <a:cubicBezTo>
                    <a:pt x="132398" y="520065"/>
                    <a:pt x="123825" y="510540"/>
                    <a:pt x="116205" y="501968"/>
                  </a:cubicBezTo>
                  <a:cubicBezTo>
                    <a:pt x="113348" y="498157"/>
                    <a:pt x="111443" y="495300"/>
                    <a:pt x="112395" y="492443"/>
                  </a:cubicBezTo>
                  <a:cubicBezTo>
                    <a:pt x="113348" y="490538"/>
                    <a:pt x="115253" y="488632"/>
                    <a:pt x="123825" y="486728"/>
                  </a:cubicBezTo>
                  <a:cubicBezTo>
                    <a:pt x="155258" y="481965"/>
                    <a:pt x="187643" y="480060"/>
                    <a:pt x="219075" y="480060"/>
                  </a:cubicBezTo>
                  <a:lnTo>
                    <a:pt x="222885" y="480060"/>
                  </a:lnTo>
                  <a:cubicBezTo>
                    <a:pt x="237173" y="480060"/>
                    <a:pt x="250508" y="490538"/>
                    <a:pt x="258128" y="497205"/>
                  </a:cubicBezTo>
                  <a:cubicBezTo>
                    <a:pt x="262890" y="501015"/>
                    <a:pt x="265748" y="502920"/>
                    <a:pt x="267653" y="502920"/>
                  </a:cubicBezTo>
                  <a:lnTo>
                    <a:pt x="268605" y="502920"/>
                  </a:lnTo>
                  <a:cubicBezTo>
                    <a:pt x="272415" y="502920"/>
                    <a:pt x="275273" y="501968"/>
                    <a:pt x="278130" y="499110"/>
                  </a:cubicBezTo>
                  <a:cubicBezTo>
                    <a:pt x="280988" y="496253"/>
                    <a:pt x="281940" y="492443"/>
                    <a:pt x="280988" y="487680"/>
                  </a:cubicBezTo>
                  <a:cubicBezTo>
                    <a:pt x="279083" y="473393"/>
                    <a:pt x="277178" y="460057"/>
                    <a:pt x="273368" y="446722"/>
                  </a:cubicBezTo>
                  <a:cubicBezTo>
                    <a:pt x="271463" y="441960"/>
                    <a:pt x="269558" y="437197"/>
                    <a:pt x="267653" y="432435"/>
                  </a:cubicBezTo>
                  <a:cubicBezTo>
                    <a:pt x="265748" y="428625"/>
                    <a:pt x="263843" y="423863"/>
                    <a:pt x="262890" y="419100"/>
                  </a:cubicBezTo>
                  <a:cubicBezTo>
                    <a:pt x="265748" y="421005"/>
                    <a:pt x="268605" y="421957"/>
                    <a:pt x="271463" y="422910"/>
                  </a:cubicBezTo>
                  <a:cubicBezTo>
                    <a:pt x="273368" y="422910"/>
                    <a:pt x="276225" y="421957"/>
                    <a:pt x="276225" y="416243"/>
                  </a:cubicBezTo>
                  <a:cubicBezTo>
                    <a:pt x="274320" y="401003"/>
                    <a:pt x="271463" y="386715"/>
                    <a:pt x="265748" y="371475"/>
                  </a:cubicBezTo>
                  <a:cubicBezTo>
                    <a:pt x="264795" y="370522"/>
                    <a:pt x="265748" y="368618"/>
                    <a:pt x="266700" y="366713"/>
                  </a:cubicBezTo>
                  <a:cubicBezTo>
                    <a:pt x="268605" y="363855"/>
                    <a:pt x="271463" y="361950"/>
                    <a:pt x="274320" y="361950"/>
                  </a:cubicBezTo>
                  <a:cubicBezTo>
                    <a:pt x="277178" y="361950"/>
                    <a:pt x="278130" y="365760"/>
                    <a:pt x="279083" y="369570"/>
                  </a:cubicBezTo>
                  <a:cubicBezTo>
                    <a:pt x="279083" y="373380"/>
                    <a:pt x="280035" y="379095"/>
                    <a:pt x="280035" y="386715"/>
                  </a:cubicBezTo>
                  <a:cubicBezTo>
                    <a:pt x="282893" y="425768"/>
                    <a:pt x="287655" y="507682"/>
                    <a:pt x="284798" y="537210"/>
                  </a:cubicBezTo>
                  <a:cubicBezTo>
                    <a:pt x="284798" y="537210"/>
                    <a:pt x="284798" y="538163"/>
                    <a:pt x="284798" y="538163"/>
                  </a:cubicBezTo>
                  <a:cubicBezTo>
                    <a:pt x="281940" y="573405"/>
                    <a:pt x="272415" y="574357"/>
                    <a:pt x="262890" y="576263"/>
                  </a:cubicBezTo>
                  <a:cubicBezTo>
                    <a:pt x="261938" y="576263"/>
                    <a:pt x="260033" y="576263"/>
                    <a:pt x="259080" y="576263"/>
                  </a:cubicBezTo>
                  <a:cubicBezTo>
                    <a:pt x="246698" y="575310"/>
                    <a:pt x="234315" y="572453"/>
                    <a:pt x="221933" y="567690"/>
                  </a:cubicBezTo>
                  <a:cubicBezTo>
                    <a:pt x="220980" y="567690"/>
                    <a:pt x="220980" y="566738"/>
                    <a:pt x="220980" y="565785"/>
                  </a:cubicBezTo>
                  <a:cubicBezTo>
                    <a:pt x="220028" y="562928"/>
                    <a:pt x="232410" y="548640"/>
                    <a:pt x="235268" y="547688"/>
                  </a:cubicBezTo>
                  <a:close/>
                  <a:moveTo>
                    <a:pt x="265748" y="348615"/>
                  </a:moveTo>
                  <a:cubicBezTo>
                    <a:pt x="254318" y="348615"/>
                    <a:pt x="231458" y="337185"/>
                    <a:pt x="210503" y="327660"/>
                  </a:cubicBezTo>
                  <a:cubicBezTo>
                    <a:pt x="196215" y="320993"/>
                    <a:pt x="181928" y="314325"/>
                    <a:pt x="172403" y="311468"/>
                  </a:cubicBezTo>
                  <a:cubicBezTo>
                    <a:pt x="158115" y="306705"/>
                    <a:pt x="146685" y="306705"/>
                    <a:pt x="137160" y="305753"/>
                  </a:cubicBezTo>
                  <a:cubicBezTo>
                    <a:pt x="130493" y="305753"/>
                    <a:pt x="124778" y="304800"/>
                    <a:pt x="120968" y="302895"/>
                  </a:cubicBezTo>
                  <a:cubicBezTo>
                    <a:pt x="117158" y="301943"/>
                    <a:pt x="115253" y="298132"/>
                    <a:pt x="116205" y="294322"/>
                  </a:cubicBezTo>
                  <a:cubicBezTo>
                    <a:pt x="116205" y="292418"/>
                    <a:pt x="117158" y="291465"/>
                    <a:pt x="119063" y="290513"/>
                  </a:cubicBezTo>
                  <a:cubicBezTo>
                    <a:pt x="120968" y="288607"/>
                    <a:pt x="127635" y="286703"/>
                    <a:pt x="134303" y="284797"/>
                  </a:cubicBezTo>
                  <a:cubicBezTo>
                    <a:pt x="140970" y="282893"/>
                    <a:pt x="147638" y="280988"/>
                    <a:pt x="152400" y="279082"/>
                  </a:cubicBezTo>
                  <a:cubicBezTo>
                    <a:pt x="152400" y="279082"/>
                    <a:pt x="195263" y="257175"/>
                    <a:pt x="224790" y="257175"/>
                  </a:cubicBezTo>
                  <a:cubicBezTo>
                    <a:pt x="224790" y="257175"/>
                    <a:pt x="225743" y="257175"/>
                    <a:pt x="225743" y="257175"/>
                  </a:cubicBezTo>
                  <a:cubicBezTo>
                    <a:pt x="229553" y="257175"/>
                    <a:pt x="233363" y="258128"/>
                    <a:pt x="237173" y="259080"/>
                  </a:cubicBezTo>
                  <a:cubicBezTo>
                    <a:pt x="261938" y="267653"/>
                    <a:pt x="279083" y="300990"/>
                    <a:pt x="282893" y="314325"/>
                  </a:cubicBezTo>
                  <a:cubicBezTo>
                    <a:pt x="285750" y="324803"/>
                    <a:pt x="284798" y="335280"/>
                    <a:pt x="280035" y="341947"/>
                  </a:cubicBezTo>
                  <a:cubicBezTo>
                    <a:pt x="276225" y="346710"/>
                    <a:pt x="271463" y="348615"/>
                    <a:pt x="265748" y="348615"/>
                  </a:cubicBezTo>
                  <a:close/>
                  <a:moveTo>
                    <a:pt x="197168" y="345757"/>
                  </a:moveTo>
                  <a:cubicBezTo>
                    <a:pt x="198120" y="345757"/>
                    <a:pt x="199073" y="344805"/>
                    <a:pt x="200025" y="345757"/>
                  </a:cubicBezTo>
                  <a:cubicBezTo>
                    <a:pt x="216218" y="345757"/>
                    <a:pt x="246698" y="367665"/>
                    <a:pt x="246698" y="380047"/>
                  </a:cubicBezTo>
                  <a:cubicBezTo>
                    <a:pt x="247650" y="392430"/>
                    <a:pt x="244793" y="402907"/>
                    <a:pt x="240983" y="407670"/>
                  </a:cubicBezTo>
                  <a:cubicBezTo>
                    <a:pt x="239078" y="409575"/>
                    <a:pt x="238125" y="409575"/>
                    <a:pt x="235268" y="409575"/>
                  </a:cubicBezTo>
                  <a:lnTo>
                    <a:pt x="235268" y="409575"/>
                  </a:lnTo>
                  <a:cubicBezTo>
                    <a:pt x="230505" y="409575"/>
                    <a:pt x="228600" y="403860"/>
                    <a:pt x="225743" y="395288"/>
                  </a:cubicBezTo>
                  <a:cubicBezTo>
                    <a:pt x="223838" y="388620"/>
                    <a:pt x="221933" y="382905"/>
                    <a:pt x="218123" y="380047"/>
                  </a:cubicBezTo>
                  <a:cubicBezTo>
                    <a:pt x="215265" y="378143"/>
                    <a:pt x="212408" y="377190"/>
                    <a:pt x="209550" y="377190"/>
                  </a:cubicBezTo>
                  <a:cubicBezTo>
                    <a:pt x="206693" y="377190"/>
                    <a:pt x="203835" y="378143"/>
                    <a:pt x="200978" y="379095"/>
                  </a:cubicBezTo>
                  <a:cubicBezTo>
                    <a:pt x="198120" y="380047"/>
                    <a:pt x="196215" y="380047"/>
                    <a:pt x="193358" y="380047"/>
                  </a:cubicBezTo>
                  <a:cubicBezTo>
                    <a:pt x="191453" y="380047"/>
                    <a:pt x="188595" y="379095"/>
                    <a:pt x="186690" y="377190"/>
                  </a:cubicBezTo>
                  <a:cubicBezTo>
                    <a:pt x="182880" y="373380"/>
                    <a:pt x="180975" y="367665"/>
                    <a:pt x="181928" y="360045"/>
                  </a:cubicBezTo>
                  <a:cubicBezTo>
                    <a:pt x="185738" y="354330"/>
                    <a:pt x="189548" y="347663"/>
                    <a:pt x="197168" y="345757"/>
                  </a:cubicBezTo>
                  <a:close/>
                  <a:moveTo>
                    <a:pt x="498158" y="474345"/>
                  </a:moveTo>
                  <a:lnTo>
                    <a:pt x="498158" y="474345"/>
                  </a:lnTo>
                  <a:cubicBezTo>
                    <a:pt x="479108" y="469582"/>
                    <a:pt x="422910" y="466725"/>
                    <a:pt x="399098" y="466725"/>
                  </a:cubicBezTo>
                  <a:lnTo>
                    <a:pt x="394335" y="466725"/>
                  </a:lnTo>
                  <a:cubicBezTo>
                    <a:pt x="378143" y="466725"/>
                    <a:pt x="363855" y="476250"/>
                    <a:pt x="354330" y="482918"/>
                  </a:cubicBezTo>
                  <a:cubicBezTo>
                    <a:pt x="356235" y="473393"/>
                    <a:pt x="358140" y="463868"/>
                    <a:pt x="360045" y="454343"/>
                  </a:cubicBezTo>
                  <a:cubicBezTo>
                    <a:pt x="360998" y="449580"/>
                    <a:pt x="362903" y="445770"/>
                    <a:pt x="364808" y="441007"/>
                  </a:cubicBezTo>
                  <a:lnTo>
                    <a:pt x="365760" y="440055"/>
                  </a:lnTo>
                  <a:cubicBezTo>
                    <a:pt x="367665" y="435293"/>
                    <a:pt x="369570" y="430530"/>
                    <a:pt x="371475" y="423863"/>
                  </a:cubicBezTo>
                  <a:cubicBezTo>
                    <a:pt x="371475" y="423863"/>
                    <a:pt x="371475" y="422910"/>
                    <a:pt x="371475" y="422910"/>
                  </a:cubicBezTo>
                  <a:cubicBezTo>
                    <a:pt x="374333" y="423863"/>
                    <a:pt x="376238" y="423863"/>
                    <a:pt x="379095" y="423863"/>
                  </a:cubicBezTo>
                  <a:lnTo>
                    <a:pt x="380048" y="423863"/>
                  </a:lnTo>
                  <a:cubicBezTo>
                    <a:pt x="396240" y="422910"/>
                    <a:pt x="401955" y="407670"/>
                    <a:pt x="404813" y="399097"/>
                  </a:cubicBezTo>
                  <a:lnTo>
                    <a:pt x="404813" y="398145"/>
                  </a:lnTo>
                  <a:cubicBezTo>
                    <a:pt x="405765" y="396240"/>
                    <a:pt x="405765" y="394335"/>
                    <a:pt x="406718" y="392430"/>
                  </a:cubicBezTo>
                  <a:cubicBezTo>
                    <a:pt x="407670" y="392430"/>
                    <a:pt x="408623" y="392430"/>
                    <a:pt x="408623" y="393382"/>
                  </a:cubicBezTo>
                  <a:cubicBezTo>
                    <a:pt x="412433" y="394335"/>
                    <a:pt x="416243" y="395288"/>
                    <a:pt x="420053" y="395288"/>
                  </a:cubicBezTo>
                  <a:cubicBezTo>
                    <a:pt x="426720" y="395288"/>
                    <a:pt x="432435" y="393382"/>
                    <a:pt x="437198" y="388620"/>
                  </a:cubicBezTo>
                  <a:cubicBezTo>
                    <a:pt x="445770" y="380047"/>
                    <a:pt x="449580" y="367665"/>
                    <a:pt x="446723" y="356235"/>
                  </a:cubicBezTo>
                  <a:cubicBezTo>
                    <a:pt x="444818" y="346710"/>
                    <a:pt x="439103" y="338138"/>
                    <a:pt x="431483" y="332422"/>
                  </a:cubicBezTo>
                  <a:cubicBezTo>
                    <a:pt x="437198" y="329565"/>
                    <a:pt x="442913" y="327660"/>
                    <a:pt x="447675" y="325755"/>
                  </a:cubicBezTo>
                  <a:cubicBezTo>
                    <a:pt x="458153" y="322897"/>
                    <a:pt x="468630" y="320993"/>
                    <a:pt x="479108" y="320993"/>
                  </a:cubicBezTo>
                  <a:cubicBezTo>
                    <a:pt x="486728" y="320993"/>
                    <a:pt x="493395" y="320040"/>
                    <a:pt x="501015" y="317182"/>
                  </a:cubicBezTo>
                  <a:cubicBezTo>
                    <a:pt x="508635" y="314325"/>
                    <a:pt x="514350" y="307657"/>
                    <a:pt x="515303" y="299085"/>
                  </a:cubicBezTo>
                  <a:cubicBezTo>
                    <a:pt x="516255" y="290513"/>
                    <a:pt x="513398" y="282893"/>
                    <a:pt x="506730" y="277178"/>
                  </a:cubicBezTo>
                  <a:cubicBezTo>
                    <a:pt x="500063" y="272415"/>
                    <a:pt x="492443" y="269557"/>
                    <a:pt x="484823" y="267653"/>
                  </a:cubicBezTo>
                  <a:cubicBezTo>
                    <a:pt x="480060" y="266700"/>
                    <a:pt x="474345" y="264795"/>
                    <a:pt x="469583" y="262890"/>
                  </a:cubicBezTo>
                  <a:lnTo>
                    <a:pt x="469583" y="262890"/>
                  </a:lnTo>
                  <a:cubicBezTo>
                    <a:pt x="469583" y="262890"/>
                    <a:pt x="468630" y="262890"/>
                    <a:pt x="468630" y="261938"/>
                  </a:cubicBezTo>
                  <a:cubicBezTo>
                    <a:pt x="437198" y="247650"/>
                    <a:pt x="409575" y="239078"/>
                    <a:pt x="390525" y="239078"/>
                  </a:cubicBezTo>
                  <a:cubicBezTo>
                    <a:pt x="384810" y="239078"/>
                    <a:pt x="378143" y="240030"/>
                    <a:pt x="372428" y="241935"/>
                  </a:cubicBezTo>
                  <a:cubicBezTo>
                    <a:pt x="342900" y="252413"/>
                    <a:pt x="321945" y="288607"/>
                    <a:pt x="316230" y="308610"/>
                  </a:cubicBezTo>
                  <a:cubicBezTo>
                    <a:pt x="311468" y="322897"/>
                    <a:pt x="313373" y="338138"/>
                    <a:pt x="321945" y="351472"/>
                  </a:cubicBezTo>
                  <a:cubicBezTo>
                    <a:pt x="322898" y="353378"/>
                    <a:pt x="324803" y="354330"/>
                    <a:pt x="325755" y="356235"/>
                  </a:cubicBezTo>
                  <a:cubicBezTo>
                    <a:pt x="321945" y="360997"/>
                    <a:pt x="320040" y="366713"/>
                    <a:pt x="320040" y="372428"/>
                  </a:cubicBezTo>
                  <a:cubicBezTo>
                    <a:pt x="320040" y="374332"/>
                    <a:pt x="320040" y="377190"/>
                    <a:pt x="320040" y="380047"/>
                  </a:cubicBezTo>
                  <a:cubicBezTo>
                    <a:pt x="320040" y="381953"/>
                    <a:pt x="320040" y="384810"/>
                    <a:pt x="319088" y="387668"/>
                  </a:cubicBezTo>
                  <a:cubicBezTo>
                    <a:pt x="317183" y="421957"/>
                    <a:pt x="311468" y="511493"/>
                    <a:pt x="314325" y="542925"/>
                  </a:cubicBezTo>
                  <a:cubicBezTo>
                    <a:pt x="317183" y="578168"/>
                    <a:pt x="327660" y="592455"/>
                    <a:pt x="351473" y="595313"/>
                  </a:cubicBezTo>
                  <a:lnTo>
                    <a:pt x="357188" y="595313"/>
                  </a:lnTo>
                  <a:cubicBezTo>
                    <a:pt x="369570" y="594360"/>
                    <a:pt x="381953" y="591503"/>
                    <a:pt x="393383" y="587693"/>
                  </a:cubicBezTo>
                  <a:lnTo>
                    <a:pt x="398145" y="585788"/>
                  </a:lnTo>
                  <a:cubicBezTo>
                    <a:pt x="402908" y="583882"/>
                    <a:pt x="406718" y="581025"/>
                    <a:pt x="409575" y="576263"/>
                  </a:cubicBezTo>
                  <a:cubicBezTo>
                    <a:pt x="413385" y="579120"/>
                    <a:pt x="418148" y="581978"/>
                    <a:pt x="422910" y="583882"/>
                  </a:cubicBezTo>
                  <a:cubicBezTo>
                    <a:pt x="428625" y="585788"/>
                    <a:pt x="435293" y="586740"/>
                    <a:pt x="441008" y="586740"/>
                  </a:cubicBezTo>
                  <a:cubicBezTo>
                    <a:pt x="452438" y="586740"/>
                    <a:pt x="463868" y="583882"/>
                    <a:pt x="473393" y="577215"/>
                  </a:cubicBezTo>
                  <a:cubicBezTo>
                    <a:pt x="481013" y="570547"/>
                    <a:pt x="486728" y="561022"/>
                    <a:pt x="487680" y="551497"/>
                  </a:cubicBezTo>
                  <a:cubicBezTo>
                    <a:pt x="488633" y="547688"/>
                    <a:pt x="489585" y="543878"/>
                    <a:pt x="491490" y="540068"/>
                  </a:cubicBezTo>
                  <a:cubicBezTo>
                    <a:pt x="495300" y="534353"/>
                    <a:pt x="500063" y="528638"/>
                    <a:pt x="504825" y="523875"/>
                  </a:cubicBezTo>
                  <a:cubicBezTo>
                    <a:pt x="507683" y="520065"/>
                    <a:pt x="511493" y="517207"/>
                    <a:pt x="513398" y="513397"/>
                  </a:cubicBezTo>
                  <a:cubicBezTo>
                    <a:pt x="520065" y="506730"/>
                    <a:pt x="521970" y="497205"/>
                    <a:pt x="520065" y="488632"/>
                  </a:cubicBezTo>
                  <a:cubicBezTo>
                    <a:pt x="517208" y="480060"/>
                    <a:pt x="504825" y="476250"/>
                    <a:pt x="498158" y="474345"/>
                  </a:cubicBezTo>
                  <a:close/>
                  <a:moveTo>
                    <a:pt x="405765" y="327660"/>
                  </a:moveTo>
                  <a:cubicBezTo>
                    <a:pt x="384810" y="337185"/>
                    <a:pt x="360998" y="348615"/>
                    <a:pt x="350520" y="348615"/>
                  </a:cubicBezTo>
                  <a:cubicBezTo>
                    <a:pt x="344805" y="348615"/>
                    <a:pt x="340043" y="346710"/>
                    <a:pt x="337185" y="341947"/>
                  </a:cubicBezTo>
                  <a:cubicBezTo>
                    <a:pt x="332423" y="335280"/>
                    <a:pt x="330518" y="323850"/>
                    <a:pt x="333375" y="314325"/>
                  </a:cubicBezTo>
                  <a:cubicBezTo>
                    <a:pt x="337185" y="300990"/>
                    <a:pt x="354330" y="267653"/>
                    <a:pt x="379095" y="259080"/>
                  </a:cubicBezTo>
                  <a:cubicBezTo>
                    <a:pt x="382905" y="258128"/>
                    <a:pt x="386715" y="257175"/>
                    <a:pt x="391478" y="257175"/>
                  </a:cubicBezTo>
                  <a:cubicBezTo>
                    <a:pt x="415290" y="257175"/>
                    <a:pt x="452438" y="273368"/>
                    <a:pt x="463868" y="279082"/>
                  </a:cubicBezTo>
                  <a:cubicBezTo>
                    <a:pt x="468630" y="281940"/>
                    <a:pt x="475298" y="283845"/>
                    <a:pt x="481965" y="284797"/>
                  </a:cubicBezTo>
                  <a:cubicBezTo>
                    <a:pt x="488633" y="286703"/>
                    <a:pt x="495300" y="288607"/>
                    <a:pt x="498158" y="290513"/>
                  </a:cubicBezTo>
                  <a:cubicBezTo>
                    <a:pt x="501015" y="292418"/>
                    <a:pt x="501968" y="297180"/>
                    <a:pt x="500063" y="300038"/>
                  </a:cubicBezTo>
                  <a:cubicBezTo>
                    <a:pt x="499110" y="300990"/>
                    <a:pt x="498158" y="301943"/>
                    <a:pt x="496253" y="302895"/>
                  </a:cubicBezTo>
                  <a:cubicBezTo>
                    <a:pt x="492443" y="304800"/>
                    <a:pt x="487680" y="304800"/>
                    <a:pt x="480060" y="304800"/>
                  </a:cubicBezTo>
                  <a:cubicBezTo>
                    <a:pt x="470535" y="305753"/>
                    <a:pt x="459105" y="305753"/>
                    <a:pt x="444818" y="310515"/>
                  </a:cubicBezTo>
                  <a:cubicBezTo>
                    <a:pt x="434340" y="314325"/>
                    <a:pt x="421005" y="320993"/>
                    <a:pt x="405765" y="327660"/>
                  </a:cubicBezTo>
                  <a:close/>
                  <a:moveTo>
                    <a:pt x="338138" y="390525"/>
                  </a:moveTo>
                  <a:cubicBezTo>
                    <a:pt x="339090" y="382905"/>
                    <a:pt x="339090" y="377190"/>
                    <a:pt x="339090" y="373380"/>
                  </a:cubicBezTo>
                  <a:cubicBezTo>
                    <a:pt x="339090" y="368618"/>
                    <a:pt x="340995" y="365760"/>
                    <a:pt x="343853" y="365760"/>
                  </a:cubicBezTo>
                  <a:cubicBezTo>
                    <a:pt x="346710" y="365760"/>
                    <a:pt x="349568" y="367665"/>
                    <a:pt x="351473" y="370522"/>
                  </a:cubicBezTo>
                  <a:cubicBezTo>
                    <a:pt x="352425" y="372428"/>
                    <a:pt x="353378" y="374332"/>
                    <a:pt x="352425" y="375285"/>
                  </a:cubicBezTo>
                  <a:cubicBezTo>
                    <a:pt x="347663" y="389572"/>
                    <a:pt x="343853" y="404813"/>
                    <a:pt x="341948" y="420053"/>
                  </a:cubicBezTo>
                  <a:cubicBezTo>
                    <a:pt x="341948" y="425768"/>
                    <a:pt x="345758" y="426720"/>
                    <a:pt x="347663" y="426720"/>
                  </a:cubicBezTo>
                  <a:cubicBezTo>
                    <a:pt x="350520" y="425768"/>
                    <a:pt x="353378" y="424815"/>
                    <a:pt x="356235" y="423863"/>
                  </a:cubicBezTo>
                  <a:cubicBezTo>
                    <a:pt x="354330" y="429578"/>
                    <a:pt x="352425" y="434340"/>
                    <a:pt x="350520" y="439103"/>
                  </a:cubicBezTo>
                  <a:cubicBezTo>
                    <a:pt x="348615" y="442913"/>
                    <a:pt x="347663" y="447675"/>
                    <a:pt x="345758" y="452438"/>
                  </a:cubicBezTo>
                  <a:cubicBezTo>
                    <a:pt x="341948" y="465772"/>
                    <a:pt x="339090" y="480060"/>
                    <a:pt x="338138" y="493395"/>
                  </a:cubicBezTo>
                  <a:cubicBezTo>
                    <a:pt x="338138" y="498157"/>
                    <a:pt x="339090" y="501968"/>
                    <a:pt x="340995" y="504825"/>
                  </a:cubicBezTo>
                  <a:cubicBezTo>
                    <a:pt x="341948" y="505778"/>
                    <a:pt x="342900" y="506730"/>
                    <a:pt x="344805" y="507682"/>
                  </a:cubicBezTo>
                  <a:cubicBezTo>
                    <a:pt x="341948" y="510540"/>
                    <a:pt x="340043" y="513397"/>
                    <a:pt x="338138" y="516255"/>
                  </a:cubicBezTo>
                  <a:cubicBezTo>
                    <a:pt x="334328" y="527685"/>
                    <a:pt x="339090" y="531495"/>
                    <a:pt x="341948" y="533400"/>
                  </a:cubicBezTo>
                  <a:cubicBezTo>
                    <a:pt x="343853" y="534353"/>
                    <a:pt x="346710" y="534353"/>
                    <a:pt x="348615" y="533400"/>
                  </a:cubicBezTo>
                  <a:cubicBezTo>
                    <a:pt x="349568" y="533400"/>
                    <a:pt x="349568" y="533400"/>
                    <a:pt x="350520" y="532447"/>
                  </a:cubicBezTo>
                  <a:cubicBezTo>
                    <a:pt x="349568" y="540068"/>
                    <a:pt x="351473" y="548640"/>
                    <a:pt x="352425" y="554355"/>
                  </a:cubicBezTo>
                  <a:cubicBezTo>
                    <a:pt x="353378" y="561975"/>
                    <a:pt x="355283" y="568643"/>
                    <a:pt x="360998" y="568643"/>
                  </a:cubicBezTo>
                  <a:lnTo>
                    <a:pt x="361950" y="568643"/>
                  </a:lnTo>
                  <a:cubicBezTo>
                    <a:pt x="375285" y="567690"/>
                    <a:pt x="378143" y="558165"/>
                    <a:pt x="380048" y="552450"/>
                  </a:cubicBezTo>
                  <a:cubicBezTo>
                    <a:pt x="380048" y="550545"/>
                    <a:pt x="381000" y="548640"/>
                    <a:pt x="381000" y="548640"/>
                  </a:cubicBezTo>
                  <a:cubicBezTo>
                    <a:pt x="384810" y="549593"/>
                    <a:pt x="397193" y="563880"/>
                    <a:pt x="397193" y="570547"/>
                  </a:cubicBezTo>
                  <a:cubicBezTo>
                    <a:pt x="397193" y="571500"/>
                    <a:pt x="397193" y="572453"/>
                    <a:pt x="396240" y="572453"/>
                  </a:cubicBezTo>
                  <a:lnTo>
                    <a:pt x="395288" y="572453"/>
                  </a:lnTo>
                  <a:cubicBezTo>
                    <a:pt x="383858" y="577215"/>
                    <a:pt x="371475" y="580072"/>
                    <a:pt x="359093" y="581025"/>
                  </a:cubicBezTo>
                  <a:cubicBezTo>
                    <a:pt x="358140" y="581025"/>
                    <a:pt x="356235" y="581025"/>
                    <a:pt x="355283" y="581025"/>
                  </a:cubicBezTo>
                  <a:cubicBezTo>
                    <a:pt x="344805" y="580072"/>
                    <a:pt x="336233" y="579120"/>
                    <a:pt x="332423" y="542925"/>
                  </a:cubicBezTo>
                  <a:cubicBezTo>
                    <a:pt x="330518" y="513397"/>
                    <a:pt x="335280" y="426720"/>
                    <a:pt x="338138" y="390525"/>
                  </a:cubicBezTo>
                  <a:close/>
                  <a:moveTo>
                    <a:pt x="374333" y="532447"/>
                  </a:moveTo>
                  <a:cubicBezTo>
                    <a:pt x="369570" y="534353"/>
                    <a:pt x="366713" y="537210"/>
                    <a:pt x="365760" y="541020"/>
                  </a:cubicBezTo>
                  <a:cubicBezTo>
                    <a:pt x="365760" y="538163"/>
                    <a:pt x="365760" y="534353"/>
                    <a:pt x="366713" y="531495"/>
                  </a:cubicBezTo>
                  <a:cubicBezTo>
                    <a:pt x="367665" y="528638"/>
                    <a:pt x="369570" y="526732"/>
                    <a:pt x="371475" y="524828"/>
                  </a:cubicBezTo>
                  <a:cubicBezTo>
                    <a:pt x="372428" y="525780"/>
                    <a:pt x="372428" y="527685"/>
                    <a:pt x="373380" y="528638"/>
                  </a:cubicBezTo>
                  <a:lnTo>
                    <a:pt x="374333" y="532447"/>
                  </a:lnTo>
                  <a:close/>
                  <a:moveTo>
                    <a:pt x="381000" y="508635"/>
                  </a:moveTo>
                  <a:cubicBezTo>
                    <a:pt x="388620" y="507682"/>
                    <a:pt x="396240" y="504825"/>
                    <a:pt x="402908" y="501015"/>
                  </a:cubicBezTo>
                  <a:cubicBezTo>
                    <a:pt x="408623" y="496253"/>
                    <a:pt x="410528" y="490538"/>
                    <a:pt x="408623" y="485775"/>
                  </a:cubicBezTo>
                  <a:cubicBezTo>
                    <a:pt x="408623" y="484822"/>
                    <a:pt x="407670" y="483870"/>
                    <a:pt x="407670" y="482918"/>
                  </a:cubicBezTo>
                  <a:cubicBezTo>
                    <a:pt x="437198" y="482918"/>
                    <a:pt x="465773" y="485775"/>
                    <a:pt x="494348" y="489585"/>
                  </a:cubicBezTo>
                  <a:cubicBezTo>
                    <a:pt x="502920" y="491490"/>
                    <a:pt x="504825" y="493395"/>
                    <a:pt x="505778" y="495300"/>
                  </a:cubicBezTo>
                  <a:cubicBezTo>
                    <a:pt x="506730" y="497205"/>
                    <a:pt x="504825" y="500063"/>
                    <a:pt x="501968" y="503872"/>
                  </a:cubicBezTo>
                  <a:lnTo>
                    <a:pt x="501015" y="504825"/>
                  </a:lnTo>
                  <a:cubicBezTo>
                    <a:pt x="492443" y="513397"/>
                    <a:pt x="484823" y="522922"/>
                    <a:pt x="478155" y="533400"/>
                  </a:cubicBezTo>
                  <a:cubicBezTo>
                    <a:pt x="475298" y="538163"/>
                    <a:pt x="474345" y="543878"/>
                    <a:pt x="472440" y="548640"/>
                  </a:cubicBezTo>
                  <a:cubicBezTo>
                    <a:pt x="470535" y="555307"/>
                    <a:pt x="468630" y="562928"/>
                    <a:pt x="464820" y="565785"/>
                  </a:cubicBezTo>
                  <a:cubicBezTo>
                    <a:pt x="458153" y="569595"/>
                    <a:pt x="450533" y="572453"/>
                    <a:pt x="442913" y="572453"/>
                  </a:cubicBezTo>
                  <a:cubicBezTo>
                    <a:pt x="438150" y="572453"/>
                    <a:pt x="434340" y="571500"/>
                    <a:pt x="430530" y="570547"/>
                  </a:cubicBezTo>
                  <a:cubicBezTo>
                    <a:pt x="420053" y="566738"/>
                    <a:pt x="408623" y="552450"/>
                    <a:pt x="400050" y="541972"/>
                  </a:cubicBezTo>
                  <a:lnTo>
                    <a:pt x="398145" y="539115"/>
                  </a:lnTo>
                  <a:cubicBezTo>
                    <a:pt x="394335" y="534353"/>
                    <a:pt x="391478" y="527685"/>
                    <a:pt x="388620" y="521970"/>
                  </a:cubicBezTo>
                  <a:cubicBezTo>
                    <a:pt x="385763" y="516255"/>
                    <a:pt x="383858" y="512445"/>
                    <a:pt x="381000" y="508635"/>
                  </a:cubicBezTo>
                  <a:close/>
                  <a:moveTo>
                    <a:pt x="416243" y="344805"/>
                  </a:moveTo>
                  <a:cubicBezTo>
                    <a:pt x="416243" y="344805"/>
                    <a:pt x="416243" y="344805"/>
                    <a:pt x="416243" y="344805"/>
                  </a:cubicBezTo>
                  <a:cubicBezTo>
                    <a:pt x="417195" y="344805"/>
                    <a:pt x="418148" y="344805"/>
                    <a:pt x="419100" y="344805"/>
                  </a:cubicBezTo>
                  <a:cubicBezTo>
                    <a:pt x="425768" y="346710"/>
                    <a:pt x="430530" y="352425"/>
                    <a:pt x="431483" y="360045"/>
                  </a:cubicBezTo>
                  <a:cubicBezTo>
                    <a:pt x="433388" y="366713"/>
                    <a:pt x="431483" y="373380"/>
                    <a:pt x="426720" y="377190"/>
                  </a:cubicBezTo>
                  <a:lnTo>
                    <a:pt x="426720" y="377190"/>
                  </a:lnTo>
                  <a:cubicBezTo>
                    <a:pt x="424815" y="379095"/>
                    <a:pt x="422910" y="379095"/>
                    <a:pt x="420053" y="379095"/>
                  </a:cubicBezTo>
                  <a:cubicBezTo>
                    <a:pt x="418148" y="379095"/>
                    <a:pt x="415290" y="378143"/>
                    <a:pt x="413385" y="378143"/>
                  </a:cubicBezTo>
                  <a:cubicBezTo>
                    <a:pt x="407670" y="376238"/>
                    <a:pt x="401955" y="375285"/>
                    <a:pt x="396240" y="379095"/>
                  </a:cubicBezTo>
                  <a:cubicBezTo>
                    <a:pt x="392430" y="381953"/>
                    <a:pt x="390525" y="387668"/>
                    <a:pt x="388620" y="393382"/>
                  </a:cubicBezTo>
                  <a:cubicBezTo>
                    <a:pt x="385763" y="401955"/>
                    <a:pt x="383858" y="408622"/>
                    <a:pt x="378143" y="408622"/>
                  </a:cubicBezTo>
                  <a:cubicBezTo>
                    <a:pt x="376238" y="408622"/>
                    <a:pt x="374333" y="407670"/>
                    <a:pt x="372428" y="406718"/>
                  </a:cubicBezTo>
                  <a:cubicBezTo>
                    <a:pt x="368618" y="402907"/>
                    <a:pt x="366713" y="392430"/>
                    <a:pt x="366713" y="379095"/>
                  </a:cubicBezTo>
                  <a:cubicBezTo>
                    <a:pt x="369570" y="366713"/>
                    <a:pt x="399098" y="344805"/>
                    <a:pt x="416243" y="344805"/>
                  </a:cubicBezTo>
                  <a:close/>
                  <a:moveTo>
                    <a:pt x="596265" y="381953"/>
                  </a:moveTo>
                  <a:cubicBezTo>
                    <a:pt x="596265" y="379095"/>
                    <a:pt x="597218" y="376238"/>
                    <a:pt x="597218" y="373380"/>
                  </a:cubicBezTo>
                  <a:lnTo>
                    <a:pt x="598170" y="365760"/>
                  </a:lnTo>
                  <a:lnTo>
                    <a:pt x="598170" y="362903"/>
                  </a:lnTo>
                  <a:cubicBezTo>
                    <a:pt x="609600" y="248603"/>
                    <a:pt x="584835" y="153353"/>
                    <a:pt x="525780" y="87630"/>
                  </a:cubicBezTo>
                  <a:cubicBezTo>
                    <a:pt x="474345" y="30480"/>
                    <a:pt x="399098" y="0"/>
                    <a:pt x="308610" y="0"/>
                  </a:cubicBezTo>
                  <a:cubicBezTo>
                    <a:pt x="213360" y="0"/>
                    <a:pt x="126683" y="40005"/>
                    <a:pt x="71438" y="109538"/>
                  </a:cubicBezTo>
                  <a:cubicBezTo>
                    <a:pt x="16193" y="179070"/>
                    <a:pt x="-2857" y="271463"/>
                    <a:pt x="20003" y="367665"/>
                  </a:cubicBezTo>
                  <a:cubicBezTo>
                    <a:pt x="20955" y="372428"/>
                    <a:pt x="21908" y="376238"/>
                    <a:pt x="22860" y="381000"/>
                  </a:cubicBezTo>
                  <a:cubicBezTo>
                    <a:pt x="0" y="401003"/>
                    <a:pt x="0" y="436245"/>
                    <a:pt x="0" y="447675"/>
                  </a:cubicBezTo>
                  <a:cubicBezTo>
                    <a:pt x="0" y="465772"/>
                    <a:pt x="2858" y="484822"/>
                    <a:pt x="7620" y="502920"/>
                  </a:cubicBezTo>
                  <a:cubicBezTo>
                    <a:pt x="11430" y="517207"/>
                    <a:pt x="16193" y="537210"/>
                    <a:pt x="20955" y="573405"/>
                  </a:cubicBezTo>
                  <a:cubicBezTo>
                    <a:pt x="23813" y="595313"/>
                    <a:pt x="37148" y="615315"/>
                    <a:pt x="56198" y="625793"/>
                  </a:cubicBezTo>
                  <a:cubicBezTo>
                    <a:pt x="69533" y="672465"/>
                    <a:pt x="97155" y="714375"/>
                    <a:pt x="135255" y="745807"/>
                  </a:cubicBezTo>
                  <a:lnTo>
                    <a:pt x="220980" y="808672"/>
                  </a:lnTo>
                  <a:lnTo>
                    <a:pt x="222885" y="809625"/>
                  </a:lnTo>
                  <a:cubicBezTo>
                    <a:pt x="246698" y="824865"/>
                    <a:pt x="273368" y="834390"/>
                    <a:pt x="301943" y="837247"/>
                  </a:cubicBezTo>
                  <a:cubicBezTo>
                    <a:pt x="303848" y="837247"/>
                    <a:pt x="305753" y="837247"/>
                    <a:pt x="307658" y="837247"/>
                  </a:cubicBezTo>
                  <a:cubicBezTo>
                    <a:pt x="309563" y="837247"/>
                    <a:pt x="312420" y="837247"/>
                    <a:pt x="314325" y="837247"/>
                  </a:cubicBezTo>
                  <a:cubicBezTo>
                    <a:pt x="319088" y="837247"/>
                    <a:pt x="321945" y="837247"/>
                    <a:pt x="326708" y="837247"/>
                  </a:cubicBezTo>
                  <a:cubicBezTo>
                    <a:pt x="358140" y="834390"/>
                    <a:pt x="388620" y="822960"/>
                    <a:pt x="414338" y="803910"/>
                  </a:cubicBezTo>
                  <a:lnTo>
                    <a:pt x="461010" y="763905"/>
                  </a:lnTo>
                  <a:lnTo>
                    <a:pt x="486728" y="742950"/>
                  </a:lnTo>
                  <a:cubicBezTo>
                    <a:pt x="487680" y="742950"/>
                    <a:pt x="487680" y="741997"/>
                    <a:pt x="488633" y="741997"/>
                  </a:cubicBezTo>
                  <a:cubicBezTo>
                    <a:pt x="523875" y="709613"/>
                    <a:pt x="546735" y="674370"/>
                    <a:pt x="558165" y="637222"/>
                  </a:cubicBezTo>
                  <a:cubicBezTo>
                    <a:pt x="559118" y="633413"/>
                    <a:pt x="560070" y="629603"/>
                    <a:pt x="561023" y="625793"/>
                  </a:cubicBezTo>
                  <a:cubicBezTo>
                    <a:pt x="581025" y="615315"/>
                    <a:pt x="594360" y="595313"/>
                    <a:pt x="597218" y="573405"/>
                  </a:cubicBezTo>
                  <a:cubicBezTo>
                    <a:pt x="602933" y="537210"/>
                    <a:pt x="607695" y="517207"/>
                    <a:pt x="610553" y="501968"/>
                  </a:cubicBezTo>
                  <a:cubicBezTo>
                    <a:pt x="615315" y="483870"/>
                    <a:pt x="618173" y="465772"/>
                    <a:pt x="618173" y="447675"/>
                  </a:cubicBezTo>
                  <a:cubicBezTo>
                    <a:pt x="618173" y="418147"/>
                    <a:pt x="610553" y="396240"/>
                    <a:pt x="596265" y="381953"/>
                  </a:cubicBezTo>
                  <a:close/>
                  <a:moveTo>
                    <a:pt x="576263" y="493395"/>
                  </a:moveTo>
                  <a:lnTo>
                    <a:pt x="576263" y="493395"/>
                  </a:lnTo>
                  <a:cubicBezTo>
                    <a:pt x="570548" y="518160"/>
                    <a:pt x="565785" y="542925"/>
                    <a:pt x="561975" y="568643"/>
                  </a:cubicBezTo>
                  <a:cubicBezTo>
                    <a:pt x="560070" y="583882"/>
                    <a:pt x="548640" y="596265"/>
                    <a:pt x="533400" y="599122"/>
                  </a:cubicBezTo>
                  <a:lnTo>
                    <a:pt x="530543" y="600075"/>
                  </a:lnTo>
                  <a:lnTo>
                    <a:pt x="529590" y="602932"/>
                  </a:lnTo>
                  <a:cubicBezTo>
                    <a:pt x="527685" y="611505"/>
                    <a:pt x="525780" y="620078"/>
                    <a:pt x="523875" y="627697"/>
                  </a:cubicBezTo>
                  <a:cubicBezTo>
                    <a:pt x="515303" y="658178"/>
                    <a:pt x="495300" y="688657"/>
                    <a:pt x="464820" y="716280"/>
                  </a:cubicBezTo>
                  <a:lnTo>
                    <a:pt x="441960" y="735330"/>
                  </a:lnTo>
                  <a:lnTo>
                    <a:pt x="393383" y="776288"/>
                  </a:lnTo>
                  <a:cubicBezTo>
                    <a:pt x="373380" y="791528"/>
                    <a:pt x="348615" y="801053"/>
                    <a:pt x="323850" y="802957"/>
                  </a:cubicBezTo>
                  <a:lnTo>
                    <a:pt x="302895" y="802957"/>
                  </a:lnTo>
                  <a:cubicBezTo>
                    <a:pt x="280988" y="801053"/>
                    <a:pt x="259080" y="793432"/>
                    <a:pt x="240983" y="781050"/>
                  </a:cubicBezTo>
                  <a:lnTo>
                    <a:pt x="184785" y="739140"/>
                  </a:lnTo>
                  <a:lnTo>
                    <a:pt x="157163" y="719138"/>
                  </a:lnTo>
                  <a:cubicBezTo>
                    <a:pt x="119063" y="686753"/>
                    <a:pt x="93345" y="644843"/>
                    <a:pt x="86678" y="602932"/>
                  </a:cubicBezTo>
                  <a:lnTo>
                    <a:pt x="85725" y="600075"/>
                  </a:lnTo>
                  <a:lnTo>
                    <a:pt x="82868" y="599122"/>
                  </a:lnTo>
                  <a:cubicBezTo>
                    <a:pt x="67628" y="596265"/>
                    <a:pt x="56198" y="583882"/>
                    <a:pt x="54293" y="568643"/>
                  </a:cubicBezTo>
                  <a:cubicBezTo>
                    <a:pt x="50483" y="543878"/>
                    <a:pt x="45720" y="518160"/>
                    <a:pt x="40005" y="493395"/>
                  </a:cubicBezTo>
                  <a:cubicBezTo>
                    <a:pt x="36195" y="478155"/>
                    <a:pt x="33338" y="462915"/>
                    <a:pt x="33338" y="447675"/>
                  </a:cubicBezTo>
                  <a:cubicBezTo>
                    <a:pt x="33338" y="424815"/>
                    <a:pt x="38100" y="410528"/>
                    <a:pt x="47625" y="404813"/>
                  </a:cubicBezTo>
                  <a:cubicBezTo>
                    <a:pt x="49530" y="403860"/>
                    <a:pt x="51435" y="402907"/>
                    <a:pt x="53340" y="402907"/>
                  </a:cubicBezTo>
                  <a:lnTo>
                    <a:pt x="58103" y="401955"/>
                  </a:lnTo>
                  <a:lnTo>
                    <a:pt x="58103" y="397193"/>
                  </a:lnTo>
                  <a:cubicBezTo>
                    <a:pt x="58103" y="392430"/>
                    <a:pt x="57150" y="386715"/>
                    <a:pt x="56198" y="380047"/>
                  </a:cubicBezTo>
                  <a:cubicBezTo>
                    <a:pt x="55245" y="372428"/>
                    <a:pt x="54293" y="365760"/>
                    <a:pt x="52388" y="359093"/>
                  </a:cubicBezTo>
                  <a:cubicBezTo>
                    <a:pt x="32385" y="273368"/>
                    <a:pt x="48578" y="192405"/>
                    <a:pt x="97155" y="130493"/>
                  </a:cubicBezTo>
                  <a:cubicBezTo>
                    <a:pt x="145733" y="69532"/>
                    <a:pt x="221933" y="34290"/>
                    <a:pt x="306705" y="34290"/>
                  </a:cubicBezTo>
                  <a:cubicBezTo>
                    <a:pt x="386715" y="34290"/>
                    <a:pt x="452438" y="60960"/>
                    <a:pt x="497205" y="110490"/>
                  </a:cubicBezTo>
                  <a:cubicBezTo>
                    <a:pt x="549593" y="168593"/>
                    <a:pt x="571500" y="254318"/>
                    <a:pt x="561023" y="358140"/>
                  </a:cubicBezTo>
                  <a:lnTo>
                    <a:pt x="561023" y="360997"/>
                  </a:lnTo>
                  <a:cubicBezTo>
                    <a:pt x="559118" y="375285"/>
                    <a:pt x="558165" y="386715"/>
                    <a:pt x="557213" y="396240"/>
                  </a:cubicBezTo>
                  <a:lnTo>
                    <a:pt x="556260" y="401003"/>
                  </a:lnTo>
                  <a:lnTo>
                    <a:pt x="561023" y="401955"/>
                  </a:lnTo>
                  <a:cubicBezTo>
                    <a:pt x="562928" y="401955"/>
                    <a:pt x="564833" y="402907"/>
                    <a:pt x="566738" y="403860"/>
                  </a:cubicBezTo>
                  <a:cubicBezTo>
                    <a:pt x="576263" y="409575"/>
                    <a:pt x="581025" y="422910"/>
                    <a:pt x="581025" y="446722"/>
                  </a:cubicBezTo>
                  <a:cubicBezTo>
                    <a:pt x="581978" y="462915"/>
                    <a:pt x="580073" y="478155"/>
                    <a:pt x="576263" y="49339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6462E9-9C69-41C5-A5C7-19CD33B4841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76B5FCD-3849-42BD-B56B-22E62382A2C3}" type="slidenum">
              <a:rPr lang="en-GB" smtClean="0"/>
              <a:pPr/>
              <a:t>‹N°›</a:t>
            </a:fld>
            <a:endParaRPr lang="en-GB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D88A43E-3166-469B-851F-2F45AD441FBE}"/>
              </a:ext>
            </a:extLst>
          </p:cNvPr>
          <p:cNvGrpSpPr/>
          <p:nvPr userDrawn="1"/>
        </p:nvGrpSpPr>
        <p:grpSpPr>
          <a:xfrm>
            <a:off x="11344000" y="819481"/>
            <a:ext cx="512064" cy="539496"/>
            <a:chOff x="7547050" y="2652888"/>
            <a:chExt cx="684963" cy="720463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04C7A873-F64F-4BA1-B63F-2B517F2FB98B}"/>
                </a:ext>
              </a:extLst>
            </p:cNvPr>
            <p:cNvSpPr/>
            <p:nvPr/>
          </p:nvSpPr>
          <p:spPr>
            <a:xfrm>
              <a:off x="7547050" y="2653351"/>
              <a:ext cx="684963" cy="720000"/>
            </a:xfrm>
            <a:custGeom>
              <a:avLst/>
              <a:gdLst>
                <a:gd name="connsiteX0" fmla="*/ 0 w 1117282"/>
                <a:gd name="connsiteY0" fmla="*/ 293370 h 1174432"/>
                <a:gd name="connsiteX1" fmla="*/ 0 w 1117282"/>
                <a:gd name="connsiteY1" fmla="*/ 881063 h 1174432"/>
                <a:gd name="connsiteX2" fmla="*/ 559118 w 1117282"/>
                <a:gd name="connsiteY2" fmla="*/ 1174433 h 1174432"/>
                <a:gd name="connsiteX3" fmla="*/ 1117282 w 1117282"/>
                <a:gd name="connsiteY3" fmla="*/ 881063 h 1174432"/>
                <a:gd name="connsiteX4" fmla="*/ 1117282 w 1117282"/>
                <a:gd name="connsiteY4" fmla="*/ 293370 h 1174432"/>
                <a:gd name="connsiteX5" fmla="*/ 559118 w 1117282"/>
                <a:gd name="connsiteY5" fmla="*/ 0 h 1174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7282" h="1174432">
                  <a:moveTo>
                    <a:pt x="0" y="293370"/>
                  </a:moveTo>
                  <a:lnTo>
                    <a:pt x="0" y="881063"/>
                  </a:lnTo>
                  <a:lnTo>
                    <a:pt x="559118" y="1174433"/>
                  </a:lnTo>
                  <a:lnTo>
                    <a:pt x="1117282" y="881063"/>
                  </a:lnTo>
                  <a:lnTo>
                    <a:pt x="1117282" y="293370"/>
                  </a:lnTo>
                  <a:lnTo>
                    <a:pt x="559118" y="0"/>
                  </a:lnTo>
                  <a:close/>
                </a:path>
              </a:pathLst>
            </a:custGeom>
            <a:gradFill>
              <a:gsLst>
                <a:gs pos="0">
                  <a:srgbClr val="29C96D"/>
                </a:gs>
                <a:gs pos="98000">
                  <a:srgbClr val="02983F"/>
                </a:gs>
              </a:gsLst>
              <a:lin ang="18900000" scaled="1"/>
            </a:gradFill>
            <a:ln w="63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pic>
          <p:nvPicPr>
            <p:cNvPr id="53" name="Picture 52" descr="A picture containing silhouette&#10;&#10;Description automatically generated">
              <a:extLst>
                <a:ext uri="{FF2B5EF4-FFF2-40B4-BE49-F238E27FC236}">
                  <a16:creationId xmlns:a16="http://schemas.microsoft.com/office/drawing/2014/main" id="{995DB443-4654-4647-B654-5A0CFF697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965" t="30557" r="40097" b="42915"/>
            <a:stretch/>
          </p:blipFill>
          <p:spPr>
            <a:xfrm>
              <a:off x="7625035" y="2652888"/>
              <a:ext cx="528993" cy="7034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7630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3">
          <p15:clr>
            <a:srgbClr val="5ACBF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C61BC7-9ECE-2645-A0BA-BDA2FE8543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2982" y="2049201"/>
            <a:ext cx="7351240" cy="7514388"/>
          </a:xfrm>
          <a:prstGeom prst="rect">
            <a:avLst/>
          </a:prstGeom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2055B244-2790-6C44-9858-9C0D6EDD99C1}"/>
              </a:ext>
            </a:extLst>
          </p:cNvPr>
          <p:cNvSpPr/>
          <p:nvPr userDrawn="1"/>
        </p:nvSpPr>
        <p:spPr>
          <a:xfrm>
            <a:off x="7040967" y="0"/>
            <a:ext cx="5151033" cy="1573432"/>
          </a:xfrm>
          <a:custGeom>
            <a:avLst/>
            <a:gdLst>
              <a:gd name="connsiteX0" fmla="*/ 0 w 5151033"/>
              <a:gd name="connsiteY0" fmla="*/ 0 h 1573432"/>
              <a:gd name="connsiteX1" fmla="*/ 5151033 w 5151033"/>
              <a:gd name="connsiteY1" fmla="*/ 0 h 1573432"/>
              <a:gd name="connsiteX2" fmla="*/ 5151033 w 5151033"/>
              <a:gd name="connsiteY2" fmla="*/ 1491386 h 1573432"/>
              <a:gd name="connsiteX3" fmla="*/ 4709836 w 5151033"/>
              <a:gd name="connsiteY3" fmla="*/ 1536540 h 1573432"/>
              <a:gd name="connsiteX4" fmla="*/ 2202786 w 5151033"/>
              <a:gd name="connsiteY4" fmla="*/ 1419399 h 1573432"/>
              <a:gd name="connsiteX5" fmla="*/ 28992 w 5151033"/>
              <a:gd name="connsiteY5" fmla="*/ 32407 h 157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1033" h="1573432">
                <a:moveTo>
                  <a:pt x="0" y="0"/>
                </a:moveTo>
                <a:lnTo>
                  <a:pt x="5151033" y="0"/>
                </a:lnTo>
                <a:lnTo>
                  <a:pt x="5151033" y="1491386"/>
                </a:lnTo>
                <a:lnTo>
                  <a:pt x="4709836" y="1536540"/>
                </a:lnTo>
                <a:cubicBezTo>
                  <a:pt x="3754278" y="1612497"/>
                  <a:pt x="2898977" y="1570067"/>
                  <a:pt x="2202786" y="1419399"/>
                </a:cubicBezTo>
                <a:cubicBezTo>
                  <a:pt x="1228120" y="1208464"/>
                  <a:pt x="501665" y="545653"/>
                  <a:pt x="28992" y="324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5719" y="2907548"/>
            <a:ext cx="9231858" cy="90992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5000" b="1" cap="all" baseline="0">
                <a:solidFill>
                  <a:srgbClr val="5E6C85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goes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5719" y="3691309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spc="50" baseline="0">
                <a:solidFill>
                  <a:srgbClr val="00698C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D9F65-C511-094D-8442-B2B85D701B59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rgbClr val="5096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FB363F-3F46-8942-B82B-B2F0B3CDC3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938" y="376749"/>
            <a:ext cx="2720804" cy="136040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CA3B6B2-27C4-164C-B68C-3E28C6FBD4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40400" y="6391625"/>
            <a:ext cx="1022400" cy="277261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09AECD-C645-7F47-B42D-7C85AA918FE3}"/>
              </a:ext>
            </a:extLst>
          </p:cNvPr>
          <p:cNvCxnSpPr>
            <a:cxnSpLocks/>
          </p:cNvCxnSpPr>
          <p:nvPr userDrawn="1"/>
        </p:nvCxnSpPr>
        <p:spPr>
          <a:xfrm>
            <a:off x="-6601" y="6225236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0012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619E85-45E4-9D4E-A3A4-BB44795694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698C"/>
              </a:gs>
              <a:gs pos="100000">
                <a:srgbClr val="5096A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C61BC7-9ECE-2645-A0BA-BDA2FE854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5092700" y="64410"/>
            <a:ext cx="10845973" cy="1108668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771" y="2838602"/>
            <a:ext cx="9231858" cy="90992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42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goes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771" y="3691309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spc="5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D9F65-C511-094D-8442-B2B85D701B59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56319E-B4F6-814B-8E42-BE5D5751AF46}"/>
              </a:ext>
            </a:extLst>
          </p:cNvPr>
          <p:cNvCxnSpPr>
            <a:cxnSpLocks/>
          </p:cNvCxnSpPr>
          <p:nvPr userDrawn="1"/>
        </p:nvCxnSpPr>
        <p:spPr>
          <a:xfrm>
            <a:off x="553252" y="3561229"/>
            <a:ext cx="64689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5409014-0CA0-6B44-B9C1-A0DB3843C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401740"/>
            <a:ext cx="2844800" cy="14672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5C3155-8029-EA47-9AB5-F3F45520A350}"/>
              </a:ext>
            </a:extLst>
          </p:cNvPr>
          <p:cNvCxnSpPr>
            <a:cxnSpLocks/>
          </p:cNvCxnSpPr>
          <p:nvPr userDrawn="1"/>
        </p:nvCxnSpPr>
        <p:spPr>
          <a:xfrm>
            <a:off x="-6601" y="6225236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51BED986-2C81-44CD-ADBF-6A62C40D0A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0940400" y="6391625"/>
            <a:ext cx="1022399" cy="27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306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o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619E85-45E4-9D4E-A3A4-BB44795694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698C"/>
              </a:gs>
              <a:gs pos="100000">
                <a:srgbClr val="5096A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C61BC7-9ECE-2645-A0BA-BDA2FE854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5092700" y="64410"/>
            <a:ext cx="10845973" cy="1108668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771" y="2838602"/>
            <a:ext cx="9231858" cy="90992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42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goes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771" y="3691309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spc="5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D9F65-C511-094D-8442-B2B85D701B59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56319E-B4F6-814B-8E42-BE5D5751AF46}"/>
              </a:ext>
            </a:extLst>
          </p:cNvPr>
          <p:cNvCxnSpPr>
            <a:cxnSpLocks/>
          </p:cNvCxnSpPr>
          <p:nvPr userDrawn="1"/>
        </p:nvCxnSpPr>
        <p:spPr>
          <a:xfrm>
            <a:off x="553252" y="3561229"/>
            <a:ext cx="64689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5409014-0CA0-6B44-B9C1-A0DB3843CB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401740"/>
            <a:ext cx="2844800" cy="14672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65C3155-8029-EA47-9AB5-F3F45520A350}"/>
              </a:ext>
            </a:extLst>
          </p:cNvPr>
          <p:cNvCxnSpPr>
            <a:cxnSpLocks/>
          </p:cNvCxnSpPr>
          <p:nvPr userDrawn="1"/>
        </p:nvCxnSpPr>
        <p:spPr>
          <a:xfrm>
            <a:off x="-6601" y="6225236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0962B4A8-8523-4829-8B89-5938B3AD1B9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0940400" y="6391625"/>
            <a:ext cx="1022399" cy="27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474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619E85-45E4-9D4E-A3A4-BB44795694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698C"/>
              </a:gs>
              <a:gs pos="100000">
                <a:srgbClr val="5096A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6FB198-D111-A040-BE36-7F22B3C79C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7144143" y="-1235270"/>
            <a:ext cx="9943593" cy="9153205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771" y="2838602"/>
            <a:ext cx="9231858" cy="90992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42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goes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771" y="3691309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spc="5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D9F65-C511-094D-8442-B2B85D701B59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56319E-B4F6-814B-8E42-BE5D5751AF46}"/>
              </a:ext>
            </a:extLst>
          </p:cNvPr>
          <p:cNvCxnSpPr>
            <a:cxnSpLocks/>
          </p:cNvCxnSpPr>
          <p:nvPr userDrawn="1"/>
        </p:nvCxnSpPr>
        <p:spPr>
          <a:xfrm>
            <a:off x="553252" y="3561229"/>
            <a:ext cx="64689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42A97FC-C41D-A043-B042-A0FDDE927E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401740"/>
            <a:ext cx="2844800" cy="1467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2C2294E-6696-9E4F-A8AC-93DF5E76697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0940400" y="6391625"/>
            <a:ext cx="1022399" cy="27726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ED98A5D-8E2E-484C-B85F-4A56B5B21745}"/>
              </a:ext>
            </a:extLst>
          </p:cNvPr>
          <p:cNvCxnSpPr>
            <a:cxnSpLocks/>
          </p:cNvCxnSpPr>
          <p:nvPr userDrawn="1"/>
        </p:nvCxnSpPr>
        <p:spPr>
          <a:xfrm>
            <a:off x="-6601" y="6225236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172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o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53C1ACE-C772-CF45-84E7-9A16D6BB07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046953" y="878169"/>
            <a:ext cx="9392394" cy="9600842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5840" y="2914223"/>
            <a:ext cx="6770688" cy="909926"/>
          </a:xfrm>
        </p:spPr>
        <p:txBody>
          <a:bodyPr anchor="b">
            <a:noAutofit/>
          </a:bodyPr>
          <a:lstStyle>
            <a:lvl1pPr marL="0" indent="0">
              <a:lnSpc>
                <a:spcPts val="4100"/>
              </a:lnSpc>
              <a:buFontTx/>
              <a:buNone/>
              <a:defRPr sz="4200" b="1" cap="all" baseline="0">
                <a:solidFill>
                  <a:srgbClr val="5E6C85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inserted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840" y="4185913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solidFill>
                  <a:srgbClr val="00698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B44CC3C-1819-4C48-8746-3A4466566A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54805" y="6025956"/>
            <a:ext cx="2277618" cy="4105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080E9F-CA84-F444-961E-BC9BF406BE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5938" y="376749"/>
            <a:ext cx="2720804" cy="136040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260CCB1-FFFB-704C-AB84-F92073AF5586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rgbClr val="5096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044FE6-8CED-A540-B898-AB8370D9FB92}"/>
              </a:ext>
            </a:extLst>
          </p:cNvPr>
          <p:cNvCxnSpPr>
            <a:cxnSpLocks/>
          </p:cNvCxnSpPr>
          <p:nvPr userDrawn="1"/>
        </p:nvCxnSpPr>
        <p:spPr>
          <a:xfrm>
            <a:off x="1092200" y="4094629"/>
            <a:ext cx="864347" cy="0"/>
          </a:xfrm>
          <a:prstGeom prst="line">
            <a:avLst/>
          </a:prstGeom>
          <a:ln w="22225">
            <a:solidFill>
              <a:srgbClr val="A5CF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699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70">
          <p15:clr>
            <a:srgbClr val="FBAE40"/>
          </p15:clr>
        </p15:guide>
        <p15:guide id="4" pos="688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op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619E85-45E4-9D4E-A3A4-BB44795694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698C"/>
              </a:gs>
              <a:gs pos="100000">
                <a:srgbClr val="5096A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C61BC7-9ECE-2645-A0BA-BDA2FE854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5092700" y="64410"/>
            <a:ext cx="10845973" cy="11086680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771" y="2615978"/>
            <a:ext cx="6770688" cy="90992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inserted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771" y="3872268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spc="5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D9F65-C511-094D-8442-B2B85D701B59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56319E-B4F6-814B-8E42-BE5D5751AF46}"/>
              </a:ext>
            </a:extLst>
          </p:cNvPr>
          <p:cNvCxnSpPr>
            <a:cxnSpLocks/>
          </p:cNvCxnSpPr>
          <p:nvPr userDrawn="1"/>
        </p:nvCxnSpPr>
        <p:spPr>
          <a:xfrm>
            <a:off x="553252" y="3742188"/>
            <a:ext cx="64689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B5323F0-C026-5C43-A50F-A7759034AD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401740"/>
            <a:ext cx="2844800" cy="14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930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op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619E85-45E4-9D4E-A3A4-BB44795694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698C"/>
              </a:gs>
              <a:gs pos="100000">
                <a:srgbClr val="5096A0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53A5AD-11E4-F544-8C54-8AB3F1A715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7144143" y="-1235270"/>
            <a:ext cx="9943593" cy="9153205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200A616-67F5-2A4E-BF85-C43DBEC39D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771" y="2615978"/>
            <a:ext cx="6770688" cy="90992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 b="1" cap="all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48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48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4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4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cap="all" baseline="0"/>
              <a:t>Title text inserted here</a:t>
            </a:r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2F3638E-B5FD-064A-B0E9-D84C20E27F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771" y="3872268"/>
            <a:ext cx="6770688" cy="12890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spc="50" baseline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Subtitle text inserted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D9F65-C511-094D-8442-B2B85D701B59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rgbClr val="5096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56319E-B4F6-814B-8E42-BE5D5751AF46}"/>
              </a:ext>
            </a:extLst>
          </p:cNvPr>
          <p:cNvCxnSpPr>
            <a:cxnSpLocks/>
          </p:cNvCxnSpPr>
          <p:nvPr userDrawn="1"/>
        </p:nvCxnSpPr>
        <p:spPr>
          <a:xfrm>
            <a:off x="553252" y="3742188"/>
            <a:ext cx="64689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DA44B14-6C28-3342-BDE3-06C0430E77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400" y="401740"/>
            <a:ext cx="2844800" cy="14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7193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8C69-51BD-0E46-8568-07D1E46FB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73" y="171170"/>
            <a:ext cx="10515600" cy="711116"/>
          </a:xfrm>
        </p:spPr>
        <p:txBody>
          <a:bodyPr anchor="ctr">
            <a:normAutofit/>
          </a:bodyPr>
          <a:lstStyle>
            <a:lvl1pPr>
              <a:defRPr sz="2800" b="1" cap="all" baseline="0">
                <a:solidFill>
                  <a:srgbClr val="5E6C85"/>
                </a:solidFill>
              </a:defRPr>
            </a:lvl1pPr>
          </a:lstStyle>
          <a:p>
            <a:r>
              <a:rPr lang="en-GB"/>
              <a:t>Slide title text goes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1F7C6-44D6-AB4A-A65B-07A960E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573" y="1825625"/>
            <a:ext cx="10515600" cy="376281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500">
                <a:solidFill>
                  <a:srgbClr val="5E6C85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0"/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2D1E0FA-552B-C34A-97F3-89E57BBCEF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573" y="1145616"/>
            <a:ext cx="8051800" cy="541338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700">
                <a:solidFill>
                  <a:srgbClr val="00698C"/>
                </a:solidFill>
              </a:defRPr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GB"/>
              <a:t>Slide sub 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7DE5B-F7C1-1A49-BDD4-95340CCB72C3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2C8130-016A-F846-AE0F-5AB3B1CED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3926" y="256717"/>
            <a:ext cx="1667348" cy="83367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1A03A2-9211-5D4B-9D25-10DB509DE700}"/>
              </a:ext>
            </a:extLst>
          </p:cNvPr>
          <p:cNvCxnSpPr>
            <a:cxnSpLocks/>
          </p:cNvCxnSpPr>
          <p:nvPr userDrawn="1"/>
        </p:nvCxnSpPr>
        <p:spPr>
          <a:xfrm>
            <a:off x="-6601" y="6566351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1433A0-806D-4448-BD5F-A9BCFC650649}"/>
              </a:ext>
            </a:extLst>
          </p:cNvPr>
          <p:cNvCxnSpPr>
            <a:cxnSpLocks/>
          </p:cNvCxnSpPr>
          <p:nvPr userDrawn="1"/>
        </p:nvCxnSpPr>
        <p:spPr>
          <a:xfrm>
            <a:off x="0" y="1094328"/>
            <a:ext cx="864000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AEC0D-B963-464A-82DC-BCA316188F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49" y="6381946"/>
            <a:ext cx="10800000" cy="173853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36592868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8C69-51BD-0E46-8568-07D1E46FB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73" y="171170"/>
            <a:ext cx="10515600" cy="711116"/>
          </a:xfrm>
        </p:spPr>
        <p:txBody>
          <a:bodyPr anchor="ctr">
            <a:normAutofit/>
          </a:bodyPr>
          <a:lstStyle>
            <a:lvl1pPr>
              <a:defRPr sz="2800" b="1" cap="all" baseline="0">
                <a:solidFill>
                  <a:srgbClr val="5E6C85"/>
                </a:solidFill>
              </a:defRPr>
            </a:lvl1pPr>
          </a:lstStyle>
          <a:p>
            <a:r>
              <a:rPr lang="en-GB"/>
              <a:t>Slide title text goes here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2D1E0FA-552B-C34A-97F3-89E57BBCEF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573" y="1145616"/>
            <a:ext cx="8051800" cy="541338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700">
                <a:solidFill>
                  <a:srgbClr val="00698C"/>
                </a:solidFill>
              </a:defRPr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GB"/>
              <a:t>Slide sub 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7DE5B-F7C1-1A49-BDD4-95340CCB72C3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2C8130-016A-F846-AE0F-5AB3B1CED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3926" y="256717"/>
            <a:ext cx="1667348" cy="83367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1A03A2-9211-5D4B-9D25-10DB509DE700}"/>
              </a:ext>
            </a:extLst>
          </p:cNvPr>
          <p:cNvCxnSpPr>
            <a:cxnSpLocks/>
          </p:cNvCxnSpPr>
          <p:nvPr userDrawn="1"/>
        </p:nvCxnSpPr>
        <p:spPr>
          <a:xfrm>
            <a:off x="-6601" y="6566351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1433A0-806D-4448-BD5F-A9BCFC650649}"/>
              </a:ext>
            </a:extLst>
          </p:cNvPr>
          <p:cNvCxnSpPr>
            <a:cxnSpLocks/>
          </p:cNvCxnSpPr>
          <p:nvPr userDrawn="1"/>
        </p:nvCxnSpPr>
        <p:spPr>
          <a:xfrm>
            <a:off x="0" y="1094328"/>
            <a:ext cx="864000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AEC0D-B963-464A-82DC-BCA316188F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49" y="6381946"/>
            <a:ext cx="10800000" cy="173853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19307708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8C69-51BD-0E46-8568-07D1E46FB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73" y="171170"/>
            <a:ext cx="10515600" cy="711116"/>
          </a:xfrm>
        </p:spPr>
        <p:txBody>
          <a:bodyPr anchor="ctr">
            <a:normAutofit/>
          </a:bodyPr>
          <a:lstStyle>
            <a:lvl1pPr>
              <a:defRPr sz="2800" b="1" cap="all" baseline="0">
                <a:solidFill>
                  <a:srgbClr val="5E6C85"/>
                </a:solidFill>
              </a:defRPr>
            </a:lvl1pPr>
          </a:lstStyle>
          <a:p>
            <a:r>
              <a:rPr lang="en-GB"/>
              <a:t>Slide title text goes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1F7C6-44D6-AB4A-A65B-07A960E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573" y="1825625"/>
            <a:ext cx="7172656" cy="376281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500">
                <a:solidFill>
                  <a:srgbClr val="5E6C85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0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7DE5B-F7C1-1A49-BDD4-95340CCB72C3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2C8130-016A-F846-AE0F-5AB3B1CED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3926" y="256717"/>
            <a:ext cx="1667348" cy="83367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1A03A2-9211-5D4B-9D25-10DB509DE700}"/>
              </a:ext>
            </a:extLst>
          </p:cNvPr>
          <p:cNvCxnSpPr>
            <a:cxnSpLocks/>
          </p:cNvCxnSpPr>
          <p:nvPr userDrawn="1"/>
        </p:nvCxnSpPr>
        <p:spPr>
          <a:xfrm>
            <a:off x="-6601" y="6566351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1433A0-806D-4448-BD5F-A9BCFC650649}"/>
              </a:ext>
            </a:extLst>
          </p:cNvPr>
          <p:cNvCxnSpPr>
            <a:cxnSpLocks/>
          </p:cNvCxnSpPr>
          <p:nvPr userDrawn="1"/>
        </p:nvCxnSpPr>
        <p:spPr>
          <a:xfrm>
            <a:off x="0" y="1094328"/>
            <a:ext cx="864000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AEC0D-B963-464A-82DC-BCA316188F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49" y="6381946"/>
            <a:ext cx="10800000" cy="173853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/>
              <a:t>Footnotes</a:t>
            </a:r>
          </a:p>
        </p:txBody>
      </p:sp>
      <p:sp>
        <p:nvSpPr>
          <p:cNvPr id="12" name="Platshållare för text 14">
            <a:extLst>
              <a:ext uri="{FF2B5EF4-FFF2-40B4-BE49-F238E27FC236}">
                <a16:creationId xmlns:a16="http://schemas.microsoft.com/office/drawing/2014/main" id="{C113A9A5-7120-4849-B1F1-7D5C99A91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585" y="1782000"/>
            <a:ext cx="3671888" cy="3671888"/>
          </a:xfrm>
          <a:custGeom>
            <a:avLst/>
            <a:gdLst>
              <a:gd name="connsiteX0" fmla="*/ 1835944 w 3671888"/>
              <a:gd name="connsiteY0" fmla="*/ 0 h 3671888"/>
              <a:gd name="connsiteX1" fmla="*/ 3671888 w 3671888"/>
              <a:gd name="connsiteY1" fmla="*/ 1835944 h 3671888"/>
              <a:gd name="connsiteX2" fmla="*/ 1835944 w 3671888"/>
              <a:gd name="connsiteY2" fmla="*/ 3671888 h 3671888"/>
              <a:gd name="connsiteX3" fmla="*/ 960824 w 3671888"/>
              <a:gd name="connsiteY3" fmla="*/ 3450300 h 3671888"/>
              <a:gd name="connsiteX4" fmla="*/ 934990 w 3671888"/>
              <a:gd name="connsiteY4" fmla="*/ 3434605 h 3671888"/>
              <a:gd name="connsiteX5" fmla="*/ 965119 w 3671888"/>
              <a:gd name="connsiteY5" fmla="*/ 3379095 h 3671888"/>
              <a:gd name="connsiteX6" fmla="*/ 992578 w 3671888"/>
              <a:gd name="connsiteY6" fmla="*/ 3243086 h 3671888"/>
              <a:gd name="connsiteX7" fmla="*/ 643161 w 3671888"/>
              <a:gd name="connsiteY7" fmla="*/ 2893669 h 3671888"/>
              <a:gd name="connsiteX8" fmla="*/ 447799 w 3671888"/>
              <a:gd name="connsiteY8" fmla="*/ 2953344 h 3671888"/>
              <a:gd name="connsiteX9" fmla="*/ 406815 w 3671888"/>
              <a:gd name="connsiteY9" fmla="*/ 2987159 h 3671888"/>
              <a:gd name="connsiteX10" fmla="*/ 313550 w 3671888"/>
              <a:gd name="connsiteY10" fmla="*/ 2862438 h 3671888"/>
              <a:gd name="connsiteX11" fmla="*/ 0 w 3671888"/>
              <a:gd name="connsiteY11" fmla="*/ 1835944 h 3671888"/>
              <a:gd name="connsiteX12" fmla="*/ 1835944 w 3671888"/>
              <a:gd name="connsiteY12" fmla="*/ 0 h 367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71888" h="3671888">
                <a:moveTo>
                  <a:pt x="1835944" y="0"/>
                </a:moveTo>
                <a:cubicBezTo>
                  <a:pt x="2849908" y="0"/>
                  <a:pt x="3671888" y="821980"/>
                  <a:pt x="3671888" y="1835944"/>
                </a:cubicBezTo>
                <a:cubicBezTo>
                  <a:pt x="3671888" y="2849908"/>
                  <a:pt x="2849908" y="3671888"/>
                  <a:pt x="1835944" y="3671888"/>
                </a:cubicBezTo>
                <a:cubicBezTo>
                  <a:pt x="1519080" y="3671888"/>
                  <a:pt x="1220965" y="3591617"/>
                  <a:pt x="960824" y="3450300"/>
                </a:cubicBezTo>
                <a:lnTo>
                  <a:pt x="934990" y="3434605"/>
                </a:lnTo>
                <a:lnTo>
                  <a:pt x="965119" y="3379095"/>
                </a:lnTo>
                <a:cubicBezTo>
                  <a:pt x="982801" y="3337292"/>
                  <a:pt x="992578" y="3291331"/>
                  <a:pt x="992578" y="3243086"/>
                </a:cubicBezTo>
                <a:cubicBezTo>
                  <a:pt x="992578" y="3050108"/>
                  <a:pt x="836139" y="2893669"/>
                  <a:pt x="643161" y="2893669"/>
                </a:cubicBezTo>
                <a:cubicBezTo>
                  <a:pt x="570794" y="2893669"/>
                  <a:pt x="503566" y="2915668"/>
                  <a:pt x="447799" y="2953344"/>
                </a:cubicBezTo>
                <a:lnTo>
                  <a:pt x="406815" y="2987159"/>
                </a:lnTo>
                <a:lnTo>
                  <a:pt x="313550" y="2862438"/>
                </a:lnTo>
                <a:cubicBezTo>
                  <a:pt x="115591" y="2569420"/>
                  <a:pt x="0" y="2216181"/>
                  <a:pt x="0" y="1835944"/>
                </a:cubicBezTo>
                <a:cubicBezTo>
                  <a:pt x="0" y="821980"/>
                  <a:pt x="821980" y="0"/>
                  <a:pt x="183594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</p:spPr>
        <p:txBody>
          <a:bodyPr wrap="square" anchor="ctr">
            <a:noAutofit/>
          </a:bodyPr>
          <a:lstStyle>
            <a:lvl1pPr marL="0" indent="0" algn="ctr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6">
            <a:extLst>
              <a:ext uri="{FF2B5EF4-FFF2-40B4-BE49-F238E27FC236}">
                <a16:creationId xmlns:a16="http://schemas.microsoft.com/office/drawing/2014/main" id="{3E21448E-157C-49D8-ADB5-E6D5D07F7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51496" y="5328084"/>
            <a:ext cx="698834" cy="698834"/>
          </a:xfrm>
          <a:custGeom>
            <a:avLst/>
            <a:gdLst>
              <a:gd name="connsiteX0" fmla="*/ 349417 w 698834"/>
              <a:gd name="connsiteY0" fmla="*/ 0 h 698834"/>
              <a:gd name="connsiteX1" fmla="*/ 698834 w 698834"/>
              <a:gd name="connsiteY1" fmla="*/ 349417 h 698834"/>
              <a:gd name="connsiteX2" fmla="*/ 349417 w 698834"/>
              <a:gd name="connsiteY2" fmla="*/ 698834 h 698834"/>
              <a:gd name="connsiteX3" fmla="*/ 0 w 698834"/>
              <a:gd name="connsiteY3" fmla="*/ 349417 h 698834"/>
              <a:gd name="connsiteX4" fmla="*/ 349417 w 698834"/>
              <a:gd name="connsiteY4" fmla="*/ 0 h 6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834" h="698834">
                <a:moveTo>
                  <a:pt x="349417" y="0"/>
                </a:moveTo>
                <a:cubicBezTo>
                  <a:pt x="542395" y="0"/>
                  <a:pt x="698834" y="156439"/>
                  <a:pt x="698834" y="349417"/>
                </a:cubicBezTo>
                <a:cubicBezTo>
                  <a:pt x="698834" y="542395"/>
                  <a:pt x="542395" y="698834"/>
                  <a:pt x="349417" y="698834"/>
                </a:cubicBezTo>
                <a:cubicBezTo>
                  <a:pt x="156439" y="698834"/>
                  <a:pt x="0" y="542395"/>
                  <a:pt x="0" y="349417"/>
                </a:cubicBezTo>
                <a:cubicBezTo>
                  <a:pt x="0" y="156439"/>
                  <a:pt x="156439" y="0"/>
                  <a:pt x="349417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96F288A-6703-075A-9DEB-09E2CCB122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5573" y="1145616"/>
            <a:ext cx="8051800" cy="541338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700">
                <a:solidFill>
                  <a:srgbClr val="00698C"/>
                </a:solidFill>
              </a:defRPr>
            </a:lvl1pPr>
            <a:lvl2pPr marL="457200" indent="0">
              <a:buFontTx/>
              <a:buNone/>
              <a:defRPr sz="2200"/>
            </a:lvl2pPr>
            <a:lvl3pPr marL="914400" indent="0">
              <a:buFontTx/>
              <a:buNone/>
              <a:defRPr sz="2200"/>
            </a:lvl3pPr>
            <a:lvl4pPr marL="1371600" indent="0">
              <a:buFontTx/>
              <a:buNone/>
              <a:defRPr sz="2200"/>
            </a:lvl4pPr>
            <a:lvl5pPr marL="1828800" indent="0">
              <a:buFontTx/>
              <a:buNone/>
              <a:defRPr sz="2200"/>
            </a:lvl5pPr>
          </a:lstStyle>
          <a:p>
            <a:pPr lvl="0"/>
            <a:r>
              <a:rPr lang="en-GB"/>
              <a:t>Slide sub title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2255078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8C69-51BD-0E46-8568-07D1E46FB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73" y="171170"/>
            <a:ext cx="10515600" cy="711116"/>
          </a:xfrm>
        </p:spPr>
        <p:txBody>
          <a:bodyPr anchor="ctr">
            <a:normAutofit/>
          </a:bodyPr>
          <a:lstStyle>
            <a:lvl1pPr>
              <a:defRPr sz="2800" b="1" cap="all" baseline="0">
                <a:solidFill>
                  <a:srgbClr val="5E6C85"/>
                </a:solidFill>
              </a:defRPr>
            </a:lvl1pPr>
          </a:lstStyle>
          <a:p>
            <a:r>
              <a:rPr lang="en-GB"/>
              <a:t>Slide title text goes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1F7C6-44D6-AB4A-A65B-07A960E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185" y="1825625"/>
            <a:ext cx="6186242" cy="3762817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5E6C85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0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7DE5B-F7C1-1A49-BDD4-95340CCB72C3}"/>
              </a:ext>
            </a:extLst>
          </p:cNvPr>
          <p:cNvSpPr/>
          <p:nvPr userDrawn="1"/>
        </p:nvSpPr>
        <p:spPr>
          <a:xfrm>
            <a:off x="0" y="6225236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2C8130-016A-F846-AE0F-5AB3B1CEDA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93926" y="256717"/>
            <a:ext cx="1667348" cy="83367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1A03A2-9211-5D4B-9D25-10DB509DE700}"/>
              </a:ext>
            </a:extLst>
          </p:cNvPr>
          <p:cNvCxnSpPr>
            <a:cxnSpLocks/>
          </p:cNvCxnSpPr>
          <p:nvPr userDrawn="1"/>
        </p:nvCxnSpPr>
        <p:spPr>
          <a:xfrm>
            <a:off x="-6601" y="6566351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1433A0-806D-4448-BD5F-A9BCFC650649}"/>
              </a:ext>
            </a:extLst>
          </p:cNvPr>
          <p:cNvCxnSpPr>
            <a:cxnSpLocks/>
          </p:cNvCxnSpPr>
          <p:nvPr userDrawn="1"/>
        </p:nvCxnSpPr>
        <p:spPr>
          <a:xfrm>
            <a:off x="0" y="1094328"/>
            <a:ext cx="864000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AEC0D-B963-464A-82DC-BCA316188F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49" y="6381946"/>
            <a:ext cx="10800000" cy="173853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/>
              <a:t>Footnotes</a:t>
            </a:r>
          </a:p>
        </p:txBody>
      </p:sp>
      <p:sp>
        <p:nvSpPr>
          <p:cNvPr id="12" name="Platshållare för text 14">
            <a:extLst>
              <a:ext uri="{FF2B5EF4-FFF2-40B4-BE49-F238E27FC236}">
                <a16:creationId xmlns:a16="http://schemas.microsoft.com/office/drawing/2014/main" id="{C113A9A5-7120-4849-B1F1-7D5C99A91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flipH="1">
            <a:off x="425573" y="1122363"/>
            <a:ext cx="4613273" cy="4613273"/>
          </a:xfrm>
          <a:custGeom>
            <a:avLst/>
            <a:gdLst>
              <a:gd name="connsiteX0" fmla="*/ 1835944 w 3671888"/>
              <a:gd name="connsiteY0" fmla="*/ 0 h 3671888"/>
              <a:gd name="connsiteX1" fmla="*/ 3671888 w 3671888"/>
              <a:gd name="connsiteY1" fmla="*/ 1835944 h 3671888"/>
              <a:gd name="connsiteX2" fmla="*/ 1835944 w 3671888"/>
              <a:gd name="connsiteY2" fmla="*/ 3671888 h 3671888"/>
              <a:gd name="connsiteX3" fmla="*/ 960824 w 3671888"/>
              <a:gd name="connsiteY3" fmla="*/ 3450300 h 3671888"/>
              <a:gd name="connsiteX4" fmla="*/ 934990 w 3671888"/>
              <a:gd name="connsiteY4" fmla="*/ 3434605 h 3671888"/>
              <a:gd name="connsiteX5" fmla="*/ 965119 w 3671888"/>
              <a:gd name="connsiteY5" fmla="*/ 3379095 h 3671888"/>
              <a:gd name="connsiteX6" fmla="*/ 992578 w 3671888"/>
              <a:gd name="connsiteY6" fmla="*/ 3243086 h 3671888"/>
              <a:gd name="connsiteX7" fmla="*/ 643161 w 3671888"/>
              <a:gd name="connsiteY7" fmla="*/ 2893669 h 3671888"/>
              <a:gd name="connsiteX8" fmla="*/ 447799 w 3671888"/>
              <a:gd name="connsiteY8" fmla="*/ 2953344 h 3671888"/>
              <a:gd name="connsiteX9" fmla="*/ 406815 w 3671888"/>
              <a:gd name="connsiteY9" fmla="*/ 2987159 h 3671888"/>
              <a:gd name="connsiteX10" fmla="*/ 313550 w 3671888"/>
              <a:gd name="connsiteY10" fmla="*/ 2862438 h 3671888"/>
              <a:gd name="connsiteX11" fmla="*/ 0 w 3671888"/>
              <a:gd name="connsiteY11" fmla="*/ 1835944 h 3671888"/>
              <a:gd name="connsiteX12" fmla="*/ 1835944 w 3671888"/>
              <a:gd name="connsiteY12" fmla="*/ 0 h 367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671888" h="3671888">
                <a:moveTo>
                  <a:pt x="1835944" y="0"/>
                </a:moveTo>
                <a:cubicBezTo>
                  <a:pt x="2849908" y="0"/>
                  <a:pt x="3671888" y="821980"/>
                  <a:pt x="3671888" y="1835944"/>
                </a:cubicBezTo>
                <a:cubicBezTo>
                  <a:pt x="3671888" y="2849908"/>
                  <a:pt x="2849908" y="3671888"/>
                  <a:pt x="1835944" y="3671888"/>
                </a:cubicBezTo>
                <a:cubicBezTo>
                  <a:pt x="1519080" y="3671888"/>
                  <a:pt x="1220965" y="3591617"/>
                  <a:pt x="960824" y="3450300"/>
                </a:cubicBezTo>
                <a:lnTo>
                  <a:pt x="934990" y="3434605"/>
                </a:lnTo>
                <a:lnTo>
                  <a:pt x="965119" y="3379095"/>
                </a:lnTo>
                <a:cubicBezTo>
                  <a:pt x="982801" y="3337292"/>
                  <a:pt x="992578" y="3291331"/>
                  <a:pt x="992578" y="3243086"/>
                </a:cubicBezTo>
                <a:cubicBezTo>
                  <a:pt x="992578" y="3050108"/>
                  <a:pt x="836139" y="2893669"/>
                  <a:pt x="643161" y="2893669"/>
                </a:cubicBezTo>
                <a:cubicBezTo>
                  <a:pt x="570794" y="2893669"/>
                  <a:pt x="503566" y="2915668"/>
                  <a:pt x="447799" y="2953344"/>
                </a:cubicBezTo>
                <a:lnTo>
                  <a:pt x="406815" y="2987159"/>
                </a:lnTo>
                <a:lnTo>
                  <a:pt x="313550" y="2862438"/>
                </a:lnTo>
                <a:cubicBezTo>
                  <a:pt x="115591" y="2569420"/>
                  <a:pt x="0" y="2216181"/>
                  <a:pt x="0" y="1835944"/>
                </a:cubicBezTo>
                <a:cubicBezTo>
                  <a:pt x="0" y="821980"/>
                  <a:pt x="821980" y="0"/>
                  <a:pt x="1835944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</p:spPr>
        <p:txBody>
          <a:bodyPr wrap="square" anchor="ctr">
            <a:noAutofit/>
          </a:bodyPr>
          <a:lstStyle>
            <a:lvl1pPr marL="0" indent="0" algn="ctr"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text 16">
            <a:extLst>
              <a:ext uri="{FF2B5EF4-FFF2-40B4-BE49-F238E27FC236}">
                <a16:creationId xmlns:a16="http://schemas.microsoft.com/office/drawing/2014/main" id="{3E21448E-157C-49D8-ADB5-E6D5D07F7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4267" y="5328084"/>
            <a:ext cx="877998" cy="877998"/>
          </a:xfrm>
          <a:custGeom>
            <a:avLst/>
            <a:gdLst>
              <a:gd name="connsiteX0" fmla="*/ 349417 w 698834"/>
              <a:gd name="connsiteY0" fmla="*/ 0 h 698834"/>
              <a:gd name="connsiteX1" fmla="*/ 698834 w 698834"/>
              <a:gd name="connsiteY1" fmla="*/ 349417 h 698834"/>
              <a:gd name="connsiteX2" fmla="*/ 349417 w 698834"/>
              <a:gd name="connsiteY2" fmla="*/ 698834 h 698834"/>
              <a:gd name="connsiteX3" fmla="*/ 0 w 698834"/>
              <a:gd name="connsiteY3" fmla="*/ 349417 h 698834"/>
              <a:gd name="connsiteX4" fmla="*/ 349417 w 698834"/>
              <a:gd name="connsiteY4" fmla="*/ 0 h 6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834" h="698834">
                <a:moveTo>
                  <a:pt x="349417" y="0"/>
                </a:moveTo>
                <a:cubicBezTo>
                  <a:pt x="542395" y="0"/>
                  <a:pt x="698834" y="156439"/>
                  <a:pt x="698834" y="349417"/>
                </a:cubicBezTo>
                <a:cubicBezTo>
                  <a:pt x="698834" y="542395"/>
                  <a:pt x="542395" y="698834"/>
                  <a:pt x="349417" y="698834"/>
                </a:cubicBezTo>
                <a:cubicBezTo>
                  <a:pt x="156439" y="698834"/>
                  <a:pt x="0" y="542395"/>
                  <a:pt x="0" y="349417"/>
                </a:cubicBezTo>
                <a:cubicBezTo>
                  <a:pt x="0" y="156439"/>
                  <a:pt x="156439" y="0"/>
                  <a:pt x="349417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47965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5A885E-A1EC-4469-A012-5861DB9AB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3A67D58-6D69-40E4-9BF1-F7D1E1F0E886}"/>
              </a:ext>
            </a:extLst>
          </p:cNvPr>
          <p:cNvSpPr/>
          <p:nvPr userDrawn="1"/>
        </p:nvSpPr>
        <p:spPr>
          <a:xfrm>
            <a:off x="0" y="6786000"/>
            <a:ext cx="12192000" cy="72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377E72F-A058-4C1B-95BD-8DDDC7DB00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34650" y="6588240"/>
            <a:ext cx="816286" cy="144000"/>
          </a:xfrm>
        </p:spPr>
        <p:txBody>
          <a:bodyPr/>
          <a:lstStyle>
            <a:lvl1pPr>
              <a:defRPr sz="900"/>
            </a:lvl1pPr>
          </a:lstStyle>
          <a:p>
            <a:fld id="{FB8A32D2-440B-43D4-85A0-F5C235605D5C}" type="datetime1">
              <a:rPr lang="en-GB" smtClean="0"/>
              <a:t>02/10/2026</a:t>
            </a:fld>
            <a:endParaRPr lang="en-GB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10C8D64-016C-42F4-B94D-39E24E3D6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8088" y="6366669"/>
            <a:ext cx="306848" cy="144000"/>
          </a:xfrm>
        </p:spPr>
        <p:txBody>
          <a:bodyPr/>
          <a:lstStyle>
            <a:lvl1pPr>
              <a:defRPr sz="900"/>
            </a:lvl1pPr>
          </a:lstStyle>
          <a:p>
            <a:fld id="{3948FB62-8746-4D0D-BA71-8EB1BEE683ED}" type="slidenum">
              <a:rPr lang="en-GB" smtClean="0"/>
              <a:pPr/>
              <a:t>‹N°›</a:t>
            </a:fld>
            <a:endParaRPr lang="en-GB"/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F6D2FF15-A912-4049-8BB7-804736F246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936" y="6367000"/>
            <a:ext cx="10512000" cy="198850"/>
          </a:xfrm>
        </p:spPr>
        <p:txBody>
          <a:bodyPr anchor="b" anchorCtr="0"/>
          <a:lstStyle>
            <a:lvl1pPr marL="0" indent="0">
              <a:buNone/>
              <a:defRPr sz="900"/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0285047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F31501-C11D-4735-89C9-6EA10362A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F98502F9-C858-4602-98B4-ADB04E6C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028F6DB5-8B02-4882-AA7D-C2EAB98694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06B0CF-28DA-4AF7-AD0B-CB9D5901F647}" type="slidenum">
              <a:rPr lang="sv-SE" smtClean="0"/>
              <a:pPr/>
              <a:t>‹N°›</a:t>
            </a:fld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BA23B167-3C1F-40B1-8D58-4A9EE26435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762" y="6585431"/>
            <a:ext cx="10659600" cy="124650"/>
          </a:xfrm>
        </p:spPr>
        <p:txBody>
          <a:bodyPr anchor="b">
            <a:spAutoFit/>
          </a:bodyPr>
          <a:lstStyle>
            <a:lvl1pPr marL="0" indent="0">
              <a:buNone/>
              <a:defRPr sz="900">
                <a:solidFill>
                  <a:schemeClr val="bg2">
                    <a:lumMod val="75000"/>
                  </a:schemeClr>
                </a:solidFill>
              </a:defRPr>
            </a:lvl1pPr>
            <a:lvl2pPr marL="182562" indent="0">
              <a:buNone/>
              <a:defRPr/>
            </a:lvl2pPr>
          </a:lstStyle>
          <a:p>
            <a:pPr lvl="0"/>
            <a:r>
              <a:rPr lang="sv-SE" err="1"/>
              <a:t>References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27047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53A41C6-115B-4C37-B753-85FE96DA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FDAF643-70C9-49FD-9A46-643A8ACC92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06B0CF-28DA-4AF7-AD0B-CB9D5901F647}" type="slidenum">
              <a:rPr lang="sv-SE" smtClean="0"/>
              <a:pPr/>
              <a:t>‹N°›</a:t>
            </a:fld>
            <a:endParaRPr lang="sv-SE"/>
          </a:p>
        </p:txBody>
      </p:sp>
      <p:sp>
        <p:nvSpPr>
          <p:cNvPr id="9" name="Platshållare för text 11">
            <a:extLst>
              <a:ext uri="{FF2B5EF4-FFF2-40B4-BE49-F238E27FC236}">
                <a16:creationId xmlns:a16="http://schemas.microsoft.com/office/drawing/2014/main" id="{3F77ADDB-FEA9-4C18-8D4E-716FF5A169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762" y="6585431"/>
            <a:ext cx="10659600" cy="124650"/>
          </a:xfrm>
        </p:spPr>
        <p:txBody>
          <a:bodyPr anchor="b">
            <a:spAutoFit/>
          </a:bodyPr>
          <a:lstStyle>
            <a:lvl1pPr marL="0" indent="0">
              <a:buNone/>
              <a:defRPr sz="900">
                <a:solidFill>
                  <a:schemeClr val="bg2">
                    <a:lumMod val="75000"/>
                  </a:schemeClr>
                </a:solidFill>
              </a:defRPr>
            </a:lvl1pPr>
            <a:lvl2pPr marL="182562" indent="0">
              <a:buNone/>
              <a:defRPr/>
            </a:lvl2pPr>
          </a:lstStyle>
          <a:p>
            <a:pPr lvl="0"/>
            <a:r>
              <a:rPr lang="sv-SE" err="1"/>
              <a:t>References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82086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1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D337-21B2-B78C-14DC-9A37E187E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0648"/>
            <a:ext cx="7668344" cy="2387600"/>
          </a:xfrm>
        </p:spPr>
        <p:txBody>
          <a:bodyPr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541D1-2B6A-0E75-CE2A-902DBB680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40323"/>
            <a:ext cx="7668344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81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(2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6D337-21B2-B78C-14DC-9A37E187EE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8640"/>
            <a:ext cx="7668344" cy="2387600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1541D1-2B6A-0E75-CE2A-902DBB680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68315"/>
            <a:ext cx="766834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9C5BAC-7417-33A2-6326-586428C79CED}"/>
              </a:ext>
            </a:extLst>
          </p:cNvPr>
          <p:cNvSpPr txBox="1"/>
          <p:nvPr userDrawn="1"/>
        </p:nvSpPr>
        <p:spPr>
          <a:xfrm>
            <a:off x="10301739" y="6525344"/>
            <a:ext cx="18902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bg2">
                    <a:lumMod val="50000"/>
                  </a:schemeClr>
                </a:solidFill>
              </a:rPr>
              <a:t>Job code: M/INT/UNB-P/0149 </a:t>
            </a:r>
            <a:br>
              <a:rPr lang="en-GB" sz="80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800">
                <a:solidFill>
                  <a:schemeClr val="bg2">
                    <a:lumMod val="50000"/>
                  </a:schemeClr>
                </a:solidFill>
              </a:rPr>
              <a:t>Date of preparation: November 2023.</a:t>
            </a:r>
          </a:p>
        </p:txBody>
      </p:sp>
    </p:spTree>
    <p:extLst>
      <p:ext uri="{BB962C8B-B14F-4D97-AF65-F5344CB8AC3E}">
        <p14:creationId xmlns:p14="http://schemas.microsoft.com/office/powerpoint/2010/main" val="41160793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7BC0C-C572-1CBB-CE4B-5267DC4BC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3FB35-7B07-8A7E-A73B-FF662C635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DBC75E-060E-72B9-5B96-B4180120C15E}"/>
              </a:ext>
            </a:extLst>
          </p:cNvPr>
          <p:cNvSpPr txBox="1"/>
          <p:nvPr userDrawn="1"/>
        </p:nvSpPr>
        <p:spPr>
          <a:xfrm>
            <a:off x="10301739" y="6257926"/>
            <a:ext cx="18902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bg1"/>
                </a:solidFill>
              </a:rPr>
              <a:t>Job code: M/INT/UNB-P/0149 </a:t>
            </a:r>
            <a:br>
              <a:rPr lang="en-GB" sz="800">
                <a:solidFill>
                  <a:schemeClr val="bg1"/>
                </a:solidFill>
              </a:rPr>
            </a:br>
            <a:r>
              <a:rPr lang="en-GB" sz="800">
                <a:solidFill>
                  <a:schemeClr val="bg1"/>
                </a:solidFill>
              </a:rPr>
              <a:t>Date of preparation: November 2023.</a:t>
            </a:r>
          </a:p>
        </p:txBody>
      </p:sp>
    </p:spTree>
    <p:extLst>
      <p:ext uri="{BB962C8B-B14F-4D97-AF65-F5344CB8AC3E}">
        <p14:creationId xmlns:p14="http://schemas.microsoft.com/office/powerpoint/2010/main" val="62880706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44E7-A29F-83FD-567B-F79F00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C2B0-A449-088D-423B-B0BFAA50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102" y="1484313"/>
            <a:ext cx="11150962" cy="45370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510AC-0702-492D-A0E9-B21F5BE7C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237288"/>
            <a:ext cx="11141799" cy="4841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007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EA52-D31F-2519-48CE-83E688265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286CC-B79F-86A5-7A7C-3B1D8117D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115" y="1484313"/>
            <a:ext cx="5364163" cy="45370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7795B-6511-9799-F6EF-7494940CD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1900" y="1484313"/>
            <a:ext cx="5364164" cy="45370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3D4707-E21B-4ACE-8AE3-5E09B67E95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237288"/>
            <a:ext cx="11150962" cy="4841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635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6CF4C9-7C23-AA9E-7995-6829C68F6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115" y="1484313"/>
            <a:ext cx="5364163" cy="5765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2BCE0-83E7-23EF-17DB-958870A75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2115" y="2132857"/>
            <a:ext cx="5364163" cy="38885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6E347-6972-1CC2-3E2B-A21D32C74B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1898" y="1484313"/>
            <a:ext cx="5364163" cy="5765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DF06C3-82C3-B68D-8B88-A3B5BD5778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1898" y="2132857"/>
            <a:ext cx="5364164" cy="388853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AF6324-4D86-46DB-91B9-94A984C7FE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237288"/>
            <a:ext cx="11150962" cy="4841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8C9D26C-AD01-4604-8352-CEBCF5D78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8169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11CE0-E2D8-1D4D-68F3-D4A3C908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6BF4B-3D70-4AAD-9489-060B33F1C5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237288"/>
            <a:ext cx="11150963" cy="4841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67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D95D0-20A6-440A-8F60-6C69C2059D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237288"/>
            <a:ext cx="11150962" cy="4841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9892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69B39C-9671-483A-9E25-E72FB9FECA1F}"/>
              </a:ext>
            </a:extLst>
          </p:cNvPr>
          <p:cNvGrpSpPr/>
          <p:nvPr userDrawn="1"/>
        </p:nvGrpSpPr>
        <p:grpSpPr>
          <a:xfrm>
            <a:off x="263352" y="1628800"/>
            <a:ext cx="11412712" cy="4608488"/>
            <a:chOff x="735290" y="954975"/>
            <a:chExt cx="10396134" cy="5274337"/>
          </a:xfrm>
          <a:solidFill>
            <a:srgbClr val="C4BD97">
              <a:lumMod val="40000"/>
              <a:lumOff val="60000"/>
            </a:srgb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C575FDE-4E43-4063-AF93-8CF0090417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5290" y="954975"/>
              <a:ext cx="5331525" cy="527254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8" h="1880">
                  <a:moveTo>
                    <a:pt x="0" y="0"/>
                  </a:moveTo>
                  <a:cubicBezTo>
                    <a:pt x="1729" y="0"/>
                    <a:pt x="1729" y="0"/>
                    <a:pt x="1729" y="0"/>
                  </a:cubicBezTo>
                  <a:cubicBezTo>
                    <a:pt x="1729" y="0"/>
                    <a:pt x="1784" y="3"/>
                    <a:pt x="1784" y="73"/>
                  </a:cubicBezTo>
                  <a:cubicBezTo>
                    <a:pt x="1784" y="143"/>
                    <a:pt x="1784" y="1185"/>
                    <a:pt x="1784" y="1185"/>
                  </a:cubicBezTo>
                  <a:cubicBezTo>
                    <a:pt x="1784" y="1185"/>
                    <a:pt x="1779" y="1208"/>
                    <a:pt x="1807" y="1219"/>
                  </a:cubicBezTo>
                  <a:cubicBezTo>
                    <a:pt x="1836" y="1230"/>
                    <a:pt x="1843" y="1233"/>
                    <a:pt x="1843" y="1233"/>
                  </a:cubicBezTo>
                  <a:cubicBezTo>
                    <a:pt x="1843" y="1233"/>
                    <a:pt x="1868" y="1236"/>
                    <a:pt x="1868" y="1273"/>
                  </a:cubicBezTo>
                  <a:cubicBezTo>
                    <a:pt x="1868" y="1310"/>
                    <a:pt x="1868" y="1723"/>
                    <a:pt x="1868" y="1723"/>
                  </a:cubicBezTo>
                  <a:cubicBezTo>
                    <a:pt x="1868" y="1723"/>
                    <a:pt x="1866" y="1749"/>
                    <a:pt x="1847" y="1756"/>
                  </a:cubicBezTo>
                  <a:cubicBezTo>
                    <a:pt x="1827" y="1764"/>
                    <a:pt x="1803" y="1773"/>
                    <a:pt x="1803" y="1773"/>
                  </a:cubicBezTo>
                  <a:cubicBezTo>
                    <a:pt x="1803" y="1773"/>
                    <a:pt x="1784" y="1780"/>
                    <a:pt x="1784" y="1813"/>
                  </a:cubicBezTo>
                  <a:cubicBezTo>
                    <a:pt x="1784" y="1846"/>
                    <a:pt x="1771" y="1880"/>
                    <a:pt x="1734" y="1880"/>
                  </a:cubicBezTo>
                  <a:cubicBezTo>
                    <a:pt x="1697" y="1880"/>
                    <a:pt x="0" y="1880"/>
                    <a:pt x="0" y="188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B1B1836-4CBE-4219-90FD-62343AAD3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6816" y="954975"/>
              <a:ext cx="5064608" cy="527433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673 w 10000"/>
                <a:gd name="connsiteY4" fmla="*/ 6484 h 10000"/>
                <a:gd name="connsiteX5" fmla="*/ 9866 w 10000"/>
                <a:gd name="connsiteY5" fmla="*/ 6559 h 10000"/>
                <a:gd name="connsiteX6" fmla="*/ 10000 w 10000"/>
                <a:gd name="connsiteY6" fmla="*/ 6771 h 10000"/>
                <a:gd name="connsiteX7" fmla="*/ 10000 w 10000"/>
                <a:gd name="connsiteY7" fmla="*/ 9165 h 10000"/>
                <a:gd name="connsiteX8" fmla="*/ 9888 w 10000"/>
                <a:gd name="connsiteY8" fmla="*/ 9340 h 10000"/>
                <a:gd name="connsiteX9" fmla="*/ 9652 w 10000"/>
                <a:gd name="connsiteY9" fmla="*/ 9431 h 10000"/>
                <a:gd name="connsiteX10" fmla="*/ 9550 w 10000"/>
                <a:gd name="connsiteY10" fmla="*/ 9644 h 10000"/>
                <a:gd name="connsiteX11" fmla="*/ 9283 w 10000"/>
                <a:gd name="connsiteY11" fmla="*/ 10000 h 10000"/>
                <a:gd name="connsiteX12" fmla="*/ 0 w 10000"/>
                <a:gd name="connsiteY12" fmla="*/ 10000 h 10000"/>
                <a:gd name="connsiteX13" fmla="*/ 0 w 10000"/>
                <a:gd name="connsiteY13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866 w 10000"/>
                <a:gd name="connsiteY4" fmla="*/ 6559 h 10000"/>
                <a:gd name="connsiteX5" fmla="*/ 10000 w 10000"/>
                <a:gd name="connsiteY5" fmla="*/ 6771 h 10000"/>
                <a:gd name="connsiteX6" fmla="*/ 10000 w 10000"/>
                <a:gd name="connsiteY6" fmla="*/ 9165 h 10000"/>
                <a:gd name="connsiteX7" fmla="*/ 9888 w 10000"/>
                <a:gd name="connsiteY7" fmla="*/ 9340 h 10000"/>
                <a:gd name="connsiteX8" fmla="*/ 9652 w 10000"/>
                <a:gd name="connsiteY8" fmla="*/ 9431 h 10000"/>
                <a:gd name="connsiteX9" fmla="*/ 9550 w 10000"/>
                <a:gd name="connsiteY9" fmla="*/ 9644 h 10000"/>
                <a:gd name="connsiteX10" fmla="*/ 9283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6771 h 10000"/>
                <a:gd name="connsiteX5" fmla="*/ 10000 w 10000"/>
                <a:gd name="connsiteY5" fmla="*/ 9165 h 10000"/>
                <a:gd name="connsiteX6" fmla="*/ 9888 w 10000"/>
                <a:gd name="connsiteY6" fmla="*/ 9340 h 10000"/>
                <a:gd name="connsiteX7" fmla="*/ 9652 w 10000"/>
                <a:gd name="connsiteY7" fmla="*/ 9431 h 10000"/>
                <a:gd name="connsiteX8" fmla="*/ 9550 w 10000"/>
                <a:gd name="connsiteY8" fmla="*/ 9644 h 10000"/>
                <a:gd name="connsiteX9" fmla="*/ 9283 w 10000"/>
                <a:gd name="connsiteY9" fmla="*/ 10000 h 10000"/>
                <a:gd name="connsiteX10" fmla="*/ 0 w 10000"/>
                <a:gd name="connsiteY10" fmla="*/ 10000 h 10000"/>
                <a:gd name="connsiteX11" fmla="*/ 0 w 10000"/>
                <a:gd name="connsiteY11" fmla="*/ 0 h 10000"/>
                <a:gd name="connsiteX0" fmla="*/ 0 w 10008"/>
                <a:gd name="connsiteY0" fmla="*/ 0 h 10000"/>
                <a:gd name="connsiteX1" fmla="*/ 9256 w 10008"/>
                <a:gd name="connsiteY1" fmla="*/ 0 h 10000"/>
                <a:gd name="connsiteX2" fmla="*/ 9550 w 10008"/>
                <a:gd name="connsiteY2" fmla="*/ 388 h 10000"/>
                <a:gd name="connsiteX3" fmla="*/ 9550 w 10008"/>
                <a:gd name="connsiteY3" fmla="*/ 6303 h 10000"/>
                <a:gd name="connsiteX4" fmla="*/ 10000 w 10008"/>
                <a:gd name="connsiteY4" fmla="*/ 6771 h 10000"/>
                <a:gd name="connsiteX5" fmla="*/ 10000 w 10008"/>
                <a:gd name="connsiteY5" fmla="*/ 9165 h 10000"/>
                <a:gd name="connsiteX6" fmla="*/ 9888 w 10008"/>
                <a:gd name="connsiteY6" fmla="*/ 9340 h 10000"/>
                <a:gd name="connsiteX7" fmla="*/ 9652 w 10008"/>
                <a:gd name="connsiteY7" fmla="*/ 9431 h 10000"/>
                <a:gd name="connsiteX8" fmla="*/ 9550 w 10008"/>
                <a:gd name="connsiteY8" fmla="*/ 9644 h 10000"/>
                <a:gd name="connsiteX9" fmla="*/ 9283 w 10008"/>
                <a:gd name="connsiteY9" fmla="*/ 10000 h 10000"/>
                <a:gd name="connsiteX10" fmla="*/ 0 w 10008"/>
                <a:gd name="connsiteY10" fmla="*/ 10000 h 10000"/>
                <a:gd name="connsiteX11" fmla="*/ 0 w 10008"/>
                <a:gd name="connsiteY11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652 w 10000"/>
                <a:gd name="connsiteY6" fmla="*/ 9431 h 10000"/>
                <a:gd name="connsiteX7" fmla="*/ 9550 w 10000"/>
                <a:gd name="connsiteY7" fmla="*/ 9644 h 10000"/>
                <a:gd name="connsiteX8" fmla="*/ 9283 w 10000"/>
                <a:gd name="connsiteY8" fmla="*/ 10000 h 10000"/>
                <a:gd name="connsiteX9" fmla="*/ 0 w 10000"/>
                <a:gd name="connsiteY9" fmla="*/ 10000 h 10000"/>
                <a:gd name="connsiteX10" fmla="*/ 0 w 10000"/>
                <a:gd name="connsiteY10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550 w 10000"/>
                <a:gd name="connsiteY6" fmla="*/ 9644 h 10000"/>
                <a:gd name="connsiteX7" fmla="*/ 9283 w 10000"/>
                <a:gd name="connsiteY7" fmla="*/ 10000 h 10000"/>
                <a:gd name="connsiteX8" fmla="*/ 0 w 10000"/>
                <a:gd name="connsiteY8" fmla="*/ 10000 h 10000"/>
                <a:gd name="connsiteX9" fmla="*/ 0 w 1000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9569"/>
                <a:gd name="connsiteY0" fmla="*/ 0 h 10000"/>
                <a:gd name="connsiteX1" fmla="*/ 9256 w 9569"/>
                <a:gd name="connsiteY1" fmla="*/ 0 h 10000"/>
                <a:gd name="connsiteX2" fmla="*/ 9550 w 9569"/>
                <a:gd name="connsiteY2" fmla="*/ 388 h 10000"/>
                <a:gd name="connsiteX3" fmla="*/ 9550 w 9569"/>
                <a:gd name="connsiteY3" fmla="*/ 6303 h 10000"/>
                <a:gd name="connsiteX4" fmla="*/ 9550 w 9569"/>
                <a:gd name="connsiteY4" fmla="*/ 9644 h 10000"/>
                <a:gd name="connsiteX5" fmla="*/ 9283 w 9569"/>
                <a:gd name="connsiteY5" fmla="*/ 10000 h 10000"/>
                <a:gd name="connsiteX6" fmla="*/ 0 w 9569"/>
                <a:gd name="connsiteY6" fmla="*/ 10000 h 10000"/>
                <a:gd name="connsiteX7" fmla="*/ 0 w 9569"/>
                <a:gd name="connsiteY7" fmla="*/ 0 h 10000"/>
                <a:gd name="connsiteX0" fmla="*/ 0 w 9980"/>
                <a:gd name="connsiteY0" fmla="*/ 0 h 10000"/>
                <a:gd name="connsiteX1" fmla="*/ 9673 w 9980"/>
                <a:gd name="connsiteY1" fmla="*/ 0 h 10000"/>
                <a:gd name="connsiteX2" fmla="*/ 9980 w 9980"/>
                <a:gd name="connsiteY2" fmla="*/ 388 h 10000"/>
                <a:gd name="connsiteX3" fmla="*/ 9980 w 9980"/>
                <a:gd name="connsiteY3" fmla="*/ 9644 h 10000"/>
                <a:gd name="connsiteX4" fmla="*/ 9701 w 9980"/>
                <a:gd name="connsiteY4" fmla="*/ 10000 h 10000"/>
                <a:gd name="connsiteX5" fmla="*/ 0 w 9980"/>
                <a:gd name="connsiteY5" fmla="*/ 10000 h 10000"/>
                <a:gd name="connsiteX6" fmla="*/ 0 w 998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9692" y="0"/>
                  </a:lnTo>
                  <a:cubicBezTo>
                    <a:pt x="9692" y="0"/>
                    <a:pt x="10000" y="16"/>
                    <a:pt x="10000" y="388"/>
                  </a:cubicBezTo>
                  <a:lnTo>
                    <a:pt x="10000" y="9644"/>
                  </a:lnTo>
                  <a:cubicBezTo>
                    <a:pt x="10006" y="9872"/>
                    <a:pt x="9928" y="10000"/>
                    <a:pt x="9720" y="10000"/>
                  </a:cubicBez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2E44E7-A29F-83FD-567B-F79F00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510AC-0702-492D-A0E9-B21F5BE7C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382800"/>
            <a:ext cx="9963387" cy="4841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0CD453-E13B-40F2-A8B1-D12BA7828747}"/>
              </a:ext>
            </a:extLst>
          </p:cNvPr>
          <p:cNvSpPr/>
          <p:nvPr userDrawn="1"/>
        </p:nvSpPr>
        <p:spPr>
          <a:xfrm>
            <a:off x="865622" y="1916832"/>
            <a:ext cx="10486961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C2B0-A449-088D-423B-B0BFAA50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864" y="1916832"/>
            <a:ext cx="9873719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83F41ED-B077-4E5D-83D8-FB3E62062303}"/>
              </a:ext>
            </a:extLst>
          </p:cNvPr>
          <p:cNvGrpSpPr/>
          <p:nvPr userDrawn="1"/>
        </p:nvGrpSpPr>
        <p:grpSpPr>
          <a:xfrm rot="21374970">
            <a:off x="581329" y="1614410"/>
            <a:ext cx="837419" cy="942993"/>
            <a:chOff x="722077" y="1599610"/>
            <a:chExt cx="1125451" cy="126733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56CD37F-4E31-4A23-B20E-3033F861A55C}"/>
                </a:ext>
              </a:extLst>
            </p:cNvPr>
            <p:cNvSpPr/>
            <p:nvPr userDrawn="1"/>
          </p:nvSpPr>
          <p:spPr>
            <a:xfrm rot="21340632">
              <a:off x="722077" y="1669513"/>
              <a:ext cx="1125451" cy="11974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0B98404C-5E17-4C0F-94AD-9A947F1F4889}"/>
                </a:ext>
              </a:extLst>
            </p:cNvPr>
            <p:cNvSpPr/>
            <p:nvPr userDrawn="1"/>
          </p:nvSpPr>
          <p:spPr>
            <a:xfrm rot="20512674" flipH="1">
              <a:off x="770464" y="1599611"/>
              <a:ext cx="137905" cy="715280"/>
            </a:xfrm>
            <a:custGeom>
              <a:avLst/>
              <a:gdLst>
                <a:gd name="connsiteX0" fmla="*/ 1030406 w 1030406"/>
                <a:gd name="connsiteY0" fmla="*/ 1030406 h 4319517"/>
                <a:gd name="connsiteX1" fmla="*/ 1030406 w 1030406"/>
                <a:gd name="connsiteY1" fmla="*/ 4319517 h 4319517"/>
                <a:gd name="connsiteX2" fmla="*/ 0 w 1030406"/>
                <a:gd name="connsiteY2" fmla="*/ 4319517 h 4319517"/>
                <a:gd name="connsiteX3" fmla="*/ 0 w 1030406"/>
                <a:gd name="connsiteY3" fmla="*/ 0 h 4319517"/>
                <a:gd name="connsiteX4" fmla="*/ 893929 w 1030406"/>
                <a:gd name="connsiteY4" fmla="*/ 0 h 4319517"/>
                <a:gd name="connsiteX5" fmla="*/ 893929 w 1030406"/>
                <a:gd name="connsiteY5" fmla="*/ 3132161 h 4319517"/>
                <a:gd name="connsiteX6" fmla="*/ 129654 w 1030406"/>
                <a:gd name="connsiteY6" fmla="*/ 3132161 h 4319517"/>
                <a:gd name="connsiteX7" fmla="*/ 129654 w 1030406"/>
                <a:gd name="connsiteY7" fmla="*/ 1037230 h 4319517"/>
                <a:gd name="connsiteX0" fmla="*/ 1037230 w 1037230"/>
                <a:gd name="connsiteY0" fmla="*/ 1658149 h 4947260"/>
                <a:gd name="connsiteX1" fmla="*/ 1037230 w 1037230"/>
                <a:gd name="connsiteY1" fmla="*/ 4947260 h 4947260"/>
                <a:gd name="connsiteX2" fmla="*/ 6824 w 1037230"/>
                <a:gd name="connsiteY2" fmla="*/ 4947260 h 4947260"/>
                <a:gd name="connsiteX3" fmla="*/ 6824 w 1037230"/>
                <a:gd name="connsiteY3" fmla="*/ 627743 h 4947260"/>
                <a:gd name="connsiteX4" fmla="*/ 900753 w 1037230"/>
                <a:gd name="connsiteY4" fmla="*/ 627743 h 4947260"/>
                <a:gd name="connsiteX5" fmla="*/ 900753 w 1037230"/>
                <a:gd name="connsiteY5" fmla="*/ 3759904 h 4947260"/>
                <a:gd name="connsiteX6" fmla="*/ 136478 w 1037230"/>
                <a:gd name="connsiteY6" fmla="*/ 3759904 h 4947260"/>
                <a:gd name="connsiteX7" fmla="*/ 136478 w 1037230"/>
                <a:gd name="connsiteY7" fmla="*/ 1664973 h 4947260"/>
                <a:gd name="connsiteX0" fmla="*/ 1037230 w 1037230"/>
                <a:gd name="connsiteY0" fmla="*/ 1658149 h 4947260"/>
                <a:gd name="connsiteX1" fmla="*/ 1037230 w 1037230"/>
                <a:gd name="connsiteY1" fmla="*/ 4947260 h 4947260"/>
                <a:gd name="connsiteX2" fmla="*/ 6824 w 1037230"/>
                <a:gd name="connsiteY2" fmla="*/ 4947260 h 4947260"/>
                <a:gd name="connsiteX3" fmla="*/ 6824 w 1037230"/>
                <a:gd name="connsiteY3" fmla="*/ 627743 h 4947260"/>
                <a:gd name="connsiteX4" fmla="*/ 900753 w 1037230"/>
                <a:gd name="connsiteY4" fmla="*/ 627743 h 4947260"/>
                <a:gd name="connsiteX5" fmla="*/ 900753 w 1037230"/>
                <a:gd name="connsiteY5" fmla="*/ 3759904 h 4947260"/>
                <a:gd name="connsiteX6" fmla="*/ 136478 w 1037230"/>
                <a:gd name="connsiteY6" fmla="*/ 3759904 h 4947260"/>
                <a:gd name="connsiteX7" fmla="*/ 136478 w 1037230"/>
                <a:gd name="connsiteY7" fmla="*/ 1664973 h 4947260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5575003"/>
                <a:gd name="connsiteX1" fmla="*/ 1033602 w 1033602"/>
                <a:gd name="connsiteY1" fmla="*/ 4925489 h 5575003"/>
                <a:gd name="connsiteX2" fmla="*/ 3196 w 1033602"/>
                <a:gd name="connsiteY2" fmla="*/ 4925489 h 5575003"/>
                <a:gd name="connsiteX3" fmla="*/ 3196 w 1033602"/>
                <a:gd name="connsiteY3" fmla="*/ 605972 h 5575003"/>
                <a:gd name="connsiteX4" fmla="*/ 897125 w 1033602"/>
                <a:gd name="connsiteY4" fmla="*/ 605972 h 5575003"/>
                <a:gd name="connsiteX5" fmla="*/ 897125 w 1033602"/>
                <a:gd name="connsiteY5" fmla="*/ 3738133 h 5575003"/>
                <a:gd name="connsiteX6" fmla="*/ 132850 w 1033602"/>
                <a:gd name="connsiteY6" fmla="*/ 3738133 h 5575003"/>
                <a:gd name="connsiteX7" fmla="*/ 132850 w 1033602"/>
                <a:gd name="connsiteY7" fmla="*/ 1643202 h 5575003"/>
                <a:gd name="connsiteX0" fmla="*/ 1033602 w 1038475"/>
                <a:gd name="connsiteY0" fmla="*/ 1636378 h 5575003"/>
                <a:gd name="connsiteX1" fmla="*/ 1033602 w 1038475"/>
                <a:gd name="connsiteY1" fmla="*/ 4925489 h 5575003"/>
                <a:gd name="connsiteX2" fmla="*/ 3196 w 1038475"/>
                <a:gd name="connsiteY2" fmla="*/ 4925489 h 5575003"/>
                <a:gd name="connsiteX3" fmla="*/ 3196 w 1038475"/>
                <a:gd name="connsiteY3" fmla="*/ 605972 h 5575003"/>
                <a:gd name="connsiteX4" fmla="*/ 897125 w 1038475"/>
                <a:gd name="connsiteY4" fmla="*/ 605972 h 5575003"/>
                <a:gd name="connsiteX5" fmla="*/ 897125 w 1038475"/>
                <a:gd name="connsiteY5" fmla="*/ 3738133 h 5575003"/>
                <a:gd name="connsiteX6" fmla="*/ 132850 w 1038475"/>
                <a:gd name="connsiteY6" fmla="*/ 3738133 h 5575003"/>
                <a:gd name="connsiteX7" fmla="*/ 132850 w 1038475"/>
                <a:gd name="connsiteY7" fmla="*/ 1643202 h 5575003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1636378 h 5618546"/>
                <a:gd name="connsiteX1" fmla="*/ 1026507 w 1040153"/>
                <a:gd name="connsiteY1" fmla="*/ 1636507 h 5618546"/>
                <a:gd name="connsiteX2" fmla="*/ 1035280 w 1040153"/>
                <a:gd name="connsiteY2" fmla="*/ 4925489 h 5618546"/>
                <a:gd name="connsiteX3" fmla="*/ 4874 w 1040153"/>
                <a:gd name="connsiteY3" fmla="*/ 4925489 h 5618546"/>
                <a:gd name="connsiteX4" fmla="*/ 4874 w 1040153"/>
                <a:gd name="connsiteY4" fmla="*/ 605972 h 5618546"/>
                <a:gd name="connsiteX5" fmla="*/ 898803 w 1040153"/>
                <a:gd name="connsiteY5" fmla="*/ 605972 h 5618546"/>
                <a:gd name="connsiteX6" fmla="*/ 898803 w 1040153"/>
                <a:gd name="connsiteY6" fmla="*/ 3738133 h 5618546"/>
                <a:gd name="connsiteX7" fmla="*/ 134528 w 1040153"/>
                <a:gd name="connsiteY7" fmla="*/ 3738133 h 5618546"/>
                <a:gd name="connsiteX8" fmla="*/ 134528 w 1040153"/>
                <a:gd name="connsiteY8" fmla="*/ 1643202 h 5618546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4925489 h 5618546"/>
                <a:gd name="connsiteX1" fmla="*/ 4874 w 1040153"/>
                <a:gd name="connsiteY1" fmla="*/ 4925489 h 5618546"/>
                <a:gd name="connsiteX2" fmla="*/ 4874 w 1040153"/>
                <a:gd name="connsiteY2" fmla="*/ 605972 h 5618546"/>
                <a:gd name="connsiteX3" fmla="*/ 898803 w 1040153"/>
                <a:gd name="connsiteY3" fmla="*/ 605972 h 5618546"/>
                <a:gd name="connsiteX4" fmla="*/ 898803 w 1040153"/>
                <a:gd name="connsiteY4" fmla="*/ 3738133 h 5618546"/>
                <a:gd name="connsiteX5" fmla="*/ 134528 w 1040153"/>
                <a:gd name="connsiteY5" fmla="*/ 3738133 h 5618546"/>
                <a:gd name="connsiteX6" fmla="*/ 134528 w 1040153"/>
                <a:gd name="connsiteY6" fmla="*/ 1643202 h 5618546"/>
                <a:gd name="connsiteX0" fmla="*/ 1033602 w 1196563"/>
                <a:gd name="connsiteY0" fmla="*/ 4925489 h 5645885"/>
                <a:gd name="connsiteX1" fmla="*/ 1024829 w 1196563"/>
                <a:gd name="connsiteY1" fmla="*/ 4928347 h 5645885"/>
                <a:gd name="connsiteX2" fmla="*/ 3196 w 1196563"/>
                <a:gd name="connsiteY2" fmla="*/ 4925489 h 5645885"/>
                <a:gd name="connsiteX3" fmla="*/ 3196 w 1196563"/>
                <a:gd name="connsiteY3" fmla="*/ 605972 h 5645885"/>
                <a:gd name="connsiteX4" fmla="*/ 897125 w 1196563"/>
                <a:gd name="connsiteY4" fmla="*/ 605972 h 5645885"/>
                <a:gd name="connsiteX5" fmla="*/ 897125 w 1196563"/>
                <a:gd name="connsiteY5" fmla="*/ 3738133 h 5645885"/>
                <a:gd name="connsiteX6" fmla="*/ 132850 w 1196563"/>
                <a:gd name="connsiteY6" fmla="*/ 3738133 h 5645885"/>
                <a:gd name="connsiteX7" fmla="*/ 132850 w 1196563"/>
                <a:gd name="connsiteY7" fmla="*/ 1643202 h 5645885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1033602 w 1196563"/>
                <a:gd name="connsiteY0" fmla="*/ 4925489 h 5642982"/>
                <a:gd name="connsiteX1" fmla="*/ 1024829 w 1196563"/>
                <a:gd name="connsiteY1" fmla="*/ 4910930 h 5642982"/>
                <a:gd name="connsiteX2" fmla="*/ 3196 w 1196563"/>
                <a:gd name="connsiteY2" fmla="*/ 4925489 h 5642982"/>
                <a:gd name="connsiteX3" fmla="*/ 3196 w 1196563"/>
                <a:gd name="connsiteY3" fmla="*/ 605972 h 5642982"/>
                <a:gd name="connsiteX4" fmla="*/ 897125 w 1196563"/>
                <a:gd name="connsiteY4" fmla="*/ 605972 h 5642982"/>
                <a:gd name="connsiteX5" fmla="*/ 897125 w 1196563"/>
                <a:gd name="connsiteY5" fmla="*/ 3738133 h 5642982"/>
                <a:gd name="connsiteX6" fmla="*/ 132850 w 1196563"/>
                <a:gd name="connsiteY6" fmla="*/ 3738133 h 5642982"/>
                <a:gd name="connsiteX7" fmla="*/ 132850 w 1196563"/>
                <a:gd name="connsiteY7" fmla="*/ 1643202 h 5642982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3196 w 900321"/>
                <a:gd name="connsiteY0" fmla="*/ 4925489 h 4925489"/>
                <a:gd name="connsiteX1" fmla="*/ 3196 w 900321"/>
                <a:gd name="connsiteY1" fmla="*/ 605972 h 4925489"/>
                <a:gd name="connsiteX2" fmla="*/ 897125 w 900321"/>
                <a:gd name="connsiteY2" fmla="*/ 605972 h 4925489"/>
                <a:gd name="connsiteX3" fmla="*/ 897125 w 900321"/>
                <a:gd name="connsiteY3" fmla="*/ 3738133 h 4925489"/>
                <a:gd name="connsiteX4" fmla="*/ 132850 w 900321"/>
                <a:gd name="connsiteY4" fmla="*/ 3738133 h 4925489"/>
                <a:gd name="connsiteX5" fmla="*/ 132850 w 900321"/>
                <a:gd name="connsiteY5" fmla="*/ 1643202 h 4925489"/>
                <a:gd name="connsiteX0" fmla="*/ 3196 w 900321"/>
                <a:gd name="connsiteY0" fmla="*/ 605972 h 4282419"/>
                <a:gd name="connsiteX1" fmla="*/ 897125 w 900321"/>
                <a:gd name="connsiteY1" fmla="*/ 605972 h 4282419"/>
                <a:gd name="connsiteX2" fmla="*/ 897125 w 900321"/>
                <a:gd name="connsiteY2" fmla="*/ 3738133 h 4282419"/>
                <a:gd name="connsiteX3" fmla="*/ 132850 w 900321"/>
                <a:gd name="connsiteY3" fmla="*/ 3738133 h 4282419"/>
                <a:gd name="connsiteX4" fmla="*/ 132850 w 900321"/>
                <a:gd name="connsiteY4" fmla="*/ 1643202 h 4282419"/>
                <a:gd name="connsiteX0" fmla="*/ 7110 w 770341"/>
                <a:gd name="connsiteY0" fmla="*/ 605972 h 4615521"/>
                <a:gd name="connsiteX1" fmla="*/ 767145 w 770341"/>
                <a:gd name="connsiteY1" fmla="*/ 939074 h 4615521"/>
                <a:gd name="connsiteX2" fmla="*/ 767145 w 770341"/>
                <a:gd name="connsiteY2" fmla="*/ 4071235 h 4615521"/>
                <a:gd name="connsiteX3" fmla="*/ 2870 w 770341"/>
                <a:gd name="connsiteY3" fmla="*/ 4071235 h 4615521"/>
                <a:gd name="connsiteX4" fmla="*/ 2870 w 770341"/>
                <a:gd name="connsiteY4" fmla="*/ 1976304 h 4615521"/>
                <a:gd name="connsiteX0" fmla="*/ 7110 w 770341"/>
                <a:gd name="connsiteY0" fmla="*/ 247470 h 4257019"/>
                <a:gd name="connsiteX1" fmla="*/ 767145 w 770341"/>
                <a:gd name="connsiteY1" fmla="*/ 580572 h 4257019"/>
                <a:gd name="connsiteX2" fmla="*/ 767145 w 770341"/>
                <a:gd name="connsiteY2" fmla="*/ 3712733 h 4257019"/>
                <a:gd name="connsiteX3" fmla="*/ 2870 w 770341"/>
                <a:gd name="connsiteY3" fmla="*/ 3712733 h 4257019"/>
                <a:gd name="connsiteX4" fmla="*/ 2870 w 770341"/>
                <a:gd name="connsiteY4" fmla="*/ 1617802 h 4257019"/>
                <a:gd name="connsiteX0" fmla="*/ 7110 w 770016"/>
                <a:gd name="connsiteY0" fmla="*/ 178890 h 4188439"/>
                <a:gd name="connsiteX1" fmla="*/ 767145 w 770016"/>
                <a:gd name="connsiteY1" fmla="*/ 511992 h 4188439"/>
                <a:gd name="connsiteX2" fmla="*/ 767145 w 770016"/>
                <a:gd name="connsiteY2" fmla="*/ 3644153 h 4188439"/>
                <a:gd name="connsiteX3" fmla="*/ 2870 w 770016"/>
                <a:gd name="connsiteY3" fmla="*/ 3644153 h 4188439"/>
                <a:gd name="connsiteX4" fmla="*/ 2870 w 770016"/>
                <a:gd name="connsiteY4" fmla="*/ 1549222 h 4188439"/>
                <a:gd name="connsiteX0" fmla="*/ 7110 w 770016"/>
                <a:gd name="connsiteY0" fmla="*/ 184695 h 4194244"/>
                <a:gd name="connsiteX1" fmla="*/ 767145 w 770016"/>
                <a:gd name="connsiteY1" fmla="*/ 517797 h 4194244"/>
                <a:gd name="connsiteX2" fmla="*/ 767145 w 770016"/>
                <a:gd name="connsiteY2" fmla="*/ 3649958 h 4194244"/>
                <a:gd name="connsiteX3" fmla="*/ 2870 w 770016"/>
                <a:gd name="connsiteY3" fmla="*/ 3649958 h 4194244"/>
                <a:gd name="connsiteX4" fmla="*/ 2870 w 770016"/>
                <a:gd name="connsiteY4" fmla="*/ 1555027 h 419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016" h="4194244">
                  <a:moveTo>
                    <a:pt x="7110" y="184695"/>
                  </a:moveTo>
                  <a:cubicBezTo>
                    <a:pt x="183528" y="0"/>
                    <a:pt x="763810" y="5805"/>
                    <a:pt x="767145" y="517797"/>
                  </a:cubicBezTo>
                  <a:lnTo>
                    <a:pt x="767145" y="3649958"/>
                  </a:lnTo>
                  <a:cubicBezTo>
                    <a:pt x="770016" y="4194244"/>
                    <a:pt x="0" y="4136186"/>
                    <a:pt x="2870" y="3649958"/>
                  </a:cubicBezTo>
                  <a:lnTo>
                    <a:pt x="2870" y="1555027"/>
                  </a:lnTo>
                </a:path>
              </a:pathLst>
            </a:custGeom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pic>
        <p:nvPicPr>
          <p:cNvPr id="14" name="Graphic 13" descr="Male profile outline">
            <a:extLst>
              <a:ext uri="{FF2B5EF4-FFF2-40B4-BE49-F238E27FC236}">
                <a16:creationId xmlns:a16="http://schemas.microsoft.com/office/drawing/2014/main" id="{B9076113-D16B-4927-846C-9BD2DADDDF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20969409">
            <a:off x="576438" y="1664417"/>
            <a:ext cx="914400" cy="9144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40EE9-3F41-4942-92FA-3E537D2EB7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964" y="6491019"/>
            <a:ext cx="50935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551720-DFED-408B-BCA8-C964CC443B98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6750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_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69B39C-9671-483A-9E25-E72FB9FECA1F}"/>
              </a:ext>
            </a:extLst>
          </p:cNvPr>
          <p:cNvGrpSpPr/>
          <p:nvPr userDrawn="1"/>
        </p:nvGrpSpPr>
        <p:grpSpPr>
          <a:xfrm>
            <a:off x="263352" y="1628800"/>
            <a:ext cx="11412712" cy="4608488"/>
            <a:chOff x="735290" y="954975"/>
            <a:chExt cx="10396134" cy="5274337"/>
          </a:xfrm>
          <a:solidFill>
            <a:srgbClr val="C4BD97">
              <a:lumMod val="40000"/>
              <a:lumOff val="60000"/>
            </a:srgb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C575FDE-4E43-4063-AF93-8CF0090417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5290" y="954975"/>
              <a:ext cx="5331525" cy="527254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8" h="1880">
                  <a:moveTo>
                    <a:pt x="0" y="0"/>
                  </a:moveTo>
                  <a:cubicBezTo>
                    <a:pt x="1729" y="0"/>
                    <a:pt x="1729" y="0"/>
                    <a:pt x="1729" y="0"/>
                  </a:cubicBezTo>
                  <a:cubicBezTo>
                    <a:pt x="1729" y="0"/>
                    <a:pt x="1784" y="3"/>
                    <a:pt x="1784" y="73"/>
                  </a:cubicBezTo>
                  <a:cubicBezTo>
                    <a:pt x="1784" y="143"/>
                    <a:pt x="1784" y="1185"/>
                    <a:pt x="1784" y="1185"/>
                  </a:cubicBezTo>
                  <a:cubicBezTo>
                    <a:pt x="1784" y="1185"/>
                    <a:pt x="1779" y="1208"/>
                    <a:pt x="1807" y="1219"/>
                  </a:cubicBezTo>
                  <a:cubicBezTo>
                    <a:pt x="1836" y="1230"/>
                    <a:pt x="1843" y="1233"/>
                    <a:pt x="1843" y="1233"/>
                  </a:cubicBezTo>
                  <a:cubicBezTo>
                    <a:pt x="1843" y="1233"/>
                    <a:pt x="1868" y="1236"/>
                    <a:pt x="1868" y="1273"/>
                  </a:cubicBezTo>
                  <a:cubicBezTo>
                    <a:pt x="1868" y="1310"/>
                    <a:pt x="1868" y="1723"/>
                    <a:pt x="1868" y="1723"/>
                  </a:cubicBezTo>
                  <a:cubicBezTo>
                    <a:pt x="1868" y="1723"/>
                    <a:pt x="1866" y="1749"/>
                    <a:pt x="1847" y="1756"/>
                  </a:cubicBezTo>
                  <a:cubicBezTo>
                    <a:pt x="1827" y="1764"/>
                    <a:pt x="1803" y="1773"/>
                    <a:pt x="1803" y="1773"/>
                  </a:cubicBezTo>
                  <a:cubicBezTo>
                    <a:pt x="1803" y="1773"/>
                    <a:pt x="1784" y="1780"/>
                    <a:pt x="1784" y="1813"/>
                  </a:cubicBezTo>
                  <a:cubicBezTo>
                    <a:pt x="1784" y="1846"/>
                    <a:pt x="1771" y="1880"/>
                    <a:pt x="1734" y="1880"/>
                  </a:cubicBezTo>
                  <a:cubicBezTo>
                    <a:pt x="1697" y="1880"/>
                    <a:pt x="0" y="1880"/>
                    <a:pt x="0" y="188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B1B1836-4CBE-4219-90FD-62343AAD3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6816" y="954975"/>
              <a:ext cx="5064608" cy="527433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673 w 10000"/>
                <a:gd name="connsiteY4" fmla="*/ 6484 h 10000"/>
                <a:gd name="connsiteX5" fmla="*/ 9866 w 10000"/>
                <a:gd name="connsiteY5" fmla="*/ 6559 h 10000"/>
                <a:gd name="connsiteX6" fmla="*/ 10000 w 10000"/>
                <a:gd name="connsiteY6" fmla="*/ 6771 h 10000"/>
                <a:gd name="connsiteX7" fmla="*/ 10000 w 10000"/>
                <a:gd name="connsiteY7" fmla="*/ 9165 h 10000"/>
                <a:gd name="connsiteX8" fmla="*/ 9888 w 10000"/>
                <a:gd name="connsiteY8" fmla="*/ 9340 h 10000"/>
                <a:gd name="connsiteX9" fmla="*/ 9652 w 10000"/>
                <a:gd name="connsiteY9" fmla="*/ 9431 h 10000"/>
                <a:gd name="connsiteX10" fmla="*/ 9550 w 10000"/>
                <a:gd name="connsiteY10" fmla="*/ 9644 h 10000"/>
                <a:gd name="connsiteX11" fmla="*/ 9283 w 10000"/>
                <a:gd name="connsiteY11" fmla="*/ 10000 h 10000"/>
                <a:gd name="connsiteX12" fmla="*/ 0 w 10000"/>
                <a:gd name="connsiteY12" fmla="*/ 10000 h 10000"/>
                <a:gd name="connsiteX13" fmla="*/ 0 w 10000"/>
                <a:gd name="connsiteY13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866 w 10000"/>
                <a:gd name="connsiteY4" fmla="*/ 6559 h 10000"/>
                <a:gd name="connsiteX5" fmla="*/ 10000 w 10000"/>
                <a:gd name="connsiteY5" fmla="*/ 6771 h 10000"/>
                <a:gd name="connsiteX6" fmla="*/ 10000 w 10000"/>
                <a:gd name="connsiteY6" fmla="*/ 9165 h 10000"/>
                <a:gd name="connsiteX7" fmla="*/ 9888 w 10000"/>
                <a:gd name="connsiteY7" fmla="*/ 9340 h 10000"/>
                <a:gd name="connsiteX8" fmla="*/ 9652 w 10000"/>
                <a:gd name="connsiteY8" fmla="*/ 9431 h 10000"/>
                <a:gd name="connsiteX9" fmla="*/ 9550 w 10000"/>
                <a:gd name="connsiteY9" fmla="*/ 9644 h 10000"/>
                <a:gd name="connsiteX10" fmla="*/ 9283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6771 h 10000"/>
                <a:gd name="connsiteX5" fmla="*/ 10000 w 10000"/>
                <a:gd name="connsiteY5" fmla="*/ 9165 h 10000"/>
                <a:gd name="connsiteX6" fmla="*/ 9888 w 10000"/>
                <a:gd name="connsiteY6" fmla="*/ 9340 h 10000"/>
                <a:gd name="connsiteX7" fmla="*/ 9652 w 10000"/>
                <a:gd name="connsiteY7" fmla="*/ 9431 h 10000"/>
                <a:gd name="connsiteX8" fmla="*/ 9550 w 10000"/>
                <a:gd name="connsiteY8" fmla="*/ 9644 h 10000"/>
                <a:gd name="connsiteX9" fmla="*/ 9283 w 10000"/>
                <a:gd name="connsiteY9" fmla="*/ 10000 h 10000"/>
                <a:gd name="connsiteX10" fmla="*/ 0 w 10000"/>
                <a:gd name="connsiteY10" fmla="*/ 10000 h 10000"/>
                <a:gd name="connsiteX11" fmla="*/ 0 w 10000"/>
                <a:gd name="connsiteY11" fmla="*/ 0 h 10000"/>
                <a:gd name="connsiteX0" fmla="*/ 0 w 10008"/>
                <a:gd name="connsiteY0" fmla="*/ 0 h 10000"/>
                <a:gd name="connsiteX1" fmla="*/ 9256 w 10008"/>
                <a:gd name="connsiteY1" fmla="*/ 0 h 10000"/>
                <a:gd name="connsiteX2" fmla="*/ 9550 w 10008"/>
                <a:gd name="connsiteY2" fmla="*/ 388 h 10000"/>
                <a:gd name="connsiteX3" fmla="*/ 9550 w 10008"/>
                <a:gd name="connsiteY3" fmla="*/ 6303 h 10000"/>
                <a:gd name="connsiteX4" fmla="*/ 10000 w 10008"/>
                <a:gd name="connsiteY4" fmla="*/ 6771 h 10000"/>
                <a:gd name="connsiteX5" fmla="*/ 10000 w 10008"/>
                <a:gd name="connsiteY5" fmla="*/ 9165 h 10000"/>
                <a:gd name="connsiteX6" fmla="*/ 9888 w 10008"/>
                <a:gd name="connsiteY6" fmla="*/ 9340 h 10000"/>
                <a:gd name="connsiteX7" fmla="*/ 9652 w 10008"/>
                <a:gd name="connsiteY7" fmla="*/ 9431 h 10000"/>
                <a:gd name="connsiteX8" fmla="*/ 9550 w 10008"/>
                <a:gd name="connsiteY8" fmla="*/ 9644 h 10000"/>
                <a:gd name="connsiteX9" fmla="*/ 9283 w 10008"/>
                <a:gd name="connsiteY9" fmla="*/ 10000 h 10000"/>
                <a:gd name="connsiteX10" fmla="*/ 0 w 10008"/>
                <a:gd name="connsiteY10" fmla="*/ 10000 h 10000"/>
                <a:gd name="connsiteX11" fmla="*/ 0 w 10008"/>
                <a:gd name="connsiteY11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652 w 10000"/>
                <a:gd name="connsiteY6" fmla="*/ 9431 h 10000"/>
                <a:gd name="connsiteX7" fmla="*/ 9550 w 10000"/>
                <a:gd name="connsiteY7" fmla="*/ 9644 h 10000"/>
                <a:gd name="connsiteX8" fmla="*/ 9283 w 10000"/>
                <a:gd name="connsiteY8" fmla="*/ 10000 h 10000"/>
                <a:gd name="connsiteX9" fmla="*/ 0 w 10000"/>
                <a:gd name="connsiteY9" fmla="*/ 10000 h 10000"/>
                <a:gd name="connsiteX10" fmla="*/ 0 w 10000"/>
                <a:gd name="connsiteY10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550 w 10000"/>
                <a:gd name="connsiteY6" fmla="*/ 9644 h 10000"/>
                <a:gd name="connsiteX7" fmla="*/ 9283 w 10000"/>
                <a:gd name="connsiteY7" fmla="*/ 10000 h 10000"/>
                <a:gd name="connsiteX8" fmla="*/ 0 w 10000"/>
                <a:gd name="connsiteY8" fmla="*/ 10000 h 10000"/>
                <a:gd name="connsiteX9" fmla="*/ 0 w 1000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9569"/>
                <a:gd name="connsiteY0" fmla="*/ 0 h 10000"/>
                <a:gd name="connsiteX1" fmla="*/ 9256 w 9569"/>
                <a:gd name="connsiteY1" fmla="*/ 0 h 10000"/>
                <a:gd name="connsiteX2" fmla="*/ 9550 w 9569"/>
                <a:gd name="connsiteY2" fmla="*/ 388 h 10000"/>
                <a:gd name="connsiteX3" fmla="*/ 9550 w 9569"/>
                <a:gd name="connsiteY3" fmla="*/ 6303 h 10000"/>
                <a:gd name="connsiteX4" fmla="*/ 9550 w 9569"/>
                <a:gd name="connsiteY4" fmla="*/ 9644 h 10000"/>
                <a:gd name="connsiteX5" fmla="*/ 9283 w 9569"/>
                <a:gd name="connsiteY5" fmla="*/ 10000 h 10000"/>
                <a:gd name="connsiteX6" fmla="*/ 0 w 9569"/>
                <a:gd name="connsiteY6" fmla="*/ 10000 h 10000"/>
                <a:gd name="connsiteX7" fmla="*/ 0 w 9569"/>
                <a:gd name="connsiteY7" fmla="*/ 0 h 10000"/>
                <a:gd name="connsiteX0" fmla="*/ 0 w 9980"/>
                <a:gd name="connsiteY0" fmla="*/ 0 h 10000"/>
                <a:gd name="connsiteX1" fmla="*/ 9673 w 9980"/>
                <a:gd name="connsiteY1" fmla="*/ 0 h 10000"/>
                <a:gd name="connsiteX2" fmla="*/ 9980 w 9980"/>
                <a:gd name="connsiteY2" fmla="*/ 388 h 10000"/>
                <a:gd name="connsiteX3" fmla="*/ 9980 w 9980"/>
                <a:gd name="connsiteY3" fmla="*/ 9644 h 10000"/>
                <a:gd name="connsiteX4" fmla="*/ 9701 w 9980"/>
                <a:gd name="connsiteY4" fmla="*/ 10000 h 10000"/>
                <a:gd name="connsiteX5" fmla="*/ 0 w 9980"/>
                <a:gd name="connsiteY5" fmla="*/ 10000 h 10000"/>
                <a:gd name="connsiteX6" fmla="*/ 0 w 998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9692" y="0"/>
                  </a:lnTo>
                  <a:cubicBezTo>
                    <a:pt x="9692" y="0"/>
                    <a:pt x="10000" y="16"/>
                    <a:pt x="10000" y="388"/>
                  </a:cubicBezTo>
                  <a:lnTo>
                    <a:pt x="10000" y="9644"/>
                  </a:lnTo>
                  <a:cubicBezTo>
                    <a:pt x="10006" y="9872"/>
                    <a:pt x="9928" y="10000"/>
                    <a:pt x="9720" y="10000"/>
                  </a:cubicBez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19F2369-9D13-4433-9915-46933D0F356E}"/>
              </a:ext>
            </a:extLst>
          </p:cNvPr>
          <p:cNvSpPr/>
          <p:nvPr userDrawn="1"/>
        </p:nvSpPr>
        <p:spPr>
          <a:xfrm>
            <a:off x="983432" y="1916832"/>
            <a:ext cx="4922826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E44E7-A29F-83FD-567B-F79F00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510AC-0702-492D-A0E9-B21F5BE7C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382800"/>
            <a:ext cx="9963387" cy="4841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C2B0-A449-088D-423B-B0BFAA50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916832"/>
            <a:ext cx="4922826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B21196-5C0D-4D4B-BF69-FBADBFF90D74}"/>
              </a:ext>
            </a:extLst>
          </p:cNvPr>
          <p:cNvSpPr/>
          <p:nvPr userDrawn="1"/>
        </p:nvSpPr>
        <p:spPr>
          <a:xfrm>
            <a:off x="6309845" y="1916820"/>
            <a:ext cx="4922826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DF8B0D6-5D85-4D5E-BA63-AC9585AA95D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09845" y="1916832"/>
            <a:ext cx="4922826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61105EF-2875-4D5B-8A30-1FFA953A6D90}"/>
              </a:ext>
            </a:extLst>
          </p:cNvPr>
          <p:cNvGrpSpPr/>
          <p:nvPr userDrawn="1"/>
        </p:nvGrpSpPr>
        <p:grpSpPr>
          <a:xfrm rot="21374970">
            <a:off x="581329" y="1614410"/>
            <a:ext cx="837419" cy="942991"/>
            <a:chOff x="722077" y="1599611"/>
            <a:chExt cx="1125451" cy="12673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5AB449B-8A6B-4A03-A49E-A7F712D5BA9F}"/>
                </a:ext>
              </a:extLst>
            </p:cNvPr>
            <p:cNvSpPr/>
            <p:nvPr userDrawn="1"/>
          </p:nvSpPr>
          <p:spPr>
            <a:xfrm rot="21340632">
              <a:off x="722077" y="1669513"/>
              <a:ext cx="1125451" cy="11974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D1285BAB-BEF5-47BE-8A50-0BC9EBBC880E}"/>
                </a:ext>
              </a:extLst>
            </p:cNvPr>
            <p:cNvSpPr/>
            <p:nvPr userDrawn="1"/>
          </p:nvSpPr>
          <p:spPr>
            <a:xfrm rot="20512674" flipH="1">
              <a:off x="770464" y="1599611"/>
              <a:ext cx="137905" cy="715280"/>
            </a:xfrm>
            <a:custGeom>
              <a:avLst/>
              <a:gdLst>
                <a:gd name="connsiteX0" fmla="*/ 1030406 w 1030406"/>
                <a:gd name="connsiteY0" fmla="*/ 1030406 h 4319517"/>
                <a:gd name="connsiteX1" fmla="*/ 1030406 w 1030406"/>
                <a:gd name="connsiteY1" fmla="*/ 4319517 h 4319517"/>
                <a:gd name="connsiteX2" fmla="*/ 0 w 1030406"/>
                <a:gd name="connsiteY2" fmla="*/ 4319517 h 4319517"/>
                <a:gd name="connsiteX3" fmla="*/ 0 w 1030406"/>
                <a:gd name="connsiteY3" fmla="*/ 0 h 4319517"/>
                <a:gd name="connsiteX4" fmla="*/ 893929 w 1030406"/>
                <a:gd name="connsiteY4" fmla="*/ 0 h 4319517"/>
                <a:gd name="connsiteX5" fmla="*/ 893929 w 1030406"/>
                <a:gd name="connsiteY5" fmla="*/ 3132161 h 4319517"/>
                <a:gd name="connsiteX6" fmla="*/ 129654 w 1030406"/>
                <a:gd name="connsiteY6" fmla="*/ 3132161 h 4319517"/>
                <a:gd name="connsiteX7" fmla="*/ 129654 w 1030406"/>
                <a:gd name="connsiteY7" fmla="*/ 1037230 h 4319517"/>
                <a:gd name="connsiteX0" fmla="*/ 1037230 w 1037230"/>
                <a:gd name="connsiteY0" fmla="*/ 1658149 h 4947260"/>
                <a:gd name="connsiteX1" fmla="*/ 1037230 w 1037230"/>
                <a:gd name="connsiteY1" fmla="*/ 4947260 h 4947260"/>
                <a:gd name="connsiteX2" fmla="*/ 6824 w 1037230"/>
                <a:gd name="connsiteY2" fmla="*/ 4947260 h 4947260"/>
                <a:gd name="connsiteX3" fmla="*/ 6824 w 1037230"/>
                <a:gd name="connsiteY3" fmla="*/ 627743 h 4947260"/>
                <a:gd name="connsiteX4" fmla="*/ 900753 w 1037230"/>
                <a:gd name="connsiteY4" fmla="*/ 627743 h 4947260"/>
                <a:gd name="connsiteX5" fmla="*/ 900753 w 1037230"/>
                <a:gd name="connsiteY5" fmla="*/ 3759904 h 4947260"/>
                <a:gd name="connsiteX6" fmla="*/ 136478 w 1037230"/>
                <a:gd name="connsiteY6" fmla="*/ 3759904 h 4947260"/>
                <a:gd name="connsiteX7" fmla="*/ 136478 w 1037230"/>
                <a:gd name="connsiteY7" fmla="*/ 1664973 h 4947260"/>
                <a:gd name="connsiteX0" fmla="*/ 1037230 w 1037230"/>
                <a:gd name="connsiteY0" fmla="*/ 1658149 h 4947260"/>
                <a:gd name="connsiteX1" fmla="*/ 1037230 w 1037230"/>
                <a:gd name="connsiteY1" fmla="*/ 4947260 h 4947260"/>
                <a:gd name="connsiteX2" fmla="*/ 6824 w 1037230"/>
                <a:gd name="connsiteY2" fmla="*/ 4947260 h 4947260"/>
                <a:gd name="connsiteX3" fmla="*/ 6824 w 1037230"/>
                <a:gd name="connsiteY3" fmla="*/ 627743 h 4947260"/>
                <a:gd name="connsiteX4" fmla="*/ 900753 w 1037230"/>
                <a:gd name="connsiteY4" fmla="*/ 627743 h 4947260"/>
                <a:gd name="connsiteX5" fmla="*/ 900753 w 1037230"/>
                <a:gd name="connsiteY5" fmla="*/ 3759904 h 4947260"/>
                <a:gd name="connsiteX6" fmla="*/ 136478 w 1037230"/>
                <a:gd name="connsiteY6" fmla="*/ 3759904 h 4947260"/>
                <a:gd name="connsiteX7" fmla="*/ 136478 w 1037230"/>
                <a:gd name="connsiteY7" fmla="*/ 1664973 h 4947260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4925489"/>
                <a:gd name="connsiteX1" fmla="*/ 1033602 w 1033602"/>
                <a:gd name="connsiteY1" fmla="*/ 4925489 h 4925489"/>
                <a:gd name="connsiteX2" fmla="*/ 3196 w 1033602"/>
                <a:gd name="connsiteY2" fmla="*/ 4925489 h 4925489"/>
                <a:gd name="connsiteX3" fmla="*/ 3196 w 1033602"/>
                <a:gd name="connsiteY3" fmla="*/ 605972 h 4925489"/>
                <a:gd name="connsiteX4" fmla="*/ 897125 w 1033602"/>
                <a:gd name="connsiteY4" fmla="*/ 605972 h 4925489"/>
                <a:gd name="connsiteX5" fmla="*/ 897125 w 1033602"/>
                <a:gd name="connsiteY5" fmla="*/ 3738133 h 4925489"/>
                <a:gd name="connsiteX6" fmla="*/ 132850 w 1033602"/>
                <a:gd name="connsiteY6" fmla="*/ 3738133 h 4925489"/>
                <a:gd name="connsiteX7" fmla="*/ 132850 w 1033602"/>
                <a:gd name="connsiteY7" fmla="*/ 1643202 h 4925489"/>
                <a:gd name="connsiteX0" fmla="*/ 1033602 w 1033602"/>
                <a:gd name="connsiteY0" fmla="*/ 1636378 h 5575003"/>
                <a:gd name="connsiteX1" fmla="*/ 1033602 w 1033602"/>
                <a:gd name="connsiteY1" fmla="*/ 4925489 h 5575003"/>
                <a:gd name="connsiteX2" fmla="*/ 3196 w 1033602"/>
                <a:gd name="connsiteY2" fmla="*/ 4925489 h 5575003"/>
                <a:gd name="connsiteX3" fmla="*/ 3196 w 1033602"/>
                <a:gd name="connsiteY3" fmla="*/ 605972 h 5575003"/>
                <a:gd name="connsiteX4" fmla="*/ 897125 w 1033602"/>
                <a:gd name="connsiteY4" fmla="*/ 605972 h 5575003"/>
                <a:gd name="connsiteX5" fmla="*/ 897125 w 1033602"/>
                <a:gd name="connsiteY5" fmla="*/ 3738133 h 5575003"/>
                <a:gd name="connsiteX6" fmla="*/ 132850 w 1033602"/>
                <a:gd name="connsiteY6" fmla="*/ 3738133 h 5575003"/>
                <a:gd name="connsiteX7" fmla="*/ 132850 w 1033602"/>
                <a:gd name="connsiteY7" fmla="*/ 1643202 h 5575003"/>
                <a:gd name="connsiteX0" fmla="*/ 1033602 w 1038475"/>
                <a:gd name="connsiteY0" fmla="*/ 1636378 h 5575003"/>
                <a:gd name="connsiteX1" fmla="*/ 1033602 w 1038475"/>
                <a:gd name="connsiteY1" fmla="*/ 4925489 h 5575003"/>
                <a:gd name="connsiteX2" fmla="*/ 3196 w 1038475"/>
                <a:gd name="connsiteY2" fmla="*/ 4925489 h 5575003"/>
                <a:gd name="connsiteX3" fmla="*/ 3196 w 1038475"/>
                <a:gd name="connsiteY3" fmla="*/ 605972 h 5575003"/>
                <a:gd name="connsiteX4" fmla="*/ 897125 w 1038475"/>
                <a:gd name="connsiteY4" fmla="*/ 605972 h 5575003"/>
                <a:gd name="connsiteX5" fmla="*/ 897125 w 1038475"/>
                <a:gd name="connsiteY5" fmla="*/ 3738133 h 5575003"/>
                <a:gd name="connsiteX6" fmla="*/ 132850 w 1038475"/>
                <a:gd name="connsiteY6" fmla="*/ 3738133 h 5575003"/>
                <a:gd name="connsiteX7" fmla="*/ 132850 w 1038475"/>
                <a:gd name="connsiteY7" fmla="*/ 1643202 h 5575003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1636378 h 5618546"/>
                <a:gd name="connsiteX1" fmla="*/ 1026507 w 1040153"/>
                <a:gd name="connsiteY1" fmla="*/ 1636507 h 5618546"/>
                <a:gd name="connsiteX2" fmla="*/ 1035280 w 1040153"/>
                <a:gd name="connsiteY2" fmla="*/ 4925489 h 5618546"/>
                <a:gd name="connsiteX3" fmla="*/ 4874 w 1040153"/>
                <a:gd name="connsiteY3" fmla="*/ 4925489 h 5618546"/>
                <a:gd name="connsiteX4" fmla="*/ 4874 w 1040153"/>
                <a:gd name="connsiteY4" fmla="*/ 605972 h 5618546"/>
                <a:gd name="connsiteX5" fmla="*/ 898803 w 1040153"/>
                <a:gd name="connsiteY5" fmla="*/ 605972 h 5618546"/>
                <a:gd name="connsiteX6" fmla="*/ 898803 w 1040153"/>
                <a:gd name="connsiteY6" fmla="*/ 3738133 h 5618546"/>
                <a:gd name="connsiteX7" fmla="*/ 134528 w 1040153"/>
                <a:gd name="connsiteY7" fmla="*/ 3738133 h 5618546"/>
                <a:gd name="connsiteX8" fmla="*/ 134528 w 1040153"/>
                <a:gd name="connsiteY8" fmla="*/ 1643202 h 5618546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1636378 h 5618546"/>
                <a:gd name="connsiteX1" fmla="*/ 1035280 w 1040153"/>
                <a:gd name="connsiteY1" fmla="*/ 4925489 h 5618546"/>
                <a:gd name="connsiteX2" fmla="*/ 4874 w 1040153"/>
                <a:gd name="connsiteY2" fmla="*/ 4925489 h 5618546"/>
                <a:gd name="connsiteX3" fmla="*/ 4874 w 1040153"/>
                <a:gd name="connsiteY3" fmla="*/ 605972 h 5618546"/>
                <a:gd name="connsiteX4" fmla="*/ 898803 w 1040153"/>
                <a:gd name="connsiteY4" fmla="*/ 605972 h 5618546"/>
                <a:gd name="connsiteX5" fmla="*/ 898803 w 1040153"/>
                <a:gd name="connsiteY5" fmla="*/ 3738133 h 5618546"/>
                <a:gd name="connsiteX6" fmla="*/ 134528 w 1040153"/>
                <a:gd name="connsiteY6" fmla="*/ 3738133 h 5618546"/>
                <a:gd name="connsiteX7" fmla="*/ 134528 w 1040153"/>
                <a:gd name="connsiteY7" fmla="*/ 1643202 h 5618546"/>
                <a:gd name="connsiteX0" fmla="*/ 1035280 w 1040153"/>
                <a:gd name="connsiteY0" fmla="*/ 4925489 h 5618546"/>
                <a:gd name="connsiteX1" fmla="*/ 4874 w 1040153"/>
                <a:gd name="connsiteY1" fmla="*/ 4925489 h 5618546"/>
                <a:gd name="connsiteX2" fmla="*/ 4874 w 1040153"/>
                <a:gd name="connsiteY2" fmla="*/ 605972 h 5618546"/>
                <a:gd name="connsiteX3" fmla="*/ 898803 w 1040153"/>
                <a:gd name="connsiteY3" fmla="*/ 605972 h 5618546"/>
                <a:gd name="connsiteX4" fmla="*/ 898803 w 1040153"/>
                <a:gd name="connsiteY4" fmla="*/ 3738133 h 5618546"/>
                <a:gd name="connsiteX5" fmla="*/ 134528 w 1040153"/>
                <a:gd name="connsiteY5" fmla="*/ 3738133 h 5618546"/>
                <a:gd name="connsiteX6" fmla="*/ 134528 w 1040153"/>
                <a:gd name="connsiteY6" fmla="*/ 1643202 h 5618546"/>
                <a:gd name="connsiteX0" fmla="*/ 1033602 w 1196563"/>
                <a:gd name="connsiteY0" fmla="*/ 4925489 h 5645885"/>
                <a:gd name="connsiteX1" fmla="*/ 1024829 w 1196563"/>
                <a:gd name="connsiteY1" fmla="*/ 4928347 h 5645885"/>
                <a:gd name="connsiteX2" fmla="*/ 3196 w 1196563"/>
                <a:gd name="connsiteY2" fmla="*/ 4925489 h 5645885"/>
                <a:gd name="connsiteX3" fmla="*/ 3196 w 1196563"/>
                <a:gd name="connsiteY3" fmla="*/ 605972 h 5645885"/>
                <a:gd name="connsiteX4" fmla="*/ 897125 w 1196563"/>
                <a:gd name="connsiteY4" fmla="*/ 605972 h 5645885"/>
                <a:gd name="connsiteX5" fmla="*/ 897125 w 1196563"/>
                <a:gd name="connsiteY5" fmla="*/ 3738133 h 5645885"/>
                <a:gd name="connsiteX6" fmla="*/ 132850 w 1196563"/>
                <a:gd name="connsiteY6" fmla="*/ 3738133 h 5645885"/>
                <a:gd name="connsiteX7" fmla="*/ 132850 w 1196563"/>
                <a:gd name="connsiteY7" fmla="*/ 1643202 h 5645885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1033602 w 1196563"/>
                <a:gd name="connsiteY0" fmla="*/ 4925489 h 5642982"/>
                <a:gd name="connsiteX1" fmla="*/ 1024829 w 1196563"/>
                <a:gd name="connsiteY1" fmla="*/ 4910930 h 5642982"/>
                <a:gd name="connsiteX2" fmla="*/ 3196 w 1196563"/>
                <a:gd name="connsiteY2" fmla="*/ 4925489 h 5642982"/>
                <a:gd name="connsiteX3" fmla="*/ 3196 w 1196563"/>
                <a:gd name="connsiteY3" fmla="*/ 605972 h 5642982"/>
                <a:gd name="connsiteX4" fmla="*/ 897125 w 1196563"/>
                <a:gd name="connsiteY4" fmla="*/ 605972 h 5642982"/>
                <a:gd name="connsiteX5" fmla="*/ 897125 w 1196563"/>
                <a:gd name="connsiteY5" fmla="*/ 3738133 h 5642982"/>
                <a:gd name="connsiteX6" fmla="*/ 132850 w 1196563"/>
                <a:gd name="connsiteY6" fmla="*/ 3738133 h 5642982"/>
                <a:gd name="connsiteX7" fmla="*/ 132850 w 1196563"/>
                <a:gd name="connsiteY7" fmla="*/ 1643202 h 5642982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1033602 w 1033602"/>
                <a:gd name="connsiteY0" fmla="*/ 4925489 h 5645409"/>
                <a:gd name="connsiteX1" fmla="*/ 3196 w 1033602"/>
                <a:gd name="connsiteY1" fmla="*/ 4925489 h 5645409"/>
                <a:gd name="connsiteX2" fmla="*/ 3196 w 1033602"/>
                <a:gd name="connsiteY2" fmla="*/ 605972 h 5645409"/>
                <a:gd name="connsiteX3" fmla="*/ 897125 w 1033602"/>
                <a:gd name="connsiteY3" fmla="*/ 605972 h 5645409"/>
                <a:gd name="connsiteX4" fmla="*/ 897125 w 1033602"/>
                <a:gd name="connsiteY4" fmla="*/ 3738133 h 5645409"/>
                <a:gd name="connsiteX5" fmla="*/ 132850 w 1033602"/>
                <a:gd name="connsiteY5" fmla="*/ 3738133 h 5645409"/>
                <a:gd name="connsiteX6" fmla="*/ 132850 w 1033602"/>
                <a:gd name="connsiteY6" fmla="*/ 1643202 h 5645409"/>
                <a:gd name="connsiteX0" fmla="*/ 3196 w 900321"/>
                <a:gd name="connsiteY0" fmla="*/ 4925489 h 4925489"/>
                <a:gd name="connsiteX1" fmla="*/ 3196 w 900321"/>
                <a:gd name="connsiteY1" fmla="*/ 605972 h 4925489"/>
                <a:gd name="connsiteX2" fmla="*/ 897125 w 900321"/>
                <a:gd name="connsiteY2" fmla="*/ 605972 h 4925489"/>
                <a:gd name="connsiteX3" fmla="*/ 897125 w 900321"/>
                <a:gd name="connsiteY3" fmla="*/ 3738133 h 4925489"/>
                <a:gd name="connsiteX4" fmla="*/ 132850 w 900321"/>
                <a:gd name="connsiteY4" fmla="*/ 3738133 h 4925489"/>
                <a:gd name="connsiteX5" fmla="*/ 132850 w 900321"/>
                <a:gd name="connsiteY5" fmla="*/ 1643202 h 4925489"/>
                <a:gd name="connsiteX0" fmla="*/ 3196 w 900321"/>
                <a:gd name="connsiteY0" fmla="*/ 605972 h 4282419"/>
                <a:gd name="connsiteX1" fmla="*/ 897125 w 900321"/>
                <a:gd name="connsiteY1" fmla="*/ 605972 h 4282419"/>
                <a:gd name="connsiteX2" fmla="*/ 897125 w 900321"/>
                <a:gd name="connsiteY2" fmla="*/ 3738133 h 4282419"/>
                <a:gd name="connsiteX3" fmla="*/ 132850 w 900321"/>
                <a:gd name="connsiteY3" fmla="*/ 3738133 h 4282419"/>
                <a:gd name="connsiteX4" fmla="*/ 132850 w 900321"/>
                <a:gd name="connsiteY4" fmla="*/ 1643202 h 4282419"/>
                <a:gd name="connsiteX0" fmla="*/ 7110 w 770341"/>
                <a:gd name="connsiteY0" fmla="*/ 605972 h 4615521"/>
                <a:gd name="connsiteX1" fmla="*/ 767145 w 770341"/>
                <a:gd name="connsiteY1" fmla="*/ 939074 h 4615521"/>
                <a:gd name="connsiteX2" fmla="*/ 767145 w 770341"/>
                <a:gd name="connsiteY2" fmla="*/ 4071235 h 4615521"/>
                <a:gd name="connsiteX3" fmla="*/ 2870 w 770341"/>
                <a:gd name="connsiteY3" fmla="*/ 4071235 h 4615521"/>
                <a:gd name="connsiteX4" fmla="*/ 2870 w 770341"/>
                <a:gd name="connsiteY4" fmla="*/ 1976304 h 4615521"/>
                <a:gd name="connsiteX0" fmla="*/ 7110 w 770341"/>
                <a:gd name="connsiteY0" fmla="*/ 247470 h 4257019"/>
                <a:gd name="connsiteX1" fmla="*/ 767145 w 770341"/>
                <a:gd name="connsiteY1" fmla="*/ 580572 h 4257019"/>
                <a:gd name="connsiteX2" fmla="*/ 767145 w 770341"/>
                <a:gd name="connsiteY2" fmla="*/ 3712733 h 4257019"/>
                <a:gd name="connsiteX3" fmla="*/ 2870 w 770341"/>
                <a:gd name="connsiteY3" fmla="*/ 3712733 h 4257019"/>
                <a:gd name="connsiteX4" fmla="*/ 2870 w 770341"/>
                <a:gd name="connsiteY4" fmla="*/ 1617802 h 4257019"/>
                <a:gd name="connsiteX0" fmla="*/ 7110 w 770016"/>
                <a:gd name="connsiteY0" fmla="*/ 178890 h 4188439"/>
                <a:gd name="connsiteX1" fmla="*/ 767145 w 770016"/>
                <a:gd name="connsiteY1" fmla="*/ 511992 h 4188439"/>
                <a:gd name="connsiteX2" fmla="*/ 767145 w 770016"/>
                <a:gd name="connsiteY2" fmla="*/ 3644153 h 4188439"/>
                <a:gd name="connsiteX3" fmla="*/ 2870 w 770016"/>
                <a:gd name="connsiteY3" fmla="*/ 3644153 h 4188439"/>
                <a:gd name="connsiteX4" fmla="*/ 2870 w 770016"/>
                <a:gd name="connsiteY4" fmla="*/ 1549222 h 4188439"/>
                <a:gd name="connsiteX0" fmla="*/ 7110 w 770016"/>
                <a:gd name="connsiteY0" fmla="*/ 184695 h 4194244"/>
                <a:gd name="connsiteX1" fmla="*/ 767145 w 770016"/>
                <a:gd name="connsiteY1" fmla="*/ 517797 h 4194244"/>
                <a:gd name="connsiteX2" fmla="*/ 767145 w 770016"/>
                <a:gd name="connsiteY2" fmla="*/ 3649958 h 4194244"/>
                <a:gd name="connsiteX3" fmla="*/ 2870 w 770016"/>
                <a:gd name="connsiteY3" fmla="*/ 3649958 h 4194244"/>
                <a:gd name="connsiteX4" fmla="*/ 2870 w 770016"/>
                <a:gd name="connsiteY4" fmla="*/ 1555027 h 419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016" h="4194244">
                  <a:moveTo>
                    <a:pt x="7110" y="184695"/>
                  </a:moveTo>
                  <a:cubicBezTo>
                    <a:pt x="183528" y="0"/>
                    <a:pt x="763810" y="5805"/>
                    <a:pt x="767145" y="517797"/>
                  </a:cubicBezTo>
                  <a:lnTo>
                    <a:pt x="767145" y="3649958"/>
                  </a:lnTo>
                  <a:cubicBezTo>
                    <a:pt x="770016" y="4194244"/>
                    <a:pt x="0" y="4136186"/>
                    <a:pt x="2870" y="3649958"/>
                  </a:cubicBezTo>
                  <a:lnTo>
                    <a:pt x="2870" y="1555027"/>
                  </a:lnTo>
                </a:path>
              </a:pathLst>
            </a:custGeom>
            <a:ln w="38100">
              <a:solidFill>
                <a:schemeClr val="tx1">
                  <a:lumMod val="60000"/>
                  <a:lumOff val="4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pic>
        <p:nvPicPr>
          <p:cNvPr id="18" name="Graphic 17" descr="Male profile outline">
            <a:extLst>
              <a:ext uri="{FF2B5EF4-FFF2-40B4-BE49-F238E27FC236}">
                <a16:creationId xmlns:a16="http://schemas.microsoft.com/office/drawing/2014/main" id="{0EDC93F2-32A2-467C-9776-9F088B643D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20969409">
            <a:off x="576438" y="1664417"/>
            <a:ext cx="914400" cy="9144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60BF4C-5262-457B-9977-3479C026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4" y="6491019"/>
            <a:ext cx="50935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551720-DFED-408B-BCA8-C964CC443B98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85432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69B39C-9671-483A-9E25-E72FB9FECA1F}"/>
              </a:ext>
            </a:extLst>
          </p:cNvPr>
          <p:cNvGrpSpPr/>
          <p:nvPr userDrawn="1"/>
        </p:nvGrpSpPr>
        <p:grpSpPr>
          <a:xfrm>
            <a:off x="263352" y="1628800"/>
            <a:ext cx="11412712" cy="4608488"/>
            <a:chOff x="735290" y="954975"/>
            <a:chExt cx="10396134" cy="5274337"/>
          </a:xfrm>
          <a:solidFill>
            <a:srgbClr val="C4BD97">
              <a:lumMod val="40000"/>
              <a:lumOff val="60000"/>
            </a:srgb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C575FDE-4E43-4063-AF93-8CF0090417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5290" y="954975"/>
              <a:ext cx="5331525" cy="527254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8" h="1880">
                  <a:moveTo>
                    <a:pt x="0" y="0"/>
                  </a:moveTo>
                  <a:cubicBezTo>
                    <a:pt x="1729" y="0"/>
                    <a:pt x="1729" y="0"/>
                    <a:pt x="1729" y="0"/>
                  </a:cubicBezTo>
                  <a:cubicBezTo>
                    <a:pt x="1729" y="0"/>
                    <a:pt x="1784" y="3"/>
                    <a:pt x="1784" y="73"/>
                  </a:cubicBezTo>
                  <a:cubicBezTo>
                    <a:pt x="1784" y="143"/>
                    <a:pt x="1784" y="1185"/>
                    <a:pt x="1784" y="1185"/>
                  </a:cubicBezTo>
                  <a:cubicBezTo>
                    <a:pt x="1784" y="1185"/>
                    <a:pt x="1779" y="1208"/>
                    <a:pt x="1807" y="1219"/>
                  </a:cubicBezTo>
                  <a:cubicBezTo>
                    <a:pt x="1836" y="1230"/>
                    <a:pt x="1843" y="1233"/>
                    <a:pt x="1843" y="1233"/>
                  </a:cubicBezTo>
                  <a:cubicBezTo>
                    <a:pt x="1843" y="1233"/>
                    <a:pt x="1868" y="1236"/>
                    <a:pt x="1868" y="1273"/>
                  </a:cubicBezTo>
                  <a:cubicBezTo>
                    <a:pt x="1868" y="1310"/>
                    <a:pt x="1868" y="1723"/>
                    <a:pt x="1868" y="1723"/>
                  </a:cubicBezTo>
                  <a:cubicBezTo>
                    <a:pt x="1868" y="1723"/>
                    <a:pt x="1866" y="1749"/>
                    <a:pt x="1847" y="1756"/>
                  </a:cubicBezTo>
                  <a:cubicBezTo>
                    <a:pt x="1827" y="1764"/>
                    <a:pt x="1803" y="1773"/>
                    <a:pt x="1803" y="1773"/>
                  </a:cubicBezTo>
                  <a:cubicBezTo>
                    <a:pt x="1803" y="1773"/>
                    <a:pt x="1784" y="1780"/>
                    <a:pt x="1784" y="1813"/>
                  </a:cubicBezTo>
                  <a:cubicBezTo>
                    <a:pt x="1784" y="1846"/>
                    <a:pt x="1771" y="1880"/>
                    <a:pt x="1734" y="1880"/>
                  </a:cubicBezTo>
                  <a:cubicBezTo>
                    <a:pt x="1697" y="1880"/>
                    <a:pt x="0" y="1880"/>
                    <a:pt x="0" y="188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B1B1836-4CBE-4219-90FD-62343AAD3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6816" y="954975"/>
              <a:ext cx="5064608" cy="527433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673 w 10000"/>
                <a:gd name="connsiteY4" fmla="*/ 6484 h 10000"/>
                <a:gd name="connsiteX5" fmla="*/ 9866 w 10000"/>
                <a:gd name="connsiteY5" fmla="*/ 6559 h 10000"/>
                <a:gd name="connsiteX6" fmla="*/ 10000 w 10000"/>
                <a:gd name="connsiteY6" fmla="*/ 6771 h 10000"/>
                <a:gd name="connsiteX7" fmla="*/ 10000 w 10000"/>
                <a:gd name="connsiteY7" fmla="*/ 9165 h 10000"/>
                <a:gd name="connsiteX8" fmla="*/ 9888 w 10000"/>
                <a:gd name="connsiteY8" fmla="*/ 9340 h 10000"/>
                <a:gd name="connsiteX9" fmla="*/ 9652 w 10000"/>
                <a:gd name="connsiteY9" fmla="*/ 9431 h 10000"/>
                <a:gd name="connsiteX10" fmla="*/ 9550 w 10000"/>
                <a:gd name="connsiteY10" fmla="*/ 9644 h 10000"/>
                <a:gd name="connsiteX11" fmla="*/ 9283 w 10000"/>
                <a:gd name="connsiteY11" fmla="*/ 10000 h 10000"/>
                <a:gd name="connsiteX12" fmla="*/ 0 w 10000"/>
                <a:gd name="connsiteY12" fmla="*/ 10000 h 10000"/>
                <a:gd name="connsiteX13" fmla="*/ 0 w 10000"/>
                <a:gd name="connsiteY13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866 w 10000"/>
                <a:gd name="connsiteY4" fmla="*/ 6559 h 10000"/>
                <a:gd name="connsiteX5" fmla="*/ 10000 w 10000"/>
                <a:gd name="connsiteY5" fmla="*/ 6771 h 10000"/>
                <a:gd name="connsiteX6" fmla="*/ 10000 w 10000"/>
                <a:gd name="connsiteY6" fmla="*/ 9165 h 10000"/>
                <a:gd name="connsiteX7" fmla="*/ 9888 w 10000"/>
                <a:gd name="connsiteY7" fmla="*/ 9340 h 10000"/>
                <a:gd name="connsiteX8" fmla="*/ 9652 w 10000"/>
                <a:gd name="connsiteY8" fmla="*/ 9431 h 10000"/>
                <a:gd name="connsiteX9" fmla="*/ 9550 w 10000"/>
                <a:gd name="connsiteY9" fmla="*/ 9644 h 10000"/>
                <a:gd name="connsiteX10" fmla="*/ 9283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6771 h 10000"/>
                <a:gd name="connsiteX5" fmla="*/ 10000 w 10000"/>
                <a:gd name="connsiteY5" fmla="*/ 9165 h 10000"/>
                <a:gd name="connsiteX6" fmla="*/ 9888 w 10000"/>
                <a:gd name="connsiteY6" fmla="*/ 9340 h 10000"/>
                <a:gd name="connsiteX7" fmla="*/ 9652 w 10000"/>
                <a:gd name="connsiteY7" fmla="*/ 9431 h 10000"/>
                <a:gd name="connsiteX8" fmla="*/ 9550 w 10000"/>
                <a:gd name="connsiteY8" fmla="*/ 9644 h 10000"/>
                <a:gd name="connsiteX9" fmla="*/ 9283 w 10000"/>
                <a:gd name="connsiteY9" fmla="*/ 10000 h 10000"/>
                <a:gd name="connsiteX10" fmla="*/ 0 w 10000"/>
                <a:gd name="connsiteY10" fmla="*/ 10000 h 10000"/>
                <a:gd name="connsiteX11" fmla="*/ 0 w 10000"/>
                <a:gd name="connsiteY11" fmla="*/ 0 h 10000"/>
                <a:gd name="connsiteX0" fmla="*/ 0 w 10008"/>
                <a:gd name="connsiteY0" fmla="*/ 0 h 10000"/>
                <a:gd name="connsiteX1" fmla="*/ 9256 w 10008"/>
                <a:gd name="connsiteY1" fmla="*/ 0 h 10000"/>
                <a:gd name="connsiteX2" fmla="*/ 9550 w 10008"/>
                <a:gd name="connsiteY2" fmla="*/ 388 h 10000"/>
                <a:gd name="connsiteX3" fmla="*/ 9550 w 10008"/>
                <a:gd name="connsiteY3" fmla="*/ 6303 h 10000"/>
                <a:gd name="connsiteX4" fmla="*/ 10000 w 10008"/>
                <a:gd name="connsiteY4" fmla="*/ 6771 h 10000"/>
                <a:gd name="connsiteX5" fmla="*/ 10000 w 10008"/>
                <a:gd name="connsiteY5" fmla="*/ 9165 h 10000"/>
                <a:gd name="connsiteX6" fmla="*/ 9888 w 10008"/>
                <a:gd name="connsiteY6" fmla="*/ 9340 h 10000"/>
                <a:gd name="connsiteX7" fmla="*/ 9652 w 10008"/>
                <a:gd name="connsiteY7" fmla="*/ 9431 h 10000"/>
                <a:gd name="connsiteX8" fmla="*/ 9550 w 10008"/>
                <a:gd name="connsiteY8" fmla="*/ 9644 h 10000"/>
                <a:gd name="connsiteX9" fmla="*/ 9283 w 10008"/>
                <a:gd name="connsiteY9" fmla="*/ 10000 h 10000"/>
                <a:gd name="connsiteX10" fmla="*/ 0 w 10008"/>
                <a:gd name="connsiteY10" fmla="*/ 10000 h 10000"/>
                <a:gd name="connsiteX11" fmla="*/ 0 w 10008"/>
                <a:gd name="connsiteY11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652 w 10000"/>
                <a:gd name="connsiteY6" fmla="*/ 9431 h 10000"/>
                <a:gd name="connsiteX7" fmla="*/ 9550 w 10000"/>
                <a:gd name="connsiteY7" fmla="*/ 9644 h 10000"/>
                <a:gd name="connsiteX8" fmla="*/ 9283 w 10000"/>
                <a:gd name="connsiteY8" fmla="*/ 10000 h 10000"/>
                <a:gd name="connsiteX9" fmla="*/ 0 w 10000"/>
                <a:gd name="connsiteY9" fmla="*/ 10000 h 10000"/>
                <a:gd name="connsiteX10" fmla="*/ 0 w 10000"/>
                <a:gd name="connsiteY10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550 w 10000"/>
                <a:gd name="connsiteY6" fmla="*/ 9644 h 10000"/>
                <a:gd name="connsiteX7" fmla="*/ 9283 w 10000"/>
                <a:gd name="connsiteY7" fmla="*/ 10000 h 10000"/>
                <a:gd name="connsiteX8" fmla="*/ 0 w 10000"/>
                <a:gd name="connsiteY8" fmla="*/ 10000 h 10000"/>
                <a:gd name="connsiteX9" fmla="*/ 0 w 1000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9569"/>
                <a:gd name="connsiteY0" fmla="*/ 0 h 10000"/>
                <a:gd name="connsiteX1" fmla="*/ 9256 w 9569"/>
                <a:gd name="connsiteY1" fmla="*/ 0 h 10000"/>
                <a:gd name="connsiteX2" fmla="*/ 9550 w 9569"/>
                <a:gd name="connsiteY2" fmla="*/ 388 h 10000"/>
                <a:gd name="connsiteX3" fmla="*/ 9550 w 9569"/>
                <a:gd name="connsiteY3" fmla="*/ 6303 h 10000"/>
                <a:gd name="connsiteX4" fmla="*/ 9550 w 9569"/>
                <a:gd name="connsiteY4" fmla="*/ 9644 h 10000"/>
                <a:gd name="connsiteX5" fmla="*/ 9283 w 9569"/>
                <a:gd name="connsiteY5" fmla="*/ 10000 h 10000"/>
                <a:gd name="connsiteX6" fmla="*/ 0 w 9569"/>
                <a:gd name="connsiteY6" fmla="*/ 10000 h 10000"/>
                <a:gd name="connsiteX7" fmla="*/ 0 w 9569"/>
                <a:gd name="connsiteY7" fmla="*/ 0 h 10000"/>
                <a:gd name="connsiteX0" fmla="*/ 0 w 9980"/>
                <a:gd name="connsiteY0" fmla="*/ 0 h 10000"/>
                <a:gd name="connsiteX1" fmla="*/ 9673 w 9980"/>
                <a:gd name="connsiteY1" fmla="*/ 0 h 10000"/>
                <a:gd name="connsiteX2" fmla="*/ 9980 w 9980"/>
                <a:gd name="connsiteY2" fmla="*/ 388 h 10000"/>
                <a:gd name="connsiteX3" fmla="*/ 9980 w 9980"/>
                <a:gd name="connsiteY3" fmla="*/ 9644 h 10000"/>
                <a:gd name="connsiteX4" fmla="*/ 9701 w 9980"/>
                <a:gd name="connsiteY4" fmla="*/ 10000 h 10000"/>
                <a:gd name="connsiteX5" fmla="*/ 0 w 9980"/>
                <a:gd name="connsiteY5" fmla="*/ 10000 h 10000"/>
                <a:gd name="connsiteX6" fmla="*/ 0 w 998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9692" y="0"/>
                  </a:lnTo>
                  <a:cubicBezTo>
                    <a:pt x="9692" y="0"/>
                    <a:pt x="10000" y="16"/>
                    <a:pt x="10000" y="388"/>
                  </a:cubicBezTo>
                  <a:lnTo>
                    <a:pt x="10000" y="9644"/>
                  </a:lnTo>
                  <a:cubicBezTo>
                    <a:pt x="10006" y="9872"/>
                    <a:pt x="9928" y="10000"/>
                    <a:pt x="9720" y="10000"/>
                  </a:cubicBez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2E44E7-A29F-83FD-567B-F79F00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510AC-0702-492D-A0E9-B21F5BE7C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382800"/>
            <a:ext cx="11141799" cy="4841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0CD453-E13B-40F2-A8B1-D12BA7828747}"/>
              </a:ext>
            </a:extLst>
          </p:cNvPr>
          <p:cNvSpPr/>
          <p:nvPr userDrawn="1"/>
        </p:nvSpPr>
        <p:spPr>
          <a:xfrm>
            <a:off x="865622" y="1916832"/>
            <a:ext cx="10486961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C2B0-A449-088D-423B-B0BFAA50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8864" y="1916832"/>
            <a:ext cx="9873719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9B6956-C1E6-40B9-8CE8-C27AD23E4033}"/>
              </a:ext>
            </a:extLst>
          </p:cNvPr>
          <p:cNvGrpSpPr/>
          <p:nvPr userDrawn="1"/>
        </p:nvGrpSpPr>
        <p:grpSpPr>
          <a:xfrm>
            <a:off x="581329" y="1614410"/>
            <a:ext cx="844517" cy="942991"/>
            <a:chOff x="581329" y="1614410"/>
            <a:chExt cx="844517" cy="942991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83F41ED-B077-4E5D-83D8-FB3E62062303}"/>
                </a:ext>
              </a:extLst>
            </p:cNvPr>
            <p:cNvGrpSpPr/>
            <p:nvPr userDrawn="1"/>
          </p:nvGrpSpPr>
          <p:grpSpPr>
            <a:xfrm rot="21374970">
              <a:off x="581329" y="1614410"/>
              <a:ext cx="837419" cy="942991"/>
              <a:chOff x="722077" y="1599611"/>
              <a:chExt cx="1125451" cy="1267334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56CD37F-4E31-4A23-B20E-3033F861A55C}"/>
                  </a:ext>
                </a:extLst>
              </p:cNvPr>
              <p:cNvSpPr/>
              <p:nvPr userDrawn="1"/>
            </p:nvSpPr>
            <p:spPr>
              <a:xfrm rot="21340632">
                <a:off x="722077" y="1669513"/>
                <a:ext cx="1125451" cy="11974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0B98404C-5E17-4C0F-94AD-9A947F1F4889}"/>
                  </a:ext>
                </a:extLst>
              </p:cNvPr>
              <p:cNvSpPr/>
              <p:nvPr userDrawn="1"/>
            </p:nvSpPr>
            <p:spPr>
              <a:xfrm rot="20512674" flipH="1">
                <a:off x="770464" y="1599611"/>
                <a:ext cx="137905" cy="715280"/>
              </a:xfrm>
              <a:custGeom>
                <a:avLst/>
                <a:gdLst>
                  <a:gd name="connsiteX0" fmla="*/ 1030406 w 1030406"/>
                  <a:gd name="connsiteY0" fmla="*/ 1030406 h 4319517"/>
                  <a:gd name="connsiteX1" fmla="*/ 1030406 w 1030406"/>
                  <a:gd name="connsiteY1" fmla="*/ 4319517 h 4319517"/>
                  <a:gd name="connsiteX2" fmla="*/ 0 w 1030406"/>
                  <a:gd name="connsiteY2" fmla="*/ 4319517 h 4319517"/>
                  <a:gd name="connsiteX3" fmla="*/ 0 w 1030406"/>
                  <a:gd name="connsiteY3" fmla="*/ 0 h 4319517"/>
                  <a:gd name="connsiteX4" fmla="*/ 893929 w 1030406"/>
                  <a:gd name="connsiteY4" fmla="*/ 0 h 4319517"/>
                  <a:gd name="connsiteX5" fmla="*/ 893929 w 1030406"/>
                  <a:gd name="connsiteY5" fmla="*/ 3132161 h 4319517"/>
                  <a:gd name="connsiteX6" fmla="*/ 129654 w 1030406"/>
                  <a:gd name="connsiteY6" fmla="*/ 3132161 h 4319517"/>
                  <a:gd name="connsiteX7" fmla="*/ 129654 w 1030406"/>
                  <a:gd name="connsiteY7" fmla="*/ 1037230 h 4319517"/>
                  <a:gd name="connsiteX0" fmla="*/ 1037230 w 1037230"/>
                  <a:gd name="connsiteY0" fmla="*/ 1658149 h 4947260"/>
                  <a:gd name="connsiteX1" fmla="*/ 1037230 w 1037230"/>
                  <a:gd name="connsiteY1" fmla="*/ 4947260 h 4947260"/>
                  <a:gd name="connsiteX2" fmla="*/ 6824 w 1037230"/>
                  <a:gd name="connsiteY2" fmla="*/ 4947260 h 4947260"/>
                  <a:gd name="connsiteX3" fmla="*/ 6824 w 1037230"/>
                  <a:gd name="connsiteY3" fmla="*/ 627743 h 4947260"/>
                  <a:gd name="connsiteX4" fmla="*/ 900753 w 1037230"/>
                  <a:gd name="connsiteY4" fmla="*/ 627743 h 4947260"/>
                  <a:gd name="connsiteX5" fmla="*/ 900753 w 1037230"/>
                  <a:gd name="connsiteY5" fmla="*/ 3759904 h 4947260"/>
                  <a:gd name="connsiteX6" fmla="*/ 136478 w 1037230"/>
                  <a:gd name="connsiteY6" fmla="*/ 3759904 h 4947260"/>
                  <a:gd name="connsiteX7" fmla="*/ 136478 w 1037230"/>
                  <a:gd name="connsiteY7" fmla="*/ 1664973 h 4947260"/>
                  <a:gd name="connsiteX0" fmla="*/ 1037230 w 1037230"/>
                  <a:gd name="connsiteY0" fmla="*/ 1658149 h 4947260"/>
                  <a:gd name="connsiteX1" fmla="*/ 1037230 w 1037230"/>
                  <a:gd name="connsiteY1" fmla="*/ 4947260 h 4947260"/>
                  <a:gd name="connsiteX2" fmla="*/ 6824 w 1037230"/>
                  <a:gd name="connsiteY2" fmla="*/ 4947260 h 4947260"/>
                  <a:gd name="connsiteX3" fmla="*/ 6824 w 1037230"/>
                  <a:gd name="connsiteY3" fmla="*/ 627743 h 4947260"/>
                  <a:gd name="connsiteX4" fmla="*/ 900753 w 1037230"/>
                  <a:gd name="connsiteY4" fmla="*/ 627743 h 4947260"/>
                  <a:gd name="connsiteX5" fmla="*/ 900753 w 1037230"/>
                  <a:gd name="connsiteY5" fmla="*/ 3759904 h 4947260"/>
                  <a:gd name="connsiteX6" fmla="*/ 136478 w 1037230"/>
                  <a:gd name="connsiteY6" fmla="*/ 3759904 h 4947260"/>
                  <a:gd name="connsiteX7" fmla="*/ 136478 w 1037230"/>
                  <a:gd name="connsiteY7" fmla="*/ 1664973 h 4947260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5575003"/>
                  <a:gd name="connsiteX1" fmla="*/ 1033602 w 1033602"/>
                  <a:gd name="connsiteY1" fmla="*/ 4925489 h 5575003"/>
                  <a:gd name="connsiteX2" fmla="*/ 3196 w 1033602"/>
                  <a:gd name="connsiteY2" fmla="*/ 4925489 h 5575003"/>
                  <a:gd name="connsiteX3" fmla="*/ 3196 w 1033602"/>
                  <a:gd name="connsiteY3" fmla="*/ 605972 h 5575003"/>
                  <a:gd name="connsiteX4" fmla="*/ 897125 w 1033602"/>
                  <a:gd name="connsiteY4" fmla="*/ 605972 h 5575003"/>
                  <a:gd name="connsiteX5" fmla="*/ 897125 w 1033602"/>
                  <a:gd name="connsiteY5" fmla="*/ 3738133 h 5575003"/>
                  <a:gd name="connsiteX6" fmla="*/ 132850 w 1033602"/>
                  <a:gd name="connsiteY6" fmla="*/ 3738133 h 5575003"/>
                  <a:gd name="connsiteX7" fmla="*/ 132850 w 1033602"/>
                  <a:gd name="connsiteY7" fmla="*/ 1643202 h 5575003"/>
                  <a:gd name="connsiteX0" fmla="*/ 1033602 w 1038475"/>
                  <a:gd name="connsiteY0" fmla="*/ 1636378 h 5575003"/>
                  <a:gd name="connsiteX1" fmla="*/ 1033602 w 1038475"/>
                  <a:gd name="connsiteY1" fmla="*/ 4925489 h 5575003"/>
                  <a:gd name="connsiteX2" fmla="*/ 3196 w 1038475"/>
                  <a:gd name="connsiteY2" fmla="*/ 4925489 h 5575003"/>
                  <a:gd name="connsiteX3" fmla="*/ 3196 w 1038475"/>
                  <a:gd name="connsiteY3" fmla="*/ 605972 h 5575003"/>
                  <a:gd name="connsiteX4" fmla="*/ 897125 w 1038475"/>
                  <a:gd name="connsiteY4" fmla="*/ 605972 h 5575003"/>
                  <a:gd name="connsiteX5" fmla="*/ 897125 w 1038475"/>
                  <a:gd name="connsiteY5" fmla="*/ 3738133 h 5575003"/>
                  <a:gd name="connsiteX6" fmla="*/ 132850 w 1038475"/>
                  <a:gd name="connsiteY6" fmla="*/ 3738133 h 5575003"/>
                  <a:gd name="connsiteX7" fmla="*/ 132850 w 1038475"/>
                  <a:gd name="connsiteY7" fmla="*/ 1643202 h 5575003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1636378 h 5618546"/>
                  <a:gd name="connsiteX1" fmla="*/ 1026507 w 1040153"/>
                  <a:gd name="connsiteY1" fmla="*/ 1636507 h 5618546"/>
                  <a:gd name="connsiteX2" fmla="*/ 1035280 w 1040153"/>
                  <a:gd name="connsiteY2" fmla="*/ 4925489 h 5618546"/>
                  <a:gd name="connsiteX3" fmla="*/ 4874 w 1040153"/>
                  <a:gd name="connsiteY3" fmla="*/ 4925489 h 5618546"/>
                  <a:gd name="connsiteX4" fmla="*/ 4874 w 1040153"/>
                  <a:gd name="connsiteY4" fmla="*/ 605972 h 5618546"/>
                  <a:gd name="connsiteX5" fmla="*/ 898803 w 1040153"/>
                  <a:gd name="connsiteY5" fmla="*/ 605972 h 5618546"/>
                  <a:gd name="connsiteX6" fmla="*/ 898803 w 1040153"/>
                  <a:gd name="connsiteY6" fmla="*/ 3738133 h 5618546"/>
                  <a:gd name="connsiteX7" fmla="*/ 134528 w 1040153"/>
                  <a:gd name="connsiteY7" fmla="*/ 3738133 h 5618546"/>
                  <a:gd name="connsiteX8" fmla="*/ 134528 w 1040153"/>
                  <a:gd name="connsiteY8" fmla="*/ 1643202 h 5618546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4925489 h 5618546"/>
                  <a:gd name="connsiteX1" fmla="*/ 4874 w 1040153"/>
                  <a:gd name="connsiteY1" fmla="*/ 4925489 h 5618546"/>
                  <a:gd name="connsiteX2" fmla="*/ 4874 w 1040153"/>
                  <a:gd name="connsiteY2" fmla="*/ 605972 h 5618546"/>
                  <a:gd name="connsiteX3" fmla="*/ 898803 w 1040153"/>
                  <a:gd name="connsiteY3" fmla="*/ 605972 h 5618546"/>
                  <a:gd name="connsiteX4" fmla="*/ 898803 w 1040153"/>
                  <a:gd name="connsiteY4" fmla="*/ 3738133 h 5618546"/>
                  <a:gd name="connsiteX5" fmla="*/ 134528 w 1040153"/>
                  <a:gd name="connsiteY5" fmla="*/ 3738133 h 5618546"/>
                  <a:gd name="connsiteX6" fmla="*/ 134528 w 1040153"/>
                  <a:gd name="connsiteY6" fmla="*/ 1643202 h 5618546"/>
                  <a:gd name="connsiteX0" fmla="*/ 1033602 w 1196563"/>
                  <a:gd name="connsiteY0" fmla="*/ 4925489 h 5645885"/>
                  <a:gd name="connsiteX1" fmla="*/ 1024829 w 1196563"/>
                  <a:gd name="connsiteY1" fmla="*/ 4928347 h 5645885"/>
                  <a:gd name="connsiteX2" fmla="*/ 3196 w 1196563"/>
                  <a:gd name="connsiteY2" fmla="*/ 4925489 h 5645885"/>
                  <a:gd name="connsiteX3" fmla="*/ 3196 w 1196563"/>
                  <a:gd name="connsiteY3" fmla="*/ 605972 h 5645885"/>
                  <a:gd name="connsiteX4" fmla="*/ 897125 w 1196563"/>
                  <a:gd name="connsiteY4" fmla="*/ 605972 h 5645885"/>
                  <a:gd name="connsiteX5" fmla="*/ 897125 w 1196563"/>
                  <a:gd name="connsiteY5" fmla="*/ 3738133 h 5645885"/>
                  <a:gd name="connsiteX6" fmla="*/ 132850 w 1196563"/>
                  <a:gd name="connsiteY6" fmla="*/ 3738133 h 5645885"/>
                  <a:gd name="connsiteX7" fmla="*/ 132850 w 1196563"/>
                  <a:gd name="connsiteY7" fmla="*/ 1643202 h 5645885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1033602 w 1196563"/>
                  <a:gd name="connsiteY0" fmla="*/ 4925489 h 5642982"/>
                  <a:gd name="connsiteX1" fmla="*/ 1024829 w 1196563"/>
                  <a:gd name="connsiteY1" fmla="*/ 4910930 h 5642982"/>
                  <a:gd name="connsiteX2" fmla="*/ 3196 w 1196563"/>
                  <a:gd name="connsiteY2" fmla="*/ 4925489 h 5642982"/>
                  <a:gd name="connsiteX3" fmla="*/ 3196 w 1196563"/>
                  <a:gd name="connsiteY3" fmla="*/ 605972 h 5642982"/>
                  <a:gd name="connsiteX4" fmla="*/ 897125 w 1196563"/>
                  <a:gd name="connsiteY4" fmla="*/ 605972 h 5642982"/>
                  <a:gd name="connsiteX5" fmla="*/ 897125 w 1196563"/>
                  <a:gd name="connsiteY5" fmla="*/ 3738133 h 5642982"/>
                  <a:gd name="connsiteX6" fmla="*/ 132850 w 1196563"/>
                  <a:gd name="connsiteY6" fmla="*/ 3738133 h 5642982"/>
                  <a:gd name="connsiteX7" fmla="*/ 132850 w 1196563"/>
                  <a:gd name="connsiteY7" fmla="*/ 1643202 h 5642982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3196 w 900321"/>
                  <a:gd name="connsiteY0" fmla="*/ 4925489 h 4925489"/>
                  <a:gd name="connsiteX1" fmla="*/ 3196 w 900321"/>
                  <a:gd name="connsiteY1" fmla="*/ 605972 h 4925489"/>
                  <a:gd name="connsiteX2" fmla="*/ 897125 w 900321"/>
                  <a:gd name="connsiteY2" fmla="*/ 605972 h 4925489"/>
                  <a:gd name="connsiteX3" fmla="*/ 897125 w 900321"/>
                  <a:gd name="connsiteY3" fmla="*/ 3738133 h 4925489"/>
                  <a:gd name="connsiteX4" fmla="*/ 132850 w 900321"/>
                  <a:gd name="connsiteY4" fmla="*/ 3738133 h 4925489"/>
                  <a:gd name="connsiteX5" fmla="*/ 132850 w 900321"/>
                  <a:gd name="connsiteY5" fmla="*/ 1643202 h 4925489"/>
                  <a:gd name="connsiteX0" fmla="*/ 3196 w 900321"/>
                  <a:gd name="connsiteY0" fmla="*/ 605972 h 4282419"/>
                  <a:gd name="connsiteX1" fmla="*/ 897125 w 900321"/>
                  <a:gd name="connsiteY1" fmla="*/ 605972 h 4282419"/>
                  <a:gd name="connsiteX2" fmla="*/ 897125 w 900321"/>
                  <a:gd name="connsiteY2" fmla="*/ 3738133 h 4282419"/>
                  <a:gd name="connsiteX3" fmla="*/ 132850 w 900321"/>
                  <a:gd name="connsiteY3" fmla="*/ 3738133 h 4282419"/>
                  <a:gd name="connsiteX4" fmla="*/ 132850 w 900321"/>
                  <a:gd name="connsiteY4" fmla="*/ 1643202 h 4282419"/>
                  <a:gd name="connsiteX0" fmla="*/ 7110 w 770341"/>
                  <a:gd name="connsiteY0" fmla="*/ 605972 h 4615521"/>
                  <a:gd name="connsiteX1" fmla="*/ 767145 w 770341"/>
                  <a:gd name="connsiteY1" fmla="*/ 939074 h 4615521"/>
                  <a:gd name="connsiteX2" fmla="*/ 767145 w 770341"/>
                  <a:gd name="connsiteY2" fmla="*/ 4071235 h 4615521"/>
                  <a:gd name="connsiteX3" fmla="*/ 2870 w 770341"/>
                  <a:gd name="connsiteY3" fmla="*/ 4071235 h 4615521"/>
                  <a:gd name="connsiteX4" fmla="*/ 2870 w 770341"/>
                  <a:gd name="connsiteY4" fmla="*/ 1976304 h 4615521"/>
                  <a:gd name="connsiteX0" fmla="*/ 7110 w 770341"/>
                  <a:gd name="connsiteY0" fmla="*/ 247470 h 4257019"/>
                  <a:gd name="connsiteX1" fmla="*/ 767145 w 770341"/>
                  <a:gd name="connsiteY1" fmla="*/ 580572 h 4257019"/>
                  <a:gd name="connsiteX2" fmla="*/ 767145 w 770341"/>
                  <a:gd name="connsiteY2" fmla="*/ 3712733 h 4257019"/>
                  <a:gd name="connsiteX3" fmla="*/ 2870 w 770341"/>
                  <a:gd name="connsiteY3" fmla="*/ 3712733 h 4257019"/>
                  <a:gd name="connsiteX4" fmla="*/ 2870 w 770341"/>
                  <a:gd name="connsiteY4" fmla="*/ 1617802 h 4257019"/>
                  <a:gd name="connsiteX0" fmla="*/ 7110 w 770016"/>
                  <a:gd name="connsiteY0" fmla="*/ 178890 h 4188439"/>
                  <a:gd name="connsiteX1" fmla="*/ 767145 w 770016"/>
                  <a:gd name="connsiteY1" fmla="*/ 511992 h 4188439"/>
                  <a:gd name="connsiteX2" fmla="*/ 767145 w 770016"/>
                  <a:gd name="connsiteY2" fmla="*/ 3644153 h 4188439"/>
                  <a:gd name="connsiteX3" fmla="*/ 2870 w 770016"/>
                  <a:gd name="connsiteY3" fmla="*/ 3644153 h 4188439"/>
                  <a:gd name="connsiteX4" fmla="*/ 2870 w 770016"/>
                  <a:gd name="connsiteY4" fmla="*/ 1549222 h 4188439"/>
                  <a:gd name="connsiteX0" fmla="*/ 7110 w 770016"/>
                  <a:gd name="connsiteY0" fmla="*/ 184695 h 4194244"/>
                  <a:gd name="connsiteX1" fmla="*/ 767145 w 770016"/>
                  <a:gd name="connsiteY1" fmla="*/ 517797 h 4194244"/>
                  <a:gd name="connsiteX2" fmla="*/ 767145 w 770016"/>
                  <a:gd name="connsiteY2" fmla="*/ 3649958 h 4194244"/>
                  <a:gd name="connsiteX3" fmla="*/ 2870 w 770016"/>
                  <a:gd name="connsiteY3" fmla="*/ 3649958 h 4194244"/>
                  <a:gd name="connsiteX4" fmla="*/ 2870 w 770016"/>
                  <a:gd name="connsiteY4" fmla="*/ 1555027 h 4194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016" h="4194244">
                    <a:moveTo>
                      <a:pt x="7110" y="184695"/>
                    </a:moveTo>
                    <a:cubicBezTo>
                      <a:pt x="183528" y="0"/>
                      <a:pt x="763810" y="5805"/>
                      <a:pt x="767145" y="517797"/>
                    </a:cubicBezTo>
                    <a:lnTo>
                      <a:pt x="767145" y="3649958"/>
                    </a:lnTo>
                    <a:cubicBezTo>
                      <a:pt x="770016" y="4194244"/>
                      <a:pt x="0" y="4136186"/>
                      <a:pt x="2870" y="3649958"/>
                    </a:cubicBezTo>
                    <a:lnTo>
                      <a:pt x="2870" y="1555027"/>
                    </a:lnTo>
                  </a:path>
                </a:pathLst>
              </a:cu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pic>
          <p:nvPicPr>
            <p:cNvPr id="25" name="Graphic 24" descr="Female Profile outline">
              <a:extLst>
                <a:ext uri="{FF2B5EF4-FFF2-40B4-BE49-F238E27FC236}">
                  <a16:creationId xmlns:a16="http://schemas.microsoft.com/office/drawing/2014/main" id="{0EB2577B-8DAC-4922-B875-DEB6127C81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21030920">
              <a:off x="602266" y="1732061"/>
              <a:ext cx="823580" cy="823578"/>
            </a:xfrm>
            <a:prstGeom prst="rect">
              <a:avLst/>
            </a:prstGeom>
          </p:spPr>
        </p:pic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CD37D4-115C-4187-8DD0-F3114B65F8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-707" y="6488391"/>
            <a:ext cx="40807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0EB358-8FC1-406E-8400-82CCCE33723E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71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_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69B39C-9671-483A-9E25-E72FB9FECA1F}"/>
              </a:ext>
            </a:extLst>
          </p:cNvPr>
          <p:cNvGrpSpPr/>
          <p:nvPr userDrawn="1"/>
        </p:nvGrpSpPr>
        <p:grpSpPr>
          <a:xfrm>
            <a:off x="263352" y="1628824"/>
            <a:ext cx="11412712" cy="4608488"/>
            <a:chOff x="735290" y="954975"/>
            <a:chExt cx="10396134" cy="5274337"/>
          </a:xfrm>
          <a:solidFill>
            <a:srgbClr val="C4BD97">
              <a:lumMod val="40000"/>
              <a:lumOff val="60000"/>
            </a:srgb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C575FDE-4E43-4063-AF93-8CF0090417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5290" y="954975"/>
              <a:ext cx="5331525" cy="527254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8" h="1880">
                  <a:moveTo>
                    <a:pt x="0" y="0"/>
                  </a:moveTo>
                  <a:cubicBezTo>
                    <a:pt x="1729" y="0"/>
                    <a:pt x="1729" y="0"/>
                    <a:pt x="1729" y="0"/>
                  </a:cubicBezTo>
                  <a:cubicBezTo>
                    <a:pt x="1729" y="0"/>
                    <a:pt x="1784" y="3"/>
                    <a:pt x="1784" y="73"/>
                  </a:cubicBezTo>
                  <a:cubicBezTo>
                    <a:pt x="1784" y="143"/>
                    <a:pt x="1784" y="1185"/>
                    <a:pt x="1784" y="1185"/>
                  </a:cubicBezTo>
                  <a:cubicBezTo>
                    <a:pt x="1784" y="1185"/>
                    <a:pt x="1779" y="1208"/>
                    <a:pt x="1807" y="1219"/>
                  </a:cubicBezTo>
                  <a:cubicBezTo>
                    <a:pt x="1836" y="1230"/>
                    <a:pt x="1843" y="1233"/>
                    <a:pt x="1843" y="1233"/>
                  </a:cubicBezTo>
                  <a:cubicBezTo>
                    <a:pt x="1843" y="1233"/>
                    <a:pt x="1868" y="1236"/>
                    <a:pt x="1868" y="1273"/>
                  </a:cubicBezTo>
                  <a:cubicBezTo>
                    <a:pt x="1868" y="1310"/>
                    <a:pt x="1868" y="1723"/>
                    <a:pt x="1868" y="1723"/>
                  </a:cubicBezTo>
                  <a:cubicBezTo>
                    <a:pt x="1868" y="1723"/>
                    <a:pt x="1866" y="1749"/>
                    <a:pt x="1847" y="1756"/>
                  </a:cubicBezTo>
                  <a:cubicBezTo>
                    <a:pt x="1827" y="1764"/>
                    <a:pt x="1803" y="1773"/>
                    <a:pt x="1803" y="1773"/>
                  </a:cubicBezTo>
                  <a:cubicBezTo>
                    <a:pt x="1803" y="1773"/>
                    <a:pt x="1784" y="1780"/>
                    <a:pt x="1784" y="1813"/>
                  </a:cubicBezTo>
                  <a:cubicBezTo>
                    <a:pt x="1784" y="1846"/>
                    <a:pt x="1771" y="1880"/>
                    <a:pt x="1734" y="1880"/>
                  </a:cubicBezTo>
                  <a:cubicBezTo>
                    <a:pt x="1697" y="1880"/>
                    <a:pt x="0" y="1880"/>
                    <a:pt x="0" y="188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B1B1836-4CBE-4219-90FD-62343AAD3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6816" y="954975"/>
              <a:ext cx="5064608" cy="527433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673 w 10000"/>
                <a:gd name="connsiteY4" fmla="*/ 6484 h 10000"/>
                <a:gd name="connsiteX5" fmla="*/ 9866 w 10000"/>
                <a:gd name="connsiteY5" fmla="*/ 6559 h 10000"/>
                <a:gd name="connsiteX6" fmla="*/ 10000 w 10000"/>
                <a:gd name="connsiteY6" fmla="*/ 6771 h 10000"/>
                <a:gd name="connsiteX7" fmla="*/ 10000 w 10000"/>
                <a:gd name="connsiteY7" fmla="*/ 9165 h 10000"/>
                <a:gd name="connsiteX8" fmla="*/ 9888 w 10000"/>
                <a:gd name="connsiteY8" fmla="*/ 9340 h 10000"/>
                <a:gd name="connsiteX9" fmla="*/ 9652 w 10000"/>
                <a:gd name="connsiteY9" fmla="*/ 9431 h 10000"/>
                <a:gd name="connsiteX10" fmla="*/ 9550 w 10000"/>
                <a:gd name="connsiteY10" fmla="*/ 9644 h 10000"/>
                <a:gd name="connsiteX11" fmla="*/ 9283 w 10000"/>
                <a:gd name="connsiteY11" fmla="*/ 10000 h 10000"/>
                <a:gd name="connsiteX12" fmla="*/ 0 w 10000"/>
                <a:gd name="connsiteY12" fmla="*/ 10000 h 10000"/>
                <a:gd name="connsiteX13" fmla="*/ 0 w 10000"/>
                <a:gd name="connsiteY13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866 w 10000"/>
                <a:gd name="connsiteY4" fmla="*/ 6559 h 10000"/>
                <a:gd name="connsiteX5" fmla="*/ 10000 w 10000"/>
                <a:gd name="connsiteY5" fmla="*/ 6771 h 10000"/>
                <a:gd name="connsiteX6" fmla="*/ 10000 w 10000"/>
                <a:gd name="connsiteY6" fmla="*/ 9165 h 10000"/>
                <a:gd name="connsiteX7" fmla="*/ 9888 w 10000"/>
                <a:gd name="connsiteY7" fmla="*/ 9340 h 10000"/>
                <a:gd name="connsiteX8" fmla="*/ 9652 w 10000"/>
                <a:gd name="connsiteY8" fmla="*/ 9431 h 10000"/>
                <a:gd name="connsiteX9" fmla="*/ 9550 w 10000"/>
                <a:gd name="connsiteY9" fmla="*/ 9644 h 10000"/>
                <a:gd name="connsiteX10" fmla="*/ 9283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6771 h 10000"/>
                <a:gd name="connsiteX5" fmla="*/ 10000 w 10000"/>
                <a:gd name="connsiteY5" fmla="*/ 9165 h 10000"/>
                <a:gd name="connsiteX6" fmla="*/ 9888 w 10000"/>
                <a:gd name="connsiteY6" fmla="*/ 9340 h 10000"/>
                <a:gd name="connsiteX7" fmla="*/ 9652 w 10000"/>
                <a:gd name="connsiteY7" fmla="*/ 9431 h 10000"/>
                <a:gd name="connsiteX8" fmla="*/ 9550 w 10000"/>
                <a:gd name="connsiteY8" fmla="*/ 9644 h 10000"/>
                <a:gd name="connsiteX9" fmla="*/ 9283 w 10000"/>
                <a:gd name="connsiteY9" fmla="*/ 10000 h 10000"/>
                <a:gd name="connsiteX10" fmla="*/ 0 w 10000"/>
                <a:gd name="connsiteY10" fmla="*/ 10000 h 10000"/>
                <a:gd name="connsiteX11" fmla="*/ 0 w 10000"/>
                <a:gd name="connsiteY11" fmla="*/ 0 h 10000"/>
                <a:gd name="connsiteX0" fmla="*/ 0 w 10008"/>
                <a:gd name="connsiteY0" fmla="*/ 0 h 10000"/>
                <a:gd name="connsiteX1" fmla="*/ 9256 w 10008"/>
                <a:gd name="connsiteY1" fmla="*/ 0 h 10000"/>
                <a:gd name="connsiteX2" fmla="*/ 9550 w 10008"/>
                <a:gd name="connsiteY2" fmla="*/ 388 h 10000"/>
                <a:gd name="connsiteX3" fmla="*/ 9550 w 10008"/>
                <a:gd name="connsiteY3" fmla="*/ 6303 h 10000"/>
                <a:gd name="connsiteX4" fmla="*/ 10000 w 10008"/>
                <a:gd name="connsiteY4" fmla="*/ 6771 h 10000"/>
                <a:gd name="connsiteX5" fmla="*/ 10000 w 10008"/>
                <a:gd name="connsiteY5" fmla="*/ 9165 h 10000"/>
                <a:gd name="connsiteX6" fmla="*/ 9888 w 10008"/>
                <a:gd name="connsiteY6" fmla="*/ 9340 h 10000"/>
                <a:gd name="connsiteX7" fmla="*/ 9652 w 10008"/>
                <a:gd name="connsiteY7" fmla="*/ 9431 h 10000"/>
                <a:gd name="connsiteX8" fmla="*/ 9550 w 10008"/>
                <a:gd name="connsiteY8" fmla="*/ 9644 h 10000"/>
                <a:gd name="connsiteX9" fmla="*/ 9283 w 10008"/>
                <a:gd name="connsiteY9" fmla="*/ 10000 h 10000"/>
                <a:gd name="connsiteX10" fmla="*/ 0 w 10008"/>
                <a:gd name="connsiteY10" fmla="*/ 10000 h 10000"/>
                <a:gd name="connsiteX11" fmla="*/ 0 w 10008"/>
                <a:gd name="connsiteY11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652 w 10000"/>
                <a:gd name="connsiteY6" fmla="*/ 9431 h 10000"/>
                <a:gd name="connsiteX7" fmla="*/ 9550 w 10000"/>
                <a:gd name="connsiteY7" fmla="*/ 9644 h 10000"/>
                <a:gd name="connsiteX8" fmla="*/ 9283 w 10000"/>
                <a:gd name="connsiteY8" fmla="*/ 10000 h 10000"/>
                <a:gd name="connsiteX9" fmla="*/ 0 w 10000"/>
                <a:gd name="connsiteY9" fmla="*/ 10000 h 10000"/>
                <a:gd name="connsiteX10" fmla="*/ 0 w 10000"/>
                <a:gd name="connsiteY10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550 w 10000"/>
                <a:gd name="connsiteY6" fmla="*/ 9644 h 10000"/>
                <a:gd name="connsiteX7" fmla="*/ 9283 w 10000"/>
                <a:gd name="connsiteY7" fmla="*/ 10000 h 10000"/>
                <a:gd name="connsiteX8" fmla="*/ 0 w 10000"/>
                <a:gd name="connsiteY8" fmla="*/ 10000 h 10000"/>
                <a:gd name="connsiteX9" fmla="*/ 0 w 1000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9569"/>
                <a:gd name="connsiteY0" fmla="*/ 0 h 10000"/>
                <a:gd name="connsiteX1" fmla="*/ 9256 w 9569"/>
                <a:gd name="connsiteY1" fmla="*/ 0 h 10000"/>
                <a:gd name="connsiteX2" fmla="*/ 9550 w 9569"/>
                <a:gd name="connsiteY2" fmla="*/ 388 h 10000"/>
                <a:gd name="connsiteX3" fmla="*/ 9550 w 9569"/>
                <a:gd name="connsiteY3" fmla="*/ 6303 h 10000"/>
                <a:gd name="connsiteX4" fmla="*/ 9550 w 9569"/>
                <a:gd name="connsiteY4" fmla="*/ 9644 h 10000"/>
                <a:gd name="connsiteX5" fmla="*/ 9283 w 9569"/>
                <a:gd name="connsiteY5" fmla="*/ 10000 h 10000"/>
                <a:gd name="connsiteX6" fmla="*/ 0 w 9569"/>
                <a:gd name="connsiteY6" fmla="*/ 10000 h 10000"/>
                <a:gd name="connsiteX7" fmla="*/ 0 w 9569"/>
                <a:gd name="connsiteY7" fmla="*/ 0 h 10000"/>
                <a:gd name="connsiteX0" fmla="*/ 0 w 9980"/>
                <a:gd name="connsiteY0" fmla="*/ 0 h 10000"/>
                <a:gd name="connsiteX1" fmla="*/ 9673 w 9980"/>
                <a:gd name="connsiteY1" fmla="*/ 0 h 10000"/>
                <a:gd name="connsiteX2" fmla="*/ 9980 w 9980"/>
                <a:gd name="connsiteY2" fmla="*/ 388 h 10000"/>
                <a:gd name="connsiteX3" fmla="*/ 9980 w 9980"/>
                <a:gd name="connsiteY3" fmla="*/ 9644 h 10000"/>
                <a:gd name="connsiteX4" fmla="*/ 9701 w 9980"/>
                <a:gd name="connsiteY4" fmla="*/ 10000 h 10000"/>
                <a:gd name="connsiteX5" fmla="*/ 0 w 9980"/>
                <a:gd name="connsiteY5" fmla="*/ 10000 h 10000"/>
                <a:gd name="connsiteX6" fmla="*/ 0 w 998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9692" y="0"/>
                  </a:lnTo>
                  <a:cubicBezTo>
                    <a:pt x="9692" y="0"/>
                    <a:pt x="10000" y="16"/>
                    <a:pt x="10000" y="388"/>
                  </a:cubicBezTo>
                  <a:lnTo>
                    <a:pt x="10000" y="9644"/>
                  </a:lnTo>
                  <a:cubicBezTo>
                    <a:pt x="10006" y="9872"/>
                    <a:pt x="9928" y="10000"/>
                    <a:pt x="9720" y="10000"/>
                  </a:cubicBez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19F2369-9D13-4433-9915-46933D0F356E}"/>
              </a:ext>
            </a:extLst>
          </p:cNvPr>
          <p:cNvSpPr/>
          <p:nvPr userDrawn="1"/>
        </p:nvSpPr>
        <p:spPr>
          <a:xfrm>
            <a:off x="983432" y="1916832"/>
            <a:ext cx="4922826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E44E7-A29F-83FD-567B-F79F00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510AC-0702-492D-A0E9-B21F5BE7C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382800"/>
            <a:ext cx="11141799" cy="4841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C2B0-A449-088D-423B-B0BFAA50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916832"/>
            <a:ext cx="4922826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B21196-5C0D-4D4B-BF69-FBADBFF90D74}"/>
              </a:ext>
            </a:extLst>
          </p:cNvPr>
          <p:cNvSpPr/>
          <p:nvPr userDrawn="1"/>
        </p:nvSpPr>
        <p:spPr>
          <a:xfrm>
            <a:off x="6309845" y="1916820"/>
            <a:ext cx="4922826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DF8B0D6-5D85-4D5E-BA63-AC9585AA95D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09845" y="1916832"/>
            <a:ext cx="4922826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6B6F1-6D23-4118-AC69-B1985AD1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707" y="6488391"/>
            <a:ext cx="40807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0EB358-8FC1-406E-8400-82CCCE33723E}" type="slidenum">
              <a:rPr lang="en-GB" smtClean="0"/>
              <a:pPr/>
              <a:t>‹N°›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3D66B0A-3717-41BE-8129-389DEE8373F3}"/>
              </a:ext>
            </a:extLst>
          </p:cNvPr>
          <p:cNvGrpSpPr/>
          <p:nvPr userDrawn="1"/>
        </p:nvGrpSpPr>
        <p:grpSpPr>
          <a:xfrm>
            <a:off x="581329" y="1614410"/>
            <a:ext cx="844517" cy="942991"/>
            <a:chOff x="581329" y="1614410"/>
            <a:chExt cx="844517" cy="94299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61105EF-2875-4D5B-8A30-1FFA953A6D90}"/>
                </a:ext>
              </a:extLst>
            </p:cNvPr>
            <p:cNvGrpSpPr/>
            <p:nvPr userDrawn="1"/>
          </p:nvGrpSpPr>
          <p:grpSpPr>
            <a:xfrm rot="21374970">
              <a:off x="581329" y="1614410"/>
              <a:ext cx="837419" cy="942991"/>
              <a:chOff x="722077" y="1599611"/>
              <a:chExt cx="1125451" cy="1267334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5AB449B-8A6B-4A03-A49E-A7F712D5BA9F}"/>
                  </a:ext>
                </a:extLst>
              </p:cNvPr>
              <p:cNvSpPr/>
              <p:nvPr userDrawn="1"/>
            </p:nvSpPr>
            <p:spPr>
              <a:xfrm rot="21340632">
                <a:off x="722077" y="1669513"/>
                <a:ext cx="1125451" cy="11974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D1285BAB-BEF5-47BE-8A50-0BC9EBBC880E}"/>
                  </a:ext>
                </a:extLst>
              </p:cNvPr>
              <p:cNvSpPr/>
              <p:nvPr userDrawn="1"/>
            </p:nvSpPr>
            <p:spPr>
              <a:xfrm rot="20512674" flipH="1">
                <a:off x="770464" y="1599611"/>
                <a:ext cx="137905" cy="715280"/>
              </a:xfrm>
              <a:custGeom>
                <a:avLst/>
                <a:gdLst>
                  <a:gd name="connsiteX0" fmla="*/ 1030406 w 1030406"/>
                  <a:gd name="connsiteY0" fmla="*/ 1030406 h 4319517"/>
                  <a:gd name="connsiteX1" fmla="*/ 1030406 w 1030406"/>
                  <a:gd name="connsiteY1" fmla="*/ 4319517 h 4319517"/>
                  <a:gd name="connsiteX2" fmla="*/ 0 w 1030406"/>
                  <a:gd name="connsiteY2" fmla="*/ 4319517 h 4319517"/>
                  <a:gd name="connsiteX3" fmla="*/ 0 w 1030406"/>
                  <a:gd name="connsiteY3" fmla="*/ 0 h 4319517"/>
                  <a:gd name="connsiteX4" fmla="*/ 893929 w 1030406"/>
                  <a:gd name="connsiteY4" fmla="*/ 0 h 4319517"/>
                  <a:gd name="connsiteX5" fmla="*/ 893929 w 1030406"/>
                  <a:gd name="connsiteY5" fmla="*/ 3132161 h 4319517"/>
                  <a:gd name="connsiteX6" fmla="*/ 129654 w 1030406"/>
                  <a:gd name="connsiteY6" fmla="*/ 3132161 h 4319517"/>
                  <a:gd name="connsiteX7" fmla="*/ 129654 w 1030406"/>
                  <a:gd name="connsiteY7" fmla="*/ 1037230 h 4319517"/>
                  <a:gd name="connsiteX0" fmla="*/ 1037230 w 1037230"/>
                  <a:gd name="connsiteY0" fmla="*/ 1658149 h 4947260"/>
                  <a:gd name="connsiteX1" fmla="*/ 1037230 w 1037230"/>
                  <a:gd name="connsiteY1" fmla="*/ 4947260 h 4947260"/>
                  <a:gd name="connsiteX2" fmla="*/ 6824 w 1037230"/>
                  <a:gd name="connsiteY2" fmla="*/ 4947260 h 4947260"/>
                  <a:gd name="connsiteX3" fmla="*/ 6824 w 1037230"/>
                  <a:gd name="connsiteY3" fmla="*/ 627743 h 4947260"/>
                  <a:gd name="connsiteX4" fmla="*/ 900753 w 1037230"/>
                  <a:gd name="connsiteY4" fmla="*/ 627743 h 4947260"/>
                  <a:gd name="connsiteX5" fmla="*/ 900753 w 1037230"/>
                  <a:gd name="connsiteY5" fmla="*/ 3759904 h 4947260"/>
                  <a:gd name="connsiteX6" fmla="*/ 136478 w 1037230"/>
                  <a:gd name="connsiteY6" fmla="*/ 3759904 h 4947260"/>
                  <a:gd name="connsiteX7" fmla="*/ 136478 w 1037230"/>
                  <a:gd name="connsiteY7" fmla="*/ 1664973 h 4947260"/>
                  <a:gd name="connsiteX0" fmla="*/ 1037230 w 1037230"/>
                  <a:gd name="connsiteY0" fmla="*/ 1658149 h 4947260"/>
                  <a:gd name="connsiteX1" fmla="*/ 1037230 w 1037230"/>
                  <a:gd name="connsiteY1" fmla="*/ 4947260 h 4947260"/>
                  <a:gd name="connsiteX2" fmla="*/ 6824 w 1037230"/>
                  <a:gd name="connsiteY2" fmla="*/ 4947260 h 4947260"/>
                  <a:gd name="connsiteX3" fmla="*/ 6824 w 1037230"/>
                  <a:gd name="connsiteY3" fmla="*/ 627743 h 4947260"/>
                  <a:gd name="connsiteX4" fmla="*/ 900753 w 1037230"/>
                  <a:gd name="connsiteY4" fmla="*/ 627743 h 4947260"/>
                  <a:gd name="connsiteX5" fmla="*/ 900753 w 1037230"/>
                  <a:gd name="connsiteY5" fmla="*/ 3759904 h 4947260"/>
                  <a:gd name="connsiteX6" fmla="*/ 136478 w 1037230"/>
                  <a:gd name="connsiteY6" fmla="*/ 3759904 h 4947260"/>
                  <a:gd name="connsiteX7" fmla="*/ 136478 w 1037230"/>
                  <a:gd name="connsiteY7" fmla="*/ 1664973 h 4947260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4925489"/>
                  <a:gd name="connsiteX1" fmla="*/ 1033602 w 1033602"/>
                  <a:gd name="connsiteY1" fmla="*/ 4925489 h 4925489"/>
                  <a:gd name="connsiteX2" fmla="*/ 3196 w 1033602"/>
                  <a:gd name="connsiteY2" fmla="*/ 4925489 h 4925489"/>
                  <a:gd name="connsiteX3" fmla="*/ 3196 w 1033602"/>
                  <a:gd name="connsiteY3" fmla="*/ 605972 h 4925489"/>
                  <a:gd name="connsiteX4" fmla="*/ 897125 w 1033602"/>
                  <a:gd name="connsiteY4" fmla="*/ 605972 h 4925489"/>
                  <a:gd name="connsiteX5" fmla="*/ 897125 w 1033602"/>
                  <a:gd name="connsiteY5" fmla="*/ 3738133 h 4925489"/>
                  <a:gd name="connsiteX6" fmla="*/ 132850 w 1033602"/>
                  <a:gd name="connsiteY6" fmla="*/ 3738133 h 4925489"/>
                  <a:gd name="connsiteX7" fmla="*/ 132850 w 1033602"/>
                  <a:gd name="connsiteY7" fmla="*/ 1643202 h 4925489"/>
                  <a:gd name="connsiteX0" fmla="*/ 1033602 w 1033602"/>
                  <a:gd name="connsiteY0" fmla="*/ 1636378 h 5575003"/>
                  <a:gd name="connsiteX1" fmla="*/ 1033602 w 1033602"/>
                  <a:gd name="connsiteY1" fmla="*/ 4925489 h 5575003"/>
                  <a:gd name="connsiteX2" fmla="*/ 3196 w 1033602"/>
                  <a:gd name="connsiteY2" fmla="*/ 4925489 h 5575003"/>
                  <a:gd name="connsiteX3" fmla="*/ 3196 w 1033602"/>
                  <a:gd name="connsiteY3" fmla="*/ 605972 h 5575003"/>
                  <a:gd name="connsiteX4" fmla="*/ 897125 w 1033602"/>
                  <a:gd name="connsiteY4" fmla="*/ 605972 h 5575003"/>
                  <a:gd name="connsiteX5" fmla="*/ 897125 w 1033602"/>
                  <a:gd name="connsiteY5" fmla="*/ 3738133 h 5575003"/>
                  <a:gd name="connsiteX6" fmla="*/ 132850 w 1033602"/>
                  <a:gd name="connsiteY6" fmla="*/ 3738133 h 5575003"/>
                  <a:gd name="connsiteX7" fmla="*/ 132850 w 1033602"/>
                  <a:gd name="connsiteY7" fmla="*/ 1643202 h 5575003"/>
                  <a:gd name="connsiteX0" fmla="*/ 1033602 w 1038475"/>
                  <a:gd name="connsiteY0" fmla="*/ 1636378 h 5575003"/>
                  <a:gd name="connsiteX1" fmla="*/ 1033602 w 1038475"/>
                  <a:gd name="connsiteY1" fmla="*/ 4925489 h 5575003"/>
                  <a:gd name="connsiteX2" fmla="*/ 3196 w 1038475"/>
                  <a:gd name="connsiteY2" fmla="*/ 4925489 h 5575003"/>
                  <a:gd name="connsiteX3" fmla="*/ 3196 w 1038475"/>
                  <a:gd name="connsiteY3" fmla="*/ 605972 h 5575003"/>
                  <a:gd name="connsiteX4" fmla="*/ 897125 w 1038475"/>
                  <a:gd name="connsiteY4" fmla="*/ 605972 h 5575003"/>
                  <a:gd name="connsiteX5" fmla="*/ 897125 w 1038475"/>
                  <a:gd name="connsiteY5" fmla="*/ 3738133 h 5575003"/>
                  <a:gd name="connsiteX6" fmla="*/ 132850 w 1038475"/>
                  <a:gd name="connsiteY6" fmla="*/ 3738133 h 5575003"/>
                  <a:gd name="connsiteX7" fmla="*/ 132850 w 1038475"/>
                  <a:gd name="connsiteY7" fmla="*/ 1643202 h 5575003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1636378 h 5618546"/>
                  <a:gd name="connsiteX1" fmla="*/ 1026507 w 1040153"/>
                  <a:gd name="connsiteY1" fmla="*/ 1636507 h 5618546"/>
                  <a:gd name="connsiteX2" fmla="*/ 1035280 w 1040153"/>
                  <a:gd name="connsiteY2" fmla="*/ 4925489 h 5618546"/>
                  <a:gd name="connsiteX3" fmla="*/ 4874 w 1040153"/>
                  <a:gd name="connsiteY3" fmla="*/ 4925489 h 5618546"/>
                  <a:gd name="connsiteX4" fmla="*/ 4874 w 1040153"/>
                  <a:gd name="connsiteY4" fmla="*/ 605972 h 5618546"/>
                  <a:gd name="connsiteX5" fmla="*/ 898803 w 1040153"/>
                  <a:gd name="connsiteY5" fmla="*/ 605972 h 5618546"/>
                  <a:gd name="connsiteX6" fmla="*/ 898803 w 1040153"/>
                  <a:gd name="connsiteY6" fmla="*/ 3738133 h 5618546"/>
                  <a:gd name="connsiteX7" fmla="*/ 134528 w 1040153"/>
                  <a:gd name="connsiteY7" fmla="*/ 3738133 h 5618546"/>
                  <a:gd name="connsiteX8" fmla="*/ 134528 w 1040153"/>
                  <a:gd name="connsiteY8" fmla="*/ 1643202 h 5618546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1636378 h 5618546"/>
                  <a:gd name="connsiteX1" fmla="*/ 1035280 w 1040153"/>
                  <a:gd name="connsiteY1" fmla="*/ 4925489 h 5618546"/>
                  <a:gd name="connsiteX2" fmla="*/ 4874 w 1040153"/>
                  <a:gd name="connsiteY2" fmla="*/ 4925489 h 5618546"/>
                  <a:gd name="connsiteX3" fmla="*/ 4874 w 1040153"/>
                  <a:gd name="connsiteY3" fmla="*/ 605972 h 5618546"/>
                  <a:gd name="connsiteX4" fmla="*/ 898803 w 1040153"/>
                  <a:gd name="connsiteY4" fmla="*/ 605972 h 5618546"/>
                  <a:gd name="connsiteX5" fmla="*/ 898803 w 1040153"/>
                  <a:gd name="connsiteY5" fmla="*/ 3738133 h 5618546"/>
                  <a:gd name="connsiteX6" fmla="*/ 134528 w 1040153"/>
                  <a:gd name="connsiteY6" fmla="*/ 3738133 h 5618546"/>
                  <a:gd name="connsiteX7" fmla="*/ 134528 w 1040153"/>
                  <a:gd name="connsiteY7" fmla="*/ 1643202 h 5618546"/>
                  <a:gd name="connsiteX0" fmla="*/ 1035280 w 1040153"/>
                  <a:gd name="connsiteY0" fmla="*/ 4925489 h 5618546"/>
                  <a:gd name="connsiteX1" fmla="*/ 4874 w 1040153"/>
                  <a:gd name="connsiteY1" fmla="*/ 4925489 h 5618546"/>
                  <a:gd name="connsiteX2" fmla="*/ 4874 w 1040153"/>
                  <a:gd name="connsiteY2" fmla="*/ 605972 h 5618546"/>
                  <a:gd name="connsiteX3" fmla="*/ 898803 w 1040153"/>
                  <a:gd name="connsiteY3" fmla="*/ 605972 h 5618546"/>
                  <a:gd name="connsiteX4" fmla="*/ 898803 w 1040153"/>
                  <a:gd name="connsiteY4" fmla="*/ 3738133 h 5618546"/>
                  <a:gd name="connsiteX5" fmla="*/ 134528 w 1040153"/>
                  <a:gd name="connsiteY5" fmla="*/ 3738133 h 5618546"/>
                  <a:gd name="connsiteX6" fmla="*/ 134528 w 1040153"/>
                  <a:gd name="connsiteY6" fmla="*/ 1643202 h 5618546"/>
                  <a:gd name="connsiteX0" fmla="*/ 1033602 w 1196563"/>
                  <a:gd name="connsiteY0" fmla="*/ 4925489 h 5645885"/>
                  <a:gd name="connsiteX1" fmla="*/ 1024829 w 1196563"/>
                  <a:gd name="connsiteY1" fmla="*/ 4928347 h 5645885"/>
                  <a:gd name="connsiteX2" fmla="*/ 3196 w 1196563"/>
                  <a:gd name="connsiteY2" fmla="*/ 4925489 h 5645885"/>
                  <a:gd name="connsiteX3" fmla="*/ 3196 w 1196563"/>
                  <a:gd name="connsiteY3" fmla="*/ 605972 h 5645885"/>
                  <a:gd name="connsiteX4" fmla="*/ 897125 w 1196563"/>
                  <a:gd name="connsiteY4" fmla="*/ 605972 h 5645885"/>
                  <a:gd name="connsiteX5" fmla="*/ 897125 w 1196563"/>
                  <a:gd name="connsiteY5" fmla="*/ 3738133 h 5645885"/>
                  <a:gd name="connsiteX6" fmla="*/ 132850 w 1196563"/>
                  <a:gd name="connsiteY6" fmla="*/ 3738133 h 5645885"/>
                  <a:gd name="connsiteX7" fmla="*/ 132850 w 1196563"/>
                  <a:gd name="connsiteY7" fmla="*/ 1643202 h 5645885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1033602 w 1196563"/>
                  <a:gd name="connsiteY0" fmla="*/ 4925489 h 5642982"/>
                  <a:gd name="connsiteX1" fmla="*/ 1024829 w 1196563"/>
                  <a:gd name="connsiteY1" fmla="*/ 4910930 h 5642982"/>
                  <a:gd name="connsiteX2" fmla="*/ 3196 w 1196563"/>
                  <a:gd name="connsiteY2" fmla="*/ 4925489 h 5642982"/>
                  <a:gd name="connsiteX3" fmla="*/ 3196 w 1196563"/>
                  <a:gd name="connsiteY3" fmla="*/ 605972 h 5642982"/>
                  <a:gd name="connsiteX4" fmla="*/ 897125 w 1196563"/>
                  <a:gd name="connsiteY4" fmla="*/ 605972 h 5642982"/>
                  <a:gd name="connsiteX5" fmla="*/ 897125 w 1196563"/>
                  <a:gd name="connsiteY5" fmla="*/ 3738133 h 5642982"/>
                  <a:gd name="connsiteX6" fmla="*/ 132850 w 1196563"/>
                  <a:gd name="connsiteY6" fmla="*/ 3738133 h 5642982"/>
                  <a:gd name="connsiteX7" fmla="*/ 132850 w 1196563"/>
                  <a:gd name="connsiteY7" fmla="*/ 1643202 h 5642982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1033602 w 1033602"/>
                  <a:gd name="connsiteY0" fmla="*/ 4925489 h 5645409"/>
                  <a:gd name="connsiteX1" fmla="*/ 3196 w 1033602"/>
                  <a:gd name="connsiteY1" fmla="*/ 4925489 h 5645409"/>
                  <a:gd name="connsiteX2" fmla="*/ 3196 w 1033602"/>
                  <a:gd name="connsiteY2" fmla="*/ 605972 h 5645409"/>
                  <a:gd name="connsiteX3" fmla="*/ 897125 w 1033602"/>
                  <a:gd name="connsiteY3" fmla="*/ 605972 h 5645409"/>
                  <a:gd name="connsiteX4" fmla="*/ 897125 w 1033602"/>
                  <a:gd name="connsiteY4" fmla="*/ 3738133 h 5645409"/>
                  <a:gd name="connsiteX5" fmla="*/ 132850 w 1033602"/>
                  <a:gd name="connsiteY5" fmla="*/ 3738133 h 5645409"/>
                  <a:gd name="connsiteX6" fmla="*/ 132850 w 1033602"/>
                  <a:gd name="connsiteY6" fmla="*/ 1643202 h 5645409"/>
                  <a:gd name="connsiteX0" fmla="*/ 3196 w 900321"/>
                  <a:gd name="connsiteY0" fmla="*/ 4925489 h 4925489"/>
                  <a:gd name="connsiteX1" fmla="*/ 3196 w 900321"/>
                  <a:gd name="connsiteY1" fmla="*/ 605972 h 4925489"/>
                  <a:gd name="connsiteX2" fmla="*/ 897125 w 900321"/>
                  <a:gd name="connsiteY2" fmla="*/ 605972 h 4925489"/>
                  <a:gd name="connsiteX3" fmla="*/ 897125 w 900321"/>
                  <a:gd name="connsiteY3" fmla="*/ 3738133 h 4925489"/>
                  <a:gd name="connsiteX4" fmla="*/ 132850 w 900321"/>
                  <a:gd name="connsiteY4" fmla="*/ 3738133 h 4925489"/>
                  <a:gd name="connsiteX5" fmla="*/ 132850 w 900321"/>
                  <a:gd name="connsiteY5" fmla="*/ 1643202 h 4925489"/>
                  <a:gd name="connsiteX0" fmla="*/ 3196 w 900321"/>
                  <a:gd name="connsiteY0" fmla="*/ 605972 h 4282419"/>
                  <a:gd name="connsiteX1" fmla="*/ 897125 w 900321"/>
                  <a:gd name="connsiteY1" fmla="*/ 605972 h 4282419"/>
                  <a:gd name="connsiteX2" fmla="*/ 897125 w 900321"/>
                  <a:gd name="connsiteY2" fmla="*/ 3738133 h 4282419"/>
                  <a:gd name="connsiteX3" fmla="*/ 132850 w 900321"/>
                  <a:gd name="connsiteY3" fmla="*/ 3738133 h 4282419"/>
                  <a:gd name="connsiteX4" fmla="*/ 132850 w 900321"/>
                  <a:gd name="connsiteY4" fmla="*/ 1643202 h 4282419"/>
                  <a:gd name="connsiteX0" fmla="*/ 7110 w 770341"/>
                  <a:gd name="connsiteY0" fmla="*/ 605972 h 4615521"/>
                  <a:gd name="connsiteX1" fmla="*/ 767145 w 770341"/>
                  <a:gd name="connsiteY1" fmla="*/ 939074 h 4615521"/>
                  <a:gd name="connsiteX2" fmla="*/ 767145 w 770341"/>
                  <a:gd name="connsiteY2" fmla="*/ 4071235 h 4615521"/>
                  <a:gd name="connsiteX3" fmla="*/ 2870 w 770341"/>
                  <a:gd name="connsiteY3" fmla="*/ 4071235 h 4615521"/>
                  <a:gd name="connsiteX4" fmla="*/ 2870 w 770341"/>
                  <a:gd name="connsiteY4" fmla="*/ 1976304 h 4615521"/>
                  <a:gd name="connsiteX0" fmla="*/ 7110 w 770341"/>
                  <a:gd name="connsiteY0" fmla="*/ 247470 h 4257019"/>
                  <a:gd name="connsiteX1" fmla="*/ 767145 w 770341"/>
                  <a:gd name="connsiteY1" fmla="*/ 580572 h 4257019"/>
                  <a:gd name="connsiteX2" fmla="*/ 767145 w 770341"/>
                  <a:gd name="connsiteY2" fmla="*/ 3712733 h 4257019"/>
                  <a:gd name="connsiteX3" fmla="*/ 2870 w 770341"/>
                  <a:gd name="connsiteY3" fmla="*/ 3712733 h 4257019"/>
                  <a:gd name="connsiteX4" fmla="*/ 2870 w 770341"/>
                  <a:gd name="connsiteY4" fmla="*/ 1617802 h 4257019"/>
                  <a:gd name="connsiteX0" fmla="*/ 7110 w 770016"/>
                  <a:gd name="connsiteY0" fmla="*/ 178890 h 4188439"/>
                  <a:gd name="connsiteX1" fmla="*/ 767145 w 770016"/>
                  <a:gd name="connsiteY1" fmla="*/ 511992 h 4188439"/>
                  <a:gd name="connsiteX2" fmla="*/ 767145 w 770016"/>
                  <a:gd name="connsiteY2" fmla="*/ 3644153 h 4188439"/>
                  <a:gd name="connsiteX3" fmla="*/ 2870 w 770016"/>
                  <a:gd name="connsiteY3" fmla="*/ 3644153 h 4188439"/>
                  <a:gd name="connsiteX4" fmla="*/ 2870 w 770016"/>
                  <a:gd name="connsiteY4" fmla="*/ 1549222 h 4188439"/>
                  <a:gd name="connsiteX0" fmla="*/ 7110 w 770016"/>
                  <a:gd name="connsiteY0" fmla="*/ 184695 h 4194244"/>
                  <a:gd name="connsiteX1" fmla="*/ 767145 w 770016"/>
                  <a:gd name="connsiteY1" fmla="*/ 517797 h 4194244"/>
                  <a:gd name="connsiteX2" fmla="*/ 767145 w 770016"/>
                  <a:gd name="connsiteY2" fmla="*/ 3649958 h 4194244"/>
                  <a:gd name="connsiteX3" fmla="*/ 2870 w 770016"/>
                  <a:gd name="connsiteY3" fmla="*/ 3649958 h 4194244"/>
                  <a:gd name="connsiteX4" fmla="*/ 2870 w 770016"/>
                  <a:gd name="connsiteY4" fmla="*/ 1555027 h 4194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016" h="4194244">
                    <a:moveTo>
                      <a:pt x="7110" y="184695"/>
                    </a:moveTo>
                    <a:cubicBezTo>
                      <a:pt x="183528" y="0"/>
                      <a:pt x="763810" y="5805"/>
                      <a:pt x="767145" y="517797"/>
                    </a:cubicBezTo>
                    <a:lnTo>
                      <a:pt x="767145" y="3649958"/>
                    </a:lnTo>
                    <a:cubicBezTo>
                      <a:pt x="770016" y="4194244"/>
                      <a:pt x="0" y="4136186"/>
                      <a:pt x="2870" y="3649958"/>
                    </a:cubicBezTo>
                    <a:lnTo>
                      <a:pt x="2870" y="1555027"/>
                    </a:lnTo>
                  </a:path>
                </a:pathLst>
              </a:custGeom>
              <a:ln w="38100">
                <a:solidFill>
                  <a:schemeClr val="tx1">
                    <a:lumMod val="60000"/>
                    <a:lumOff val="40000"/>
                  </a:schemeClr>
                </a:solidFill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pic>
          <p:nvPicPr>
            <p:cNvPr id="16" name="Graphic 15" descr="Female Profile outline">
              <a:extLst>
                <a:ext uri="{FF2B5EF4-FFF2-40B4-BE49-F238E27FC236}">
                  <a16:creationId xmlns:a16="http://schemas.microsoft.com/office/drawing/2014/main" id="{4698E36A-6C36-4C2A-BB1E-CBEABCC100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21030920">
              <a:off x="602266" y="1732061"/>
              <a:ext cx="823580" cy="8235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2829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se_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69B39C-9671-483A-9E25-E72FB9FECA1F}"/>
              </a:ext>
            </a:extLst>
          </p:cNvPr>
          <p:cNvGrpSpPr/>
          <p:nvPr userDrawn="1"/>
        </p:nvGrpSpPr>
        <p:grpSpPr>
          <a:xfrm>
            <a:off x="263352" y="1628824"/>
            <a:ext cx="11412712" cy="4608488"/>
            <a:chOff x="735290" y="954975"/>
            <a:chExt cx="10396134" cy="5274337"/>
          </a:xfrm>
          <a:solidFill>
            <a:srgbClr val="C4BD97">
              <a:lumMod val="40000"/>
              <a:lumOff val="60000"/>
            </a:srgbClr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C575FDE-4E43-4063-AF93-8CF00904179F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735290" y="954975"/>
              <a:ext cx="5331525" cy="527254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8" h="1880">
                  <a:moveTo>
                    <a:pt x="0" y="0"/>
                  </a:moveTo>
                  <a:cubicBezTo>
                    <a:pt x="1729" y="0"/>
                    <a:pt x="1729" y="0"/>
                    <a:pt x="1729" y="0"/>
                  </a:cubicBezTo>
                  <a:cubicBezTo>
                    <a:pt x="1729" y="0"/>
                    <a:pt x="1784" y="3"/>
                    <a:pt x="1784" y="73"/>
                  </a:cubicBezTo>
                  <a:cubicBezTo>
                    <a:pt x="1784" y="143"/>
                    <a:pt x="1784" y="1185"/>
                    <a:pt x="1784" y="1185"/>
                  </a:cubicBezTo>
                  <a:cubicBezTo>
                    <a:pt x="1784" y="1185"/>
                    <a:pt x="1779" y="1208"/>
                    <a:pt x="1807" y="1219"/>
                  </a:cubicBezTo>
                  <a:cubicBezTo>
                    <a:pt x="1836" y="1230"/>
                    <a:pt x="1843" y="1233"/>
                    <a:pt x="1843" y="1233"/>
                  </a:cubicBezTo>
                  <a:cubicBezTo>
                    <a:pt x="1843" y="1233"/>
                    <a:pt x="1868" y="1236"/>
                    <a:pt x="1868" y="1273"/>
                  </a:cubicBezTo>
                  <a:cubicBezTo>
                    <a:pt x="1868" y="1310"/>
                    <a:pt x="1868" y="1723"/>
                    <a:pt x="1868" y="1723"/>
                  </a:cubicBezTo>
                  <a:cubicBezTo>
                    <a:pt x="1868" y="1723"/>
                    <a:pt x="1866" y="1749"/>
                    <a:pt x="1847" y="1756"/>
                  </a:cubicBezTo>
                  <a:cubicBezTo>
                    <a:pt x="1827" y="1764"/>
                    <a:pt x="1803" y="1773"/>
                    <a:pt x="1803" y="1773"/>
                  </a:cubicBezTo>
                  <a:cubicBezTo>
                    <a:pt x="1803" y="1773"/>
                    <a:pt x="1784" y="1780"/>
                    <a:pt x="1784" y="1813"/>
                  </a:cubicBezTo>
                  <a:cubicBezTo>
                    <a:pt x="1784" y="1846"/>
                    <a:pt x="1771" y="1880"/>
                    <a:pt x="1734" y="1880"/>
                  </a:cubicBezTo>
                  <a:cubicBezTo>
                    <a:pt x="1697" y="1880"/>
                    <a:pt x="0" y="1880"/>
                    <a:pt x="0" y="188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B1B1836-4CBE-4219-90FD-62343AAD3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6816" y="954975"/>
              <a:ext cx="5064608" cy="5274337"/>
            </a:xfrm>
            <a:custGeom>
              <a:avLst/>
              <a:gdLst>
                <a:gd name="T0" fmla="*/ 0 w 1868"/>
                <a:gd name="T1" fmla="*/ 0 h 1880"/>
                <a:gd name="T2" fmla="*/ 1729 w 1868"/>
                <a:gd name="T3" fmla="*/ 0 h 1880"/>
                <a:gd name="T4" fmla="*/ 1784 w 1868"/>
                <a:gd name="T5" fmla="*/ 73 h 1880"/>
                <a:gd name="T6" fmla="*/ 1784 w 1868"/>
                <a:gd name="T7" fmla="*/ 1185 h 1880"/>
                <a:gd name="T8" fmla="*/ 1807 w 1868"/>
                <a:gd name="T9" fmla="*/ 1219 h 1880"/>
                <a:gd name="T10" fmla="*/ 1843 w 1868"/>
                <a:gd name="T11" fmla="*/ 1233 h 1880"/>
                <a:gd name="T12" fmla="*/ 1868 w 1868"/>
                <a:gd name="T13" fmla="*/ 1273 h 1880"/>
                <a:gd name="T14" fmla="*/ 1868 w 1868"/>
                <a:gd name="T15" fmla="*/ 1723 h 1880"/>
                <a:gd name="T16" fmla="*/ 1847 w 1868"/>
                <a:gd name="T17" fmla="*/ 1756 h 1880"/>
                <a:gd name="T18" fmla="*/ 1803 w 1868"/>
                <a:gd name="T19" fmla="*/ 1773 h 1880"/>
                <a:gd name="T20" fmla="*/ 1784 w 1868"/>
                <a:gd name="T21" fmla="*/ 1813 h 1880"/>
                <a:gd name="T22" fmla="*/ 1734 w 1868"/>
                <a:gd name="T23" fmla="*/ 1880 h 1880"/>
                <a:gd name="T24" fmla="*/ 0 w 1868"/>
                <a:gd name="T25" fmla="*/ 1880 h 1880"/>
                <a:gd name="T26" fmla="*/ 0 w 1868"/>
                <a:gd name="T27" fmla="*/ 0 h 188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673 w 10000"/>
                <a:gd name="connsiteY4" fmla="*/ 6484 h 10000"/>
                <a:gd name="connsiteX5" fmla="*/ 9866 w 10000"/>
                <a:gd name="connsiteY5" fmla="*/ 6559 h 10000"/>
                <a:gd name="connsiteX6" fmla="*/ 10000 w 10000"/>
                <a:gd name="connsiteY6" fmla="*/ 6771 h 10000"/>
                <a:gd name="connsiteX7" fmla="*/ 10000 w 10000"/>
                <a:gd name="connsiteY7" fmla="*/ 9165 h 10000"/>
                <a:gd name="connsiteX8" fmla="*/ 9888 w 10000"/>
                <a:gd name="connsiteY8" fmla="*/ 9340 h 10000"/>
                <a:gd name="connsiteX9" fmla="*/ 9652 w 10000"/>
                <a:gd name="connsiteY9" fmla="*/ 9431 h 10000"/>
                <a:gd name="connsiteX10" fmla="*/ 9550 w 10000"/>
                <a:gd name="connsiteY10" fmla="*/ 9644 h 10000"/>
                <a:gd name="connsiteX11" fmla="*/ 9283 w 10000"/>
                <a:gd name="connsiteY11" fmla="*/ 10000 h 10000"/>
                <a:gd name="connsiteX12" fmla="*/ 0 w 10000"/>
                <a:gd name="connsiteY12" fmla="*/ 10000 h 10000"/>
                <a:gd name="connsiteX13" fmla="*/ 0 w 10000"/>
                <a:gd name="connsiteY13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9866 w 10000"/>
                <a:gd name="connsiteY4" fmla="*/ 6559 h 10000"/>
                <a:gd name="connsiteX5" fmla="*/ 10000 w 10000"/>
                <a:gd name="connsiteY5" fmla="*/ 6771 h 10000"/>
                <a:gd name="connsiteX6" fmla="*/ 10000 w 10000"/>
                <a:gd name="connsiteY6" fmla="*/ 9165 h 10000"/>
                <a:gd name="connsiteX7" fmla="*/ 9888 w 10000"/>
                <a:gd name="connsiteY7" fmla="*/ 9340 h 10000"/>
                <a:gd name="connsiteX8" fmla="*/ 9652 w 10000"/>
                <a:gd name="connsiteY8" fmla="*/ 9431 h 10000"/>
                <a:gd name="connsiteX9" fmla="*/ 9550 w 10000"/>
                <a:gd name="connsiteY9" fmla="*/ 9644 h 10000"/>
                <a:gd name="connsiteX10" fmla="*/ 9283 w 10000"/>
                <a:gd name="connsiteY10" fmla="*/ 10000 h 10000"/>
                <a:gd name="connsiteX11" fmla="*/ 0 w 10000"/>
                <a:gd name="connsiteY11" fmla="*/ 10000 h 10000"/>
                <a:gd name="connsiteX12" fmla="*/ 0 w 10000"/>
                <a:gd name="connsiteY12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6771 h 10000"/>
                <a:gd name="connsiteX5" fmla="*/ 10000 w 10000"/>
                <a:gd name="connsiteY5" fmla="*/ 9165 h 10000"/>
                <a:gd name="connsiteX6" fmla="*/ 9888 w 10000"/>
                <a:gd name="connsiteY6" fmla="*/ 9340 h 10000"/>
                <a:gd name="connsiteX7" fmla="*/ 9652 w 10000"/>
                <a:gd name="connsiteY7" fmla="*/ 9431 h 10000"/>
                <a:gd name="connsiteX8" fmla="*/ 9550 w 10000"/>
                <a:gd name="connsiteY8" fmla="*/ 9644 h 10000"/>
                <a:gd name="connsiteX9" fmla="*/ 9283 w 10000"/>
                <a:gd name="connsiteY9" fmla="*/ 10000 h 10000"/>
                <a:gd name="connsiteX10" fmla="*/ 0 w 10000"/>
                <a:gd name="connsiteY10" fmla="*/ 10000 h 10000"/>
                <a:gd name="connsiteX11" fmla="*/ 0 w 10000"/>
                <a:gd name="connsiteY11" fmla="*/ 0 h 10000"/>
                <a:gd name="connsiteX0" fmla="*/ 0 w 10008"/>
                <a:gd name="connsiteY0" fmla="*/ 0 h 10000"/>
                <a:gd name="connsiteX1" fmla="*/ 9256 w 10008"/>
                <a:gd name="connsiteY1" fmla="*/ 0 h 10000"/>
                <a:gd name="connsiteX2" fmla="*/ 9550 w 10008"/>
                <a:gd name="connsiteY2" fmla="*/ 388 h 10000"/>
                <a:gd name="connsiteX3" fmla="*/ 9550 w 10008"/>
                <a:gd name="connsiteY3" fmla="*/ 6303 h 10000"/>
                <a:gd name="connsiteX4" fmla="*/ 10000 w 10008"/>
                <a:gd name="connsiteY4" fmla="*/ 6771 h 10000"/>
                <a:gd name="connsiteX5" fmla="*/ 10000 w 10008"/>
                <a:gd name="connsiteY5" fmla="*/ 9165 h 10000"/>
                <a:gd name="connsiteX6" fmla="*/ 9888 w 10008"/>
                <a:gd name="connsiteY6" fmla="*/ 9340 h 10000"/>
                <a:gd name="connsiteX7" fmla="*/ 9652 w 10008"/>
                <a:gd name="connsiteY7" fmla="*/ 9431 h 10000"/>
                <a:gd name="connsiteX8" fmla="*/ 9550 w 10008"/>
                <a:gd name="connsiteY8" fmla="*/ 9644 h 10000"/>
                <a:gd name="connsiteX9" fmla="*/ 9283 w 10008"/>
                <a:gd name="connsiteY9" fmla="*/ 10000 h 10000"/>
                <a:gd name="connsiteX10" fmla="*/ 0 w 10008"/>
                <a:gd name="connsiteY10" fmla="*/ 10000 h 10000"/>
                <a:gd name="connsiteX11" fmla="*/ 0 w 10008"/>
                <a:gd name="connsiteY11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652 w 10000"/>
                <a:gd name="connsiteY6" fmla="*/ 9431 h 10000"/>
                <a:gd name="connsiteX7" fmla="*/ 9550 w 10000"/>
                <a:gd name="connsiteY7" fmla="*/ 9644 h 10000"/>
                <a:gd name="connsiteX8" fmla="*/ 9283 w 10000"/>
                <a:gd name="connsiteY8" fmla="*/ 10000 h 10000"/>
                <a:gd name="connsiteX9" fmla="*/ 0 w 10000"/>
                <a:gd name="connsiteY9" fmla="*/ 10000 h 10000"/>
                <a:gd name="connsiteX10" fmla="*/ 0 w 10000"/>
                <a:gd name="connsiteY10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888 w 10000"/>
                <a:gd name="connsiteY5" fmla="*/ 9340 h 10000"/>
                <a:gd name="connsiteX6" fmla="*/ 9550 w 10000"/>
                <a:gd name="connsiteY6" fmla="*/ 9644 h 10000"/>
                <a:gd name="connsiteX7" fmla="*/ 9283 w 10000"/>
                <a:gd name="connsiteY7" fmla="*/ 10000 h 10000"/>
                <a:gd name="connsiteX8" fmla="*/ 0 w 10000"/>
                <a:gd name="connsiteY8" fmla="*/ 10000 h 10000"/>
                <a:gd name="connsiteX9" fmla="*/ 0 w 1000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20"/>
                <a:gd name="connsiteY0" fmla="*/ 0 h 10000"/>
                <a:gd name="connsiteX1" fmla="*/ 9256 w 10020"/>
                <a:gd name="connsiteY1" fmla="*/ 0 h 10000"/>
                <a:gd name="connsiteX2" fmla="*/ 9550 w 10020"/>
                <a:gd name="connsiteY2" fmla="*/ 388 h 10000"/>
                <a:gd name="connsiteX3" fmla="*/ 9550 w 10020"/>
                <a:gd name="connsiteY3" fmla="*/ 6303 h 10000"/>
                <a:gd name="connsiteX4" fmla="*/ 10000 w 10020"/>
                <a:gd name="connsiteY4" fmla="*/ 9165 h 10000"/>
                <a:gd name="connsiteX5" fmla="*/ 9888 w 10020"/>
                <a:gd name="connsiteY5" fmla="*/ 9340 h 10000"/>
                <a:gd name="connsiteX6" fmla="*/ 9550 w 10020"/>
                <a:gd name="connsiteY6" fmla="*/ 9644 h 10000"/>
                <a:gd name="connsiteX7" fmla="*/ 9283 w 10020"/>
                <a:gd name="connsiteY7" fmla="*/ 10000 h 10000"/>
                <a:gd name="connsiteX8" fmla="*/ 0 w 10020"/>
                <a:gd name="connsiteY8" fmla="*/ 10000 h 10000"/>
                <a:gd name="connsiteX9" fmla="*/ 0 w 10020"/>
                <a:gd name="connsiteY9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10000"/>
                <a:gd name="connsiteY0" fmla="*/ 0 h 10000"/>
                <a:gd name="connsiteX1" fmla="*/ 9256 w 10000"/>
                <a:gd name="connsiteY1" fmla="*/ 0 h 10000"/>
                <a:gd name="connsiteX2" fmla="*/ 9550 w 10000"/>
                <a:gd name="connsiteY2" fmla="*/ 388 h 10000"/>
                <a:gd name="connsiteX3" fmla="*/ 9550 w 10000"/>
                <a:gd name="connsiteY3" fmla="*/ 6303 h 10000"/>
                <a:gd name="connsiteX4" fmla="*/ 10000 w 10000"/>
                <a:gd name="connsiteY4" fmla="*/ 9165 h 10000"/>
                <a:gd name="connsiteX5" fmla="*/ 9550 w 10000"/>
                <a:gd name="connsiteY5" fmla="*/ 9644 h 10000"/>
                <a:gd name="connsiteX6" fmla="*/ 9283 w 10000"/>
                <a:gd name="connsiteY6" fmla="*/ 10000 h 10000"/>
                <a:gd name="connsiteX7" fmla="*/ 0 w 10000"/>
                <a:gd name="connsiteY7" fmla="*/ 10000 h 10000"/>
                <a:gd name="connsiteX8" fmla="*/ 0 w 10000"/>
                <a:gd name="connsiteY8" fmla="*/ 0 h 10000"/>
                <a:gd name="connsiteX0" fmla="*/ 0 w 9569"/>
                <a:gd name="connsiteY0" fmla="*/ 0 h 10000"/>
                <a:gd name="connsiteX1" fmla="*/ 9256 w 9569"/>
                <a:gd name="connsiteY1" fmla="*/ 0 h 10000"/>
                <a:gd name="connsiteX2" fmla="*/ 9550 w 9569"/>
                <a:gd name="connsiteY2" fmla="*/ 388 h 10000"/>
                <a:gd name="connsiteX3" fmla="*/ 9550 w 9569"/>
                <a:gd name="connsiteY3" fmla="*/ 6303 h 10000"/>
                <a:gd name="connsiteX4" fmla="*/ 9550 w 9569"/>
                <a:gd name="connsiteY4" fmla="*/ 9644 h 10000"/>
                <a:gd name="connsiteX5" fmla="*/ 9283 w 9569"/>
                <a:gd name="connsiteY5" fmla="*/ 10000 h 10000"/>
                <a:gd name="connsiteX6" fmla="*/ 0 w 9569"/>
                <a:gd name="connsiteY6" fmla="*/ 10000 h 10000"/>
                <a:gd name="connsiteX7" fmla="*/ 0 w 9569"/>
                <a:gd name="connsiteY7" fmla="*/ 0 h 10000"/>
                <a:gd name="connsiteX0" fmla="*/ 0 w 9980"/>
                <a:gd name="connsiteY0" fmla="*/ 0 h 10000"/>
                <a:gd name="connsiteX1" fmla="*/ 9673 w 9980"/>
                <a:gd name="connsiteY1" fmla="*/ 0 h 10000"/>
                <a:gd name="connsiteX2" fmla="*/ 9980 w 9980"/>
                <a:gd name="connsiteY2" fmla="*/ 388 h 10000"/>
                <a:gd name="connsiteX3" fmla="*/ 9980 w 9980"/>
                <a:gd name="connsiteY3" fmla="*/ 9644 h 10000"/>
                <a:gd name="connsiteX4" fmla="*/ 9701 w 9980"/>
                <a:gd name="connsiteY4" fmla="*/ 10000 h 10000"/>
                <a:gd name="connsiteX5" fmla="*/ 0 w 9980"/>
                <a:gd name="connsiteY5" fmla="*/ 10000 h 10000"/>
                <a:gd name="connsiteX6" fmla="*/ 0 w 998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  <a:gd name="connsiteX0" fmla="*/ 0 w 10000"/>
                <a:gd name="connsiteY0" fmla="*/ 0 h 10000"/>
                <a:gd name="connsiteX1" fmla="*/ 9692 w 10000"/>
                <a:gd name="connsiteY1" fmla="*/ 0 h 10000"/>
                <a:gd name="connsiteX2" fmla="*/ 10000 w 10000"/>
                <a:gd name="connsiteY2" fmla="*/ 388 h 10000"/>
                <a:gd name="connsiteX3" fmla="*/ 10000 w 10000"/>
                <a:gd name="connsiteY3" fmla="*/ 9644 h 10000"/>
                <a:gd name="connsiteX4" fmla="*/ 9720 w 10000"/>
                <a:gd name="connsiteY4" fmla="*/ 10000 h 10000"/>
                <a:gd name="connsiteX5" fmla="*/ 0 w 10000"/>
                <a:gd name="connsiteY5" fmla="*/ 10000 h 10000"/>
                <a:gd name="connsiteX6" fmla="*/ 0 w 10000"/>
                <a:gd name="connsiteY6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lnTo>
                    <a:pt x="9692" y="0"/>
                  </a:lnTo>
                  <a:cubicBezTo>
                    <a:pt x="9692" y="0"/>
                    <a:pt x="10000" y="16"/>
                    <a:pt x="10000" y="388"/>
                  </a:cubicBezTo>
                  <a:lnTo>
                    <a:pt x="10000" y="9644"/>
                  </a:lnTo>
                  <a:cubicBezTo>
                    <a:pt x="10006" y="9872"/>
                    <a:pt x="9928" y="10000"/>
                    <a:pt x="9720" y="10000"/>
                  </a:cubicBezTo>
                  <a:lnTo>
                    <a:pt x="0" y="1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19F2369-9D13-4433-9915-46933D0F356E}"/>
              </a:ext>
            </a:extLst>
          </p:cNvPr>
          <p:cNvSpPr/>
          <p:nvPr userDrawn="1"/>
        </p:nvSpPr>
        <p:spPr>
          <a:xfrm>
            <a:off x="983432" y="1916832"/>
            <a:ext cx="4922826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E44E7-A29F-83FD-567B-F79F0014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510AC-0702-492D-A0E9-B21F5BE7C1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382800"/>
            <a:ext cx="11141799" cy="4841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4C2B0-A449-088D-423B-B0BFAA50A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916832"/>
            <a:ext cx="4922826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B21196-5C0D-4D4B-BF69-FBADBFF90D74}"/>
              </a:ext>
            </a:extLst>
          </p:cNvPr>
          <p:cNvSpPr/>
          <p:nvPr userDrawn="1"/>
        </p:nvSpPr>
        <p:spPr>
          <a:xfrm>
            <a:off x="6309845" y="1916820"/>
            <a:ext cx="4922826" cy="410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DF8B0D6-5D85-4D5E-BA63-AC9585AA95D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09845" y="1916832"/>
            <a:ext cx="4922826" cy="4104556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6B6F1-6D23-4118-AC69-B1985AD1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707" y="6488391"/>
            <a:ext cx="40807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0EB358-8FC1-406E-8400-82CCCE33723E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76543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rior.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6">
            <a:extLst>
              <a:ext uri="{FF2B5EF4-FFF2-40B4-BE49-F238E27FC236}">
                <a16:creationId xmlns:a16="http://schemas.microsoft.com/office/drawing/2014/main" id="{E3270A94-8796-734B-9973-312E20C5DB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6580"/>
            <a:ext cx="10515600" cy="686823"/>
          </a:xfrm>
        </p:spPr>
        <p:txBody>
          <a:bodyPr>
            <a:normAutofit/>
          </a:bodyPr>
          <a:lstStyle>
            <a:lvl1pPr algn="l">
              <a:defRPr lang="en-US" sz="3200" b="1" i="0" kern="1200" cap="none" spc="0" baseline="0" noProof="0" dirty="0" smtClean="0">
                <a:solidFill>
                  <a:schemeClr val="tx1"/>
                </a:solidFill>
                <a:latin typeface="Tw Cen MT" panose="020B0602020104020603" pitchFamily="34" charset="77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4B78A-86AE-4C43-B596-F13B5FE0AD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8200" y="1393678"/>
            <a:ext cx="10515600" cy="3855491"/>
          </a:xfrm>
        </p:spPr>
        <p:txBody>
          <a:bodyPr/>
          <a:lstStyle>
            <a:lvl1pPr>
              <a:lnSpc>
                <a:spcPts val="2600"/>
              </a:lnSpc>
              <a:spcAft>
                <a:spcPts val="600"/>
              </a:spcAft>
              <a:defRPr sz="2000" b="0">
                <a:solidFill>
                  <a:schemeClr val="tx2"/>
                </a:solidFill>
              </a:defRPr>
            </a:lvl1pPr>
            <a:lvl2pPr marL="800100" indent="-342900">
              <a:lnSpc>
                <a:spcPct val="100000"/>
              </a:lnSpc>
              <a:spcAft>
                <a:spcPts val="0"/>
              </a:spcAft>
              <a:buSzPct val="95000"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2pPr>
            <a:lvl3pPr marL="1257300" indent="-342900">
              <a:lnSpc>
                <a:spcPct val="100000"/>
              </a:lnSpc>
              <a:spcAft>
                <a:spcPts val="0"/>
              </a:spcAft>
              <a:buSzPct val="95000"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3pPr>
            <a:lvl4pPr marL="1657350" indent="-285750">
              <a:lnSpc>
                <a:spcPct val="100000"/>
              </a:lnSpc>
              <a:spcAft>
                <a:spcPts val="0"/>
              </a:spcAft>
              <a:buSzPct val="95000"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114550" indent="-285750">
              <a:lnSpc>
                <a:spcPct val="100000"/>
              </a:lnSpc>
              <a:spcAft>
                <a:spcPts val="0"/>
              </a:spcAft>
              <a:buSzPct val="95000"/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321289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780AB-942C-DC49-B3B7-70A3A7A41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0809"/>
            <a:ext cx="9144000" cy="2009154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B69132-E202-A648-A996-38665F4FD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4C818-1895-9949-A7CC-CDA97D27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34B947-5137-1849-8851-F4300D0424EF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F7B07A-0285-3D43-93A9-93F09A91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455B0-544C-D149-9B04-7F4920EA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EADAFAA-2E83-1541-9D93-935E42624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639231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8497-08A1-0C47-A259-87B448D4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2712" y="365125"/>
            <a:ext cx="8531087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394CAB-DE5A-B34D-A2F5-38F9ED075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647863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CFA12-8320-EE47-AB0A-08080355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5A444B-5A99-0948-8532-CA143AEC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79686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8A8E0-43AE-7C47-8432-BCF34A41C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2774" y="365125"/>
            <a:ext cx="8541026" cy="1325563"/>
          </a:xfrm>
          <a:prstGeom prst="rect">
            <a:avLst/>
          </a:prstGeom>
        </p:spPr>
        <p:txBody>
          <a:bodyPr/>
          <a:lstStyle>
            <a:lvl1pPr algn="ctr"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47330-ACDE-6944-B9F3-B14B50836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365362-3A08-4049-A060-141693CAA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072988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1F469C-ED16-1847-9A04-10BFEDC22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0454D0-73C0-9D4B-96FA-2B1D797D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A4A3D-9357-044A-91E2-A0BFDB68C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139522-F2AE-3C49-BFA1-651B4FFE3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C5E59CF-FEDE-E649-8F27-0D4F835F4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2774" y="365125"/>
            <a:ext cx="8541026" cy="1325563"/>
          </a:xfrm>
          <a:prstGeom prst="rect">
            <a:avLst/>
          </a:prstGeom>
        </p:spPr>
        <p:txBody>
          <a:bodyPr/>
          <a:lstStyle>
            <a:lvl1pPr algn="ctr">
              <a:defRPr sz="36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864717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2139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160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17573-2860-C446-B6ED-7F42A5D96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510748"/>
            <a:ext cx="3932237" cy="546652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E23EC2-7CA1-6741-B699-0736C418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10748"/>
            <a:ext cx="6172200" cy="43582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4C2E97-5372-EF40-89E9-0043948C0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559929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406EC-2C4C-654A-9723-123848DFA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520686"/>
            <a:ext cx="3932237" cy="536713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41BA7F-151F-CF46-BC18-8B202CB8D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B5575B-7D66-7F42-84AD-C7361E73E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07920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A8F0C-5090-2F40-9D6A-BD47872D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623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127748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BD4B94C-062D-4581-89E0-F1BC5526D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8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6265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59A2-CBBB-4CDE-B01D-B6F257F0A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E6ADE0-1218-4E7D-9F95-72FC5C9F8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8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67187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001"/>
            <a:ext cx="10515600" cy="47626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5A25F73-90A9-4CFD-8018-C40E56D2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8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E96A81-4A46-4D43-99C0-4639535D1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713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3733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399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002"/>
            <a:ext cx="10515600" cy="47626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5A25F73-90A9-4CFD-8018-C40E56D2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E96A81-4A46-4D43-99C0-4639535D1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08479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52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915931-2319-47A7-A795-F2951D3B0F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32CC35D-EC8E-4A9A-869F-590F7D3712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978406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59A2-CBBB-4CDE-B01D-B6F257F0A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E6ADE0-1218-4E7D-9F95-72FC5C9F8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4703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BD4B94C-062D-4581-89E0-F1BC5526D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76771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8497-08A1-0C47-A259-87B448D4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335309"/>
            <a:ext cx="10515599" cy="777875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394CAB-DE5A-B34D-A2F5-38F9ED07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539"/>
            <a:ext cx="10515600" cy="4795424"/>
          </a:xfrm>
        </p:spPr>
        <p:txBody>
          <a:bodyPr/>
          <a:lstStyle>
            <a:lvl2pPr marL="685783" indent="-228594">
              <a:buFont typeface="Courier New" panose="02070309020205020404" pitchFamily="49" charset="0"/>
              <a:buChar char="o"/>
              <a:defRPr/>
            </a:lvl2pPr>
            <a:lvl3pPr marL="1142971" indent="-228594">
              <a:buFont typeface="Wingdings" panose="05000000000000000000" pitchFamily="2" charset="2"/>
              <a:buChar char="§"/>
              <a:defRPr/>
            </a:lvl3pPr>
            <a:lvl4pPr marL="1600160" indent="-228594">
              <a:buFont typeface="Arial" panose="020B0604020202020204" pitchFamily="34" charset="0"/>
              <a:buChar char="–"/>
              <a:defRPr/>
            </a:lvl4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10" descr="globulesVerticaux.png">
            <a:extLst>
              <a:ext uri="{FF2B5EF4-FFF2-40B4-BE49-F238E27FC236}">
                <a16:creationId xmlns:a16="http://schemas.microsoft.com/office/drawing/2014/main" id="{99CC902C-E6FC-405C-9F3C-EF70119B34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1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024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F780AB-942C-DC49-B3B7-70A3A7A41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0809"/>
            <a:ext cx="9144000" cy="200915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EB69132-E202-A648-A996-38665F4FD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84C818-1895-9949-A7CC-CDA97D274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BB34B947-5137-1849-8851-F4300D0424EF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F7B07A-0285-3D43-93A9-93F09A916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455B0-544C-D149-9B04-7F4920EAC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EADAFAA-2E83-1541-9D93-935E42624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0811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B78497-08A1-0C47-A259-87B448D4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335309"/>
            <a:ext cx="10515599" cy="777875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latin typeface="+mn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394CAB-DE5A-B34D-A2F5-38F9ED075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539"/>
            <a:ext cx="10515600" cy="4795424"/>
          </a:xfrm>
        </p:spPr>
        <p:txBody>
          <a:bodyPr/>
          <a:lstStyle>
            <a:lvl2pPr marL="685783" indent="-228594">
              <a:buFont typeface="Courier New" panose="02070309020205020404" pitchFamily="49" charset="0"/>
              <a:buChar char="o"/>
              <a:defRPr/>
            </a:lvl2pPr>
            <a:lvl3pPr marL="1142971" indent="-228594">
              <a:buFont typeface="Wingdings" panose="05000000000000000000" pitchFamily="2" charset="2"/>
              <a:buChar char="§"/>
              <a:defRPr/>
            </a:lvl3pPr>
            <a:lvl4pPr marL="1600160" indent="-228594">
              <a:buFont typeface="Arial" panose="020B0604020202020204" pitchFamily="34" charset="0"/>
              <a:buChar char="–"/>
              <a:defRPr/>
            </a:lvl4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10" descr="globulesVerticaux.png">
            <a:extLst>
              <a:ext uri="{FF2B5EF4-FFF2-40B4-BE49-F238E27FC236}">
                <a16:creationId xmlns:a16="http://schemas.microsoft.com/office/drawing/2014/main" id="{99CC902C-E6FC-405C-9F3C-EF70119B34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1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7761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CFA12-8320-EE47-AB0A-080803550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5A444B-5A99-0948-8532-CA143AEC14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8149700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B8A8E0-43AE-7C47-8432-BCF34A41C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2773" y="365125"/>
            <a:ext cx="8541027" cy="1325563"/>
          </a:xfrm>
          <a:prstGeom prst="rect">
            <a:avLst/>
          </a:prstGeom>
        </p:spPr>
        <p:txBody>
          <a:bodyPr/>
          <a:lstStyle>
            <a:lvl1pPr algn="ctr"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47330-ACDE-6944-B9F3-B14B50836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365362-3A08-4049-A060-141693CAAD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364613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1F469C-ED16-1847-9A04-10BFEDC22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0454D0-73C0-9D4B-96FA-2B1D797D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2A4A3D-9357-044A-91E2-A0BFDB68C5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139522-F2AE-3C49-BFA1-651B4FFE33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CC5E59CF-FEDE-E649-8F27-0D4F835F4C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2773" y="365125"/>
            <a:ext cx="8541027" cy="1325563"/>
          </a:xfrm>
          <a:prstGeom prst="rect">
            <a:avLst/>
          </a:prstGeom>
        </p:spPr>
        <p:txBody>
          <a:bodyPr/>
          <a:lstStyle>
            <a:lvl1pPr algn="ctr">
              <a:defRPr sz="36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96235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69605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6742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17573-2860-C446-B6ED-7F42A5D96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510749"/>
            <a:ext cx="3932237" cy="546652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E23EC2-7CA1-6741-B699-0736C4188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510748"/>
            <a:ext cx="6172200" cy="43582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4C2E97-5372-EF40-89E9-0043948C0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278233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D406EC-2C4C-654A-9723-123848DFA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520688"/>
            <a:ext cx="3932237" cy="536713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41BA7F-151F-CF46-BC18-8B202CB8D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B5575B-7D66-7F42-84AD-C7361E73E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0032926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A8F0C-5090-2F40-9D6A-BD47872D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623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62679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BD4B94C-062D-4581-89E0-F1BC5526D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9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27857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59A2-CBBB-4CDE-B01D-B6F257F0A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E6ADE0-1218-4E7D-9F95-72FC5C9F8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9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88408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002"/>
            <a:ext cx="10515600" cy="47626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5A25F73-90A9-4CFD-8018-C40E56D2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611459"/>
            <a:ext cx="7680000" cy="244682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1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E96A81-4A46-4D43-99C0-4639535D1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7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56974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>
            <a:extLst>
              <a:ext uri="{FF2B5EF4-FFF2-40B4-BE49-F238E27FC236}">
                <a16:creationId xmlns:a16="http://schemas.microsoft.com/office/drawing/2014/main" id="{F1EA54A2-F152-411C-4E30-DD4D946300F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3" b="666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E9C0C82A-50C2-6180-EF3E-A1D39B0A8FF2}"/>
              </a:ext>
            </a:extLst>
          </p:cNvPr>
          <p:cNvSpPr/>
          <p:nvPr userDrawn="1"/>
        </p:nvSpPr>
        <p:spPr>
          <a:xfrm>
            <a:off x="0" y="4556126"/>
            <a:ext cx="7591427" cy="1839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13736-B31D-7BAA-FC74-75776E65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4225" y="4556126"/>
            <a:ext cx="4267203" cy="1301373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BFB39-595A-B699-3D8C-037724FC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4226" y="5876549"/>
            <a:ext cx="4248151" cy="499683"/>
          </a:xfrm>
        </p:spPr>
        <p:txBody>
          <a:bodyPr anchor="b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5ACE5-EF01-A438-682C-3EB890D0AE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24" y="4981277"/>
            <a:ext cx="2817607" cy="94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6631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7">
            <a:extLst>
              <a:ext uri="{FF2B5EF4-FFF2-40B4-BE49-F238E27FC236}">
                <a16:creationId xmlns:a16="http://schemas.microsoft.com/office/drawing/2014/main" id="{6DC4D941-FEFC-8DC9-92C7-382D1BF51E62}"/>
              </a:ext>
            </a:extLst>
          </p:cNvPr>
          <p:cNvPicPr/>
          <p:nvPr userDrawn="1"/>
        </p:nvPicPr>
        <p:blipFill>
          <a:blip r:embed="rId2" cstate="print"/>
          <a:srcRect t="34396"/>
          <a:stretch/>
        </p:blipFill>
        <p:spPr>
          <a:xfrm>
            <a:off x="0" y="1"/>
            <a:ext cx="12192000" cy="18070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C5F63C-3532-D0A1-724D-A04B8A49EBA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77" y="309634"/>
            <a:ext cx="2415316" cy="420273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67F9000-1239-0797-5BF2-8BA6BD457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5992" y="2784476"/>
            <a:ext cx="8677808" cy="1325563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14BA22-B00F-1C8A-D2AE-B9CF630EA8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75992" y="4267202"/>
            <a:ext cx="8677808" cy="132556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DCE0FC-6F15-7B24-4D46-D333A8717ACA}"/>
              </a:ext>
            </a:extLst>
          </p:cNvPr>
          <p:cNvSpPr/>
          <p:nvPr userDrawn="1"/>
        </p:nvSpPr>
        <p:spPr>
          <a:xfrm>
            <a:off x="10068340" y="6062869"/>
            <a:ext cx="2123661" cy="795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8DE5004-FBF7-FBCD-A751-FEA3D142BE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836" y="5730051"/>
            <a:ext cx="2835965" cy="96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31703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7">
            <a:extLst>
              <a:ext uri="{FF2B5EF4-FFF2-40B4-BE49-F238E27FC236}">
                <a16:creationId xmlns:a16="http://schemas.microsoft.com/office/drawing/2014/main" id="{6DC4D941-FEFC-8DC9-92C7-382D1BF51E62}"/>
              </a:ext>
            </a:extLst>
          </p:cNvPr>
          <p:cNvPicPr/>
          <p:nvPr userDrawn="1"/>
        </p:nvPicPr>
        <p:blipFill>
          <a:blip r:embed="rId2" cstate="print"/>
          <a:srcRect t="34396"/>
          <a:stretch/>
        </p:blipFill>
        <p:spPr>
          <a:xfrm>
            <a:off x="0" y="1"/>
            <a:ext cx="12192000" cy="18070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858FF3-C47A-66C9-F7DB-63A4050D72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5616" y="-644525"/>
            <a:ext cx="3941301" cy="6858000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67F9000-1239-0797-5BF2-8BA6BD457E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5992" y="2784476"/>
            <a:ext cx="8677808" cy="1325563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14BA22-B00F-1C8A-D2AE-B9CF630EA87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75992" y="4267202"/>
            <a:ext cx="8677808" cy="132556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824081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8E4FA-8286-5B58-B08C-9A001A1E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3AF23-EB4F-E064-EBA2-3554923B8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218778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B49FF-6F36-F4F7-3DEE-742ED10A7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29FE8-83F2-1C23-2417-7AA2303501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369788-04A1-F4BB-1236-204B5BAAA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25848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7256C-1C32-F587-91B5-14DA046D7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2C549A-97A7-180B-FFE3-FA7C3F938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6A836-2CDE-9662-C7C2-E1F9317EA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1A631-2722-9152-1E06-A66345777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5CF504-2853-B11E-D922-D78423DA7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48048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9C712-77EF-298B-82BF-96BD3E0C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75535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75847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3733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87263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001"/>
            <a:ext cx="10515600" cy="47626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5A25F73-90A9-4CFD-8018-C40E56D2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5"/>
            <a:ext cx="7680000" cy="256545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E96A81-4A46-4D43-99C0-4639535D1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457483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9825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915931-2319-47A7-A795-F2951D3B0F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32CC35D-EC8E-4A9A-869F-590F7D3712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5"/>
            <a:ext cx="7680000" cy="256545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59712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59A2-CBBB-4CDE-B01D-B6F257F0A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E6ADE0-1218-4E7D-9F95-72FC5C9F8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5"/>
            <a:ext cx="7680000" cy="256545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806429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BD4B94C-062D-4581-89E0-F1BC5526D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5"/>
            <a:ext cx="7680000" cy="256545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723376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="0">
                <a:effectLst/>
              </a:defRPr>
            </a:lvl1pPr>
            <a:lvl2pPr>
              <a:defRPr b="0">
                <a:effectLst/>
              </a:defRPr>
            </a:lvl2pPr>
            <a:lvl3pPr>
              <a:defRPr b="0">
                <a:effectLst/>
              </a:defRPr>
            </a:lvl3pPr>
            <a:lvl4pPr>
              <a:defRPr b="0">
                <a:effectLst/>
              </a:defRPr>
            </a:lvl4pPr>
            <a:lvl5pPr>
              <a:defRPr b="0"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  <a:p>
            <a:pPr lvl="1"/>
            <a:r>
              <a:rPr lang="en-US" dirty="0"/>
              <a:t>Fourth level</a:t>
            </a:r>
          </a:p>
          <a:p>
            <a:pPr lvl="1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4267" b="0" dirty="0" smtClean="0">
                <a:solidFill>
                  <a:schemeClr val="tx2"/>
                </a:solidFill>
                <a:effectLst/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0" y="6043612"/>
            <a:ext cx="11838517" cy="541339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/>
          <a:lstStyle>
            <a:lvl1pPr marL="0" indent="0" algn="r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None/>
              <a:defRPr lang="en-US" sz="1333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0" indent="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None/>
              <a:defRPr lang="en-US" sz="1333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0" indent="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None/>
              <a:defRPr lang="en-US" sz="2133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0" indent="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None/>
              <a:defRPr lang="en-US" sz="2133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0" indent="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2"/>
              </a:buClr>
              <a:buNone/>
              <a:defRPr lang="en-US" sz="2133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4474427"/>
      </p:ext>
    </p:extLst>
  </p:cSld>
  <p:clrMapOvr>
    <a:masterClrMapping/>
  </p:clrMapOvr>
  <p:transition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36B7557-E7E1-4180-9E07-8263A68ED884}" type="datetime1">
              <a:rPr lang="fr-FR" smtClean="0"/>
              <a:pPr/>
              <a:t>02/10/2026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25D0A01-48D3-3A44-90FC-F4005F65313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302443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557484" y="365128"/>
            <a:ext cx="1115614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1"/>
          </p:nvPr>
        </p:nvSpPr>
        <p:spPr>
          <a:xfrm>
            <a:off x="557484" y="1411820"/>
            <a:ext cx="11156149" cy="4887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609570" lvl="0" indent="-45717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40" lvl="1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09" lvl="2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278" lvl="3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848" lvl="4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2880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pos="249">
          <p15:clr>
            <a:srgbClr val="FBAE40"/>
          </p15:clr>
        </p15:guide>
        <p15:guide id="3" pos="5534">
          <p15:clr>
            <a:srgbClr val="FBAE40"/>
          </p15:clr>
        </p15:guide>
        <p15:guide id="4" orient="horz" pos="1720">
          <p15:clr>
            <a:srgbClr val="FBAE40"/>
          </p15:clr>
        </p15:guide>
        <p15:guide id="5" orient="horz" pos="298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478369" y="365125"/>
            <a:ext cx="11235265" cy="85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5717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40" lvl="1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09" lvl="2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278" lvl="3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848" lvl="4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70" lvl="0" indent="-45717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219140" lvl="1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828709" lvl="2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438278" lvl="3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047848" lvl="4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657418" lvl="5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6987" lvl="6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557" lvl="7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126" lvl="8" indent="-45717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72973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8C69-51BD-0E46-8568-07D1E46FB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5573" y="171171"/>
            <a:ext cx="10515600" cy="711116"/>
          </a:xfrm>
        </p:spPr>
        <p:txBody>
          <a:bodyPr anchor="ctr">
            <a:normAutofit/>
          </a:bodyPr>
          <a:lstStyle>
            <a:lvl1pPr>
              <a:defRPr sz="2800" b="1" cap="all" baseline="0">
                <a:solidFill>
                  <a:srgbClr val="5E6C85"/>
                </a:solidFill>
              </a:defRPr>
            </a:lvl1pPr>
          </a:lstStyle>
          <a:p>
            <a:r>
              <a:rPr lang="en-GB"/>
              <a:t>Slide title text goes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1F7C6-44D6-AB4A-A65B-07A960EA0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573" y="1825627"/>
            <a:ext cx="10515600" cy="376281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500">
                <a:solidFill>
                  <a:srgbClr val="5E6C85"/>
                </a:solidFill>
              </a:defRPr>
            </a:lvl1pPr>
            <a:lvl2pPr marL="457178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354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532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709" indent="0"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0"/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2D1E0FA-552B-C34A-97F3-89E57BBCEF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573" y="1145617"/>
            <a:ext cx="8051800" cy="541339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1700">
                <a:solidFill>
                  <a:srgbClr val="00698C"/>
                </a:solidFill>
              </a:defRPr>
            </a:lvl1pPr>
            <a:lvl2pPr marL="457178" indent="0">
              <a:buFontTx/>
              <a:buNone/>
              <a:defRPr sz="2200"/>
            </a:lvl2pPr>
            <a:lvl3pPr marL="914354" indent="0">
              <a:buFontTx/>
              <a:buNone/>
              <a:defRPr sz="2200"/>
            </a:lvl3pPr>
            <a:lvl4pPr marL="1371532" indent="0">
              <a:buFontTx/>
              <a:buNone/>
              <a:defRPr sz="2200"/>
            </a:lvl4pPr>
            <a:lvl5pPr marL="1828709" indent="0">
              <a:buFontTx/>
              <a:buNone/>
              <a:defRPr sz="2200"/>
            </a:lvl5pPr>
          </a:lstStyle>
          <a:p>
            <a:pPr lvl="0"/>
            <a:r>
              <a:rPr lang="en-GB"/>
              <a:t>Slide sub title text goes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7DE5B-F7C1-1A49-BDD4-95340CCB72C3}"/>
              </a:ext>
            </a:extLst>
          </p:cNvPr>
          <p:cNvSpPr/>
          <p:nvPr userDrawn="1"/>
        </p:nvSpPr>
        <p:spPr>
          <a:xfrm>
            <a:off x="0" y="6225238"/>
            <a:ext cx="12192000" cy="6327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01A03A2-9211-5D4B-9D25-10DB509DE700}"/>
              </a:ext>
            </a:extLst>
          </p:cNvPr>
          <p:cNvCxnSpPr>
            <a:cxnSpLocks/>
          </p:cNvCxnSpPr>
          <p:nvPr userDrawn="1"/>
        </p:nvCxnSpPr>
        <p:spPr>
          <a:xfrm>
            <a:off x="-6599" y="6566351"/>
            <a:ext cx="12198601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1433A0-806D-4448-BD5F-A9BCFC650649}"/>
              </a:ext>
            </a:extLst>
          </p:cNvPr>
          <p:cNvCxnSpPr>
            <a:cxnSpLocks/>
          </p:cNvCxnSpPr>
          <p:nvPr userDrawn="1"/>
        </p:nvCxnSpPr>
        <p:spPr>
          <a:xfrm>
            <a:off x="0" y="1094328"/>
            <a:ext cx="864000" cy="0"/>
          </a:xfrm>
          <a:prstGeom prst="line">
            <a:avLst/>
          </a:prstGeom>
          <a:ln w="25400">
            <a:gradFill>
              <a:gsLst>
                <a:gs pos="23000">
                  <a:srgbClr val="194782"/>
                </a:gs>
                <a:gs pos="99000">
                  <a:srgbClr val="5E6C8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AEC0D-B963-464A-82DC-BCA316188F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49" y="6381948"/>
            <a:ext cx="10800000" cy="173853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/>
              <a:t>Footnotes</a:t>
            </a:r>
          </a:p>
        </p:txBody>
      </p:sp>
    </p:spTree>
    <p:extLst>
      <p:ext uri="{BB962C8B-B14F-4D97-AF65-F5344CB8AC3E}">
        <p14:creationId xmlns:p14="http://schemas.microsoft.com/office/powerpoint/2010/main" val="1766018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11CE0-E2D8-1D4D-68F3-D4A3C908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6BF4B-3D70-4AAD-9489-060B33F1C5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25101" y="6237289"/>
            <a:ext cx="11150963" cy="48418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90138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3733"/>
            </a:lvl1pPr>
            <a:lvl2pPr marL="457155" indent="0" algn="ctr">
              <a:buNone/>
              <a:defRPr sz="2000"/>
            </a:lvl2pPr>
            <a:lvl3pPr marL="914309" indent="0" algn="ctr">
              <a:buNone/>
              <a:defRPr sz="1867"/>
            </a:lvl3pPr>
            <a:lvl4pPr marL="1371464" indent="0" algn="ctr">
              <a:buNone/>
              <a:defRPr sz="1600"/>
            </a:lvl4pPr>
            <a:lvl5pPr marL="1828618" indent="0" algn="ctr">
              <a:buNone/>
              <a:defRPr sz="1600"/>
            </a:lvl5pPr>
            <a:lvl6pPr marL="2285774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23182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003"/>
            <a:ext cx="10515600" cy="476269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5A25F73-90A9-4CFD-8018-C40E56D2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8E96A81-4A46-4D43-99C0-4639535D1C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2189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27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915931-2319-47A7-A795-F2951D3B0F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32CC35D-EC8E-4A9A-869F-590F7D3712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93521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59A2-CBBB-4CDE-B01D-B6F257F0AD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720000"/>
            <a:ext cx="10515600" cy="576000"/>
          </a:xfrm>
        </p:spPr>
        <p:txBody>
          <a:bodyPr>
            <a:normAutofit/>
          </a:bodyPr>
          <a:lstStyle>
            <a:lvl1pPr marL="0" indent="0" algn="ctr">
              <a:buNone/>
              <a:defRPr sz="2667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DE6ADE0-1218-4E7D-9F95-72FC5C9F88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30891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BD4B94C-062D-4581-89E0-F1BC5526D5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9" y="6599597"/>
            <a:ext cx="7680000" cy="256543"/>
          </a:xfrm>
          <a:noFill/>
          <a:ln>
            <a:noFill/>
          </a:ln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067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066127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F31501-C11D-4735-89C9-6EA10362AC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F98502F9-C858-4602-98B4-ADB04E6C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028F6DB5-8B02-4882-AA7D-C2EAB98694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06B0CF-28DA-4AF7-AD0B-CB9D5901F647}" type="slidenum">
              <a:rPr lang="sv-SE" smtClean="0"/>
              <a:pPr/>
              <a:t>‹N°›</a:t>
            </a:fld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BA23B167-3C1F-40B1-8D58-4A9EE26435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763" y="6479251"/>
            <a:ext cx="10659600" cy="230830"/>
          </a:xfrm>
        </p:spPr>
        <p:txBody>
          <a:bodyPr anchor="b">
            <a:spAutoFit/>
          </a:bodyPr>
          <a:lstStyle>
            <a:lvl1pPr marL="0" indent="0">
              <a:buNone/>
              <a:defRPr sz="900">
                <a:solidFill>
                  <a:schemeClr val="bg2">
                    <a:lumMod val="75000"/>
                  </a:schemeClr>
                </a:solidFill>
              </a:defRPr>
            </a:lvl1pPr>
            <a:lvl2pPr marL="182554" indent="0">
              <a:buNone/>
              <a:defRPr/>
            </a:lvl2pPr>
          </a:lstStyle>
          <a:p>
            <a:pPr lvl="0"/>
            <a:r>
              <a:rPr lang="sv-SE" err="1"/>
              <a:t>References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955274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7557-E7E1-4180-9E07-8263A68ED884}" type="datetime1">
              <a:rPr lang="fr-FR" smtClean="0"/>
              <a:t>02/10/2026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5D0A01-48D3-3A44-90FC-F4005F6531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76999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344001"/>
            <a:ext cx="10363200" cy="13269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/>
            </a:lvl1pPr>
          </a:lstStyle>
          <a:p>
            <a:r>
              <a:rPr lang="es-ES_tradnl" dirty="0" err="1"/>
              <a:t>Click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add</a:t>
            </a:r>
            <a:r>
              <a:rPr lang="es-ES_tradnl" dirty="0"/>
              <a:t> </a:t>
            </a:r>
            <a:r>
              <a:rPr lang="es-ES_tradnl" dirty="0" err="1"/>
              <a:t>title</a:t>
            </a: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438896" y="6356353"/>
            <a:ext cx="3442208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54C0CC-28D5-2D45-8A57-DFBB9A64E88B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Marcador de posición de contenido 2">
            <a:extLst>
              <a:ext uri="{FF2B5EF4-FFF2-40B4-BE49-F238E27FC236}">
                <a16:creationId xmlns:a16="http://schemas.microsoft.com/office/drawing/2014/main" id="{70E2C822-ACCE-EA47-8A67-CEFCCA5EAF3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914400" y="2902994"/>
            <a:ext cx="10363200" cy="3453359"/>
          </a:xfrm>
        </p:spPr>
        <p:txBody>
          <a:bodyPr lIns="90000" tIns="0" rIns="90000" bIns="0" rtlCol="0">
            <a:normAutofit/>
          </a:bodyPr>
          <a:lstStyle>
            <a:lvl1pPr marL="0" indent="0">
              <a:lnSpc>
                <a:spcPct val="100000"/>
              </a:lnSpc>
              <a:spcBef>
                <a:spcPts val="667"/>
              </a:spcBef>
              <a:spcAft>
                <a:spcPts val="1333"/>
              </a:spcAft>
              <a:buNone/>
              <a:defRPr sz="24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90550" marR="0" indent="-380981" algn="l" defTabSz="1219140" rtl="0" eaLnBrk="1" fontAlgn="auto" latinLnBrk="0" hangingPunct="1">
              <a:lnSpc>
                <a:spcPct val="130000"/>
              </a:lnSpc>
              <a:spcBef>
                <a:spcPts val="667"/>
              </a:spcBef>
              <a:spcAft>
                <a:spcPts val="1333"/>
              </a:spcAft>
              <a:buClrTx/>
              <a:buSzTx/>
              <a:buFont typeface="Arial" pitchFamily="34" charset="0"/>
              <a:buChar char="–"/>
              <a:tabLst/>
              <a:defRPr sz="2400" baseline="0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1333"/>
              </a:spcAft>
              <a:defRPr sz="2400" baseline="0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1333"/>
              </a:spcAft>
              <a:defRPr sz="2400" baseline="0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1333"/>
              </a:spcAft>
              <a:defRPr sz="2400" baseline="0"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 rtl="0"/>
            <a:r>
              <a:rPr lang="es-ES" noProof="0" dirty="0" err="1"/>
              <a:t>Click</a:t>
            </a:r>
            <a:r>
              <a:rPr lang="es-ES" noProof="0" dirty="0"/>
              <a:t> to </a:t>
            </a:r>
            <a:r>
              <a:rPr lang="es-ES" noProof="0" dirty="0" err="1"/>
              <a:t>add</a:t>
            </a:r>
            <a:r>
              <a:rPr lang="es-ES" noProof="0" dirty="0"/>
              <a:t> </a:t>
            </a:r>
            <a:r>
              <a:rPr lang="es-ES" noProof="0" dirty="0" err="1"/>
              <a:t>text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9436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28.png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27.jpe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1.xml"/><Relationship Id="rId10" Type="http://schemas.openxmlformats.org/officeDocument/2006/relationships/image" Target="../media/image34.png"/><Relationship Id="rId4" Type="http://schemas.openxmlformats.org/officeDocument/2006/relationships/slideLayout" Target="../slideLayouts/slideLayout110.xml"/><Relationship Id="rId9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18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1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31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6DD754-238B-4F4F-B35A-D3E9315DB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22354A-4FB6-6141-A484-4B1FC6F87E8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-9938" y="0"/>
            <a:ext cx="12191999" cy="68872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F0AE8B-F711-ED4C-98D4-8E2446D9A916}"/>
              </a:ext>
            </a:extLst>
          </p:cNvPr>
          <p:cNvSpPr/>
          <p:nvPr/>
        </p:nvSpPr>
        <p:spPr>
          <a:xfrm>
            <a:off x="0" y="-29817"/>
            <a:ext cx="2705331" cy="15101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Laissez cet espace vide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placer votre vignette vidéo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cet emplacement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lors de l’enregistrement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votre intervention</a:t>
            </a:r>
          </a:p>
        </p:txBody>
      </p:sp>
    </p:spTree>
    <p:extLst>
      <p:ext uri="{BB962C8B-B14F-4D97-AF65-F5344CB8AC3E}">
        <p14:creationId xmlns:p14="http://schemas.microsoft.com/office/powerpoint/2010/main" val="85107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1C3972"/>
            </a:gs>
            <a:gs pos="100000">
              <a:srgbClr val="180A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D77C1D4C-69C8-8944-8DF6-28ED0A132D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76767" y="109539"/>
            <a:ext cx="11438467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139DA8E3-C491-4041-B8FF-561ED7106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76767" y="1582738"/>
            <a:ext cx="1143846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256137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285750" indent="-285750" algn="l" rtl="0" eaLnBrk="0" fontAlgn="base" hangingPunct="0">
        <a:spcBef>
          <a:spcPct val="75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itchFamily="34" charset="-128"/>
          <a:cs typeface="MS PGothic" pitchFamily="34" charset="-128"/>
        </a:defRPr>
      </a:lvl1pPr>
      <a:lvl2pPr marL="682625" indent="-282575" algn="l" rtl="0" eaLnBrk="0" fontAlgn="base" hangingPunct="0">
        <a:spcBef>
          <a:spcPct val="15000"/>
        </a:spcBef>
        <a:spcAft>
          <a:spcPct val="0"/>
        </a:spcAft>
        <a:buClr>
          <a:schemeClr val="tx2"/>
        </a:buClr>
        <a:buChar char="–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anose="020B0600070205080204" pitchFamily="34" charset="-128"/>
          <a:cs typeface="+mn-cs"/>
        </a:defRPr>
      </a:lvl2pPr>
      <a:lvl3pPr marL="968375" indent="-171450" algn="l" rtl="0" eaLnBrk="0" fontAlgn="base" hangingPunct="0">
        <a:spcBef>
          <a:spcPct val="15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3pPr>
      <a:lvl4pPr marL="1254125" indent="-171450" algn="l" rtl="0" eaLnBrk="0" fontAlgn="base" hangingPunct="0">
        <a:spcBef>
          <a:spcPct val="15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-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4pPr>
      <a:lvl5pPr marL="1597025" indent="-228600" algn="l" rtl="0" eaLnBrk="0" fontAlgn="base" hangingPunct="0">
        <a:spcBef>
          <a:spcPct val="15000"/>
        </a:spcBef>
        <a:spcAft>
          <a:spcPct val="0"/>
        </a:spcAft>
        <a:buClr>
          <a:schemeClr val="tx2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+mn-cs"/>
        </a:defRPr>
      </a:lvl5pPr>
      <a:lvl6pPr marL="2054225" indent="-228600" algn="l" rtl="0" fontAlgn="base">
        <a:spcBef>
          <a:spcPct val="15000"/>
        </a:spcBef>
        <a:spcAft>
          <a:spcPct val="0"/>
        </a:spcAft>
        <a:buClr>
          <a:schemeClr val="tx2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511425" indent="-228600" algn="l" rtl="0" fontAlgn="base">
        <a:spcBef>
          <a:spcPct val="15000"/>
        </a:spcBef>
        <a:spcAft>
          <a:spcPct val="0"/>
        </a:spcAft>
        <a:buClr>
          <a:schemeClr val="tx2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2968625" indent="-228600" algn="l" rtl="0" fontAlgn="base">
        <a:spcBef>
          <a:spcPct val="15000"/>
        </a:spcBef>
        <a:spcAft>
          <a:spcPct val="0"/>
        </a:spcAft>
        <a:buClr>
          <a:schemeClr val="tx2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425825" indent="-228600" algn="l" rtl="0" fontAlgn="base">
        <a:spcBef>
          <a:spcPct val="15000"/>
        </a:spcBef>
        <a:spcAft>
          <a:spcPct val="0"/>
        </a:spcAft>
        <a:buClr>
          <a:schemeClr val="tx2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>
            <a:extLst>
              <a:ext uri="{FF2B5EF4-FFF2-40B4-BE49-F238E27FC236}">
                <a16:creationId xmlns:a16="http://schemas.microsoft.com/office/drawing/2014/main" id="{C41D0031-95AC-6A4E-B6C7-5722C7C1B2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274638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28675" name="Rectangle 4">
            <a:extLst>
              <a:ext uri="{FF2B5EF4-FFF2-40B4-BE49-F238E27FC236}">
                <a16:creationId xmlns:a16="http://schemas.microsoft.com/office/drawing/2014/main" id="{AB13C978-F7BC-D84F-A279-122186922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600201"/>
            <a:ext cx="10363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C006716A-8615-F644-930C-6D2C46B8F23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400" y="6245225"/>
            <a:ext cx="2032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16B6C802-B0B5-764F-B9A3-6B2E93FC51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82BA06B6-4947-F44D-A333-C48F29D28E8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41DEE6C-1F48-874A-82D3-85AF782A7D1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  <p:pic>
        <p:nvPicPr>
          <p:cNvPr id="28679" name="Picture 8">
            <a:extLst>
              <a:ext uri="{FF2B5EF4-FFF2-40B4-BE49-F238E27FC236}">
                <a16:creationId xmlns:a16="http://schemas.microsoft.com/office/drawing/2014/main" id="{89723E1D-9FCB-0D4A-8F1B-3B6F5CE6EE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155701" y="1141413"/>
            <a:ext cx="3429001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10">
            <a:extLst>
              <a:ext uri="{FF2B5EF4-FFF2-40B4-BE49-F238E27FC236}">
                <a16:creationId xmlns:a16="http://schemas.microsoft.com/office/drawing/2014/main" id="{4D4099D6-DF87-6B45-A1D0-274919BEE7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162844" y="4577557"/>
            <a:ext cx="3443287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1743234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66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Fundo preto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F44EB8AB-AE59-0E91-0B25-00BFD9A3B151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"/>
            <a:ext cx="12192000" cy="685717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85A6413-4D61-3141-B58F-DCA516DB0980}"/>
              </a:ext>
            </a:extLst>
          </p:cNvPr>
          <p:cNvSpPr/>
          <p:nvPr userDrawn="1"/>
        </p:nvSpPr>
        <p:spPr>
          <a:xfrm>
            <a:off x="0" y="1240971"/>
            <a:ext cx="12192000" cy="5638800"/>
          </a:xfrm>
          <a:prstGeom prst="rect">
            <a:avLst/>
          </a:prstGeom>
          <a:solidFill>
            <a:schemeClr val="bg1">
              <a:alpha val="5966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 algn="ctr">
              <a:lnSpc>
                <a:spcPct val="85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1543" y="76200"/>
            <a:ext cx="9876109" cy="94351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658600" y="6534931"/>
            <a:ext cx="381000" cy="223136"/>
          </a:xfrm>
          <a:prstGeom prst="rect">
            <a:avLst/>
          </a:prstGeom>
          <a:noFill/>
        </p:spPr>
        <p:txBody>
          <a:bodyPr wrap="square" lIns="68535" tIns="34289" rIns="68535" bIns="34289" rtlCol="0">
            <a:spAutoFit/>
          </a:bodyPr>
          <a:lstStyle/>
          <a:p>
            <a:pPr algn="ctr" defTabSz="685290" eaLnBrk="0" fontAlgn="base" hangingPunct="0">
              <a:spcBef>
                <a:spcPct val="0"/>
              </a:spcBef>
              <a:spcAft>
                <a:spcPct val="0"/>
              </a:spcAft>
            </a:pPr>
            <a:fld id="{5BEE9607-A4EE-4A00-AF63-C0804125CB24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 defTabSz="68529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A79F7F-CD86-6E4B-BA71-56483D24D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543" y="6416055"/>
            <a:ext cx="9876109" cy="3054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20B1D692-3CF1-0044-B953-7B92FD9A2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542" y="1527952"/>
            <a:ext cx="11419457" cy="45793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R" dirty="0"/>
          </a:p>
        </p:txBody>
      </p:sp>
    </p:spTree>
    <p:extLst>
      <p:ext uri="{BB962C8B-B14F-4D97-AF65-F5344CB8AC3E}">
        <p14:creationId xmlns:p14="http://schemas.microsoft.com/office/powerpoint/2010/main" val="175763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hf sldNum="0" hdr="0" dt="0"/>
  <p:txStyles>
    <p:titleStyle>
      <a:lvl1pPr algn="l" defTabSz="685290" rtl="0" eaLnBrk="1" latinLnBrk="0" hangingPunct="1">
        <a:lnSpc>
          <a:spcPct val="100000"/>
        </a:lnSpc>
        <a:spcBef>
          <a:spcPct val="0"/>
        </a:spcBef>
        <a:buNone/>
        <a:defRPr sz="3000" b="1" kern="1200" cap="none" baseline="0">
          <a:solidFill>
            <a:schemeClr val="bg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</p:titleStyle>
    <p:bodyStyle>
      <a:lvl1pPr marL="271463" indent="-263525" algn="l" defTabSz="68529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rgbClr val="0070C0"/>
        </a:buClr>
        <a:buSzPct val="110000"/>
        <a:buFont typeface="Wingdings" panose="05000000000000000000" pitchFamily="2" charset="2"/>
        <a:buChar char="§"/>
        <a:tabLst/>
        <a:defRPr sz="2000" kern="1200">
          <a:solidFill>
            <a:srgbClr val="63554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98475" indent="-227013" algn="l" defTabSz="68529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rgbClr val="002060"/>
        </a:buClr>
        <a:buSzPct val="100000"/>
        <a:buFont typeface="Arial" panose="020B0604020202020204" pitchFamily="34" charset="0"/>
        <a:buChar char="•"/>
        <a:tabLst/>
        <a:defRPr sz="1800" kern="1200">
          <a:solidFill>
            <a:srgbClr val="63554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581025" indent="-217488" algn="l" defTabSz="68529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rgbClr val="2D7CD3"/>
        </a:buClr>
        <a:buSzPct val="100000"/>
        <a:buFont typeface="Wingdings" panose="05000000000000000000" pitchFamily="2" charset="2"/>
        <a:buChar char="§"/>
        <a:tabLst/>
        <a:defRPr sz="1600" kern="1200">
          <a:solidFill>
            <a:srgbClr val="63554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711200" indent="-130175" algn="l" defTabSz="68529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chemeClr val="bg1">
            <a:lumMod val="50000"/>
          </a:schemeClr>
        </a:buClr>
        <a:buFont typeface="Wingdings" pitchFamily="2" charset="2"/>
        <a:buChar char="§"/>
        <a:tabLst/>
        <a:defRPr sz="1400" kern="1200">
          <a:solidFill>
            <a:srgbClr val="63554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890588" indent="-173038" algn="l" defTabSz="68529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Clr>
          <a:srgbClr val="F77F55"/>
        </a:buClr>
        <a:buFont typeface="Arial" panose="020B0604020202020204" pitchFamily="34" charset="0"/>
        <a:buChar char="•"/>
        <a:tabLst/>
        <a:defRPr sz="1400" kern="1200">
          <a:solidFill>
            <a:srgbClr val="63554F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4540" indent="-171330" algn="l" defTabSz="6852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185" indent="-171330" algn="l" defTabSz="6852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9830" indent="-171330" algn="l" defTabSz="6852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489" indent="-171330" algn="l" defTabSz="68529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1pPr>
      <a:lvl2pPr marL="342632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2pPr>
      <a:lvl3pPr marL="685290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027935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4pPr>
      <a:lvl5pPr marL="1370580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713239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6pPr>
      <a:lvl7pPr marL="2055869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7pPr>
      <a:lvl8pPr marL="2398500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8pPr>
      <a:lvl9pPr marL="2741132" algn="l" defTabSz="685290" rtl="0" eaLnBrk="1" latinLnBrk="0" hangingPunct="1">
        <a:defRPr sz="14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96">
          <p15:clr>
            <a:srgbClr val="F26B43"/>
          </p15:clr>
        </p15:guide>
        <p15:guide id="2" pos="384">
          <p15:clr>
            <a:srgbClr val="F26B43"/>
          </p15:clr>
        </p15:guide>
        <p15:guide id="3" pos="9728">
          <p15:clr>
            <a:srgbClr val="F26B43"/>
          </p15:clr>
        </p15:guide>
        <p15:guide id="5" orient="horz" pos="816">
          <p15:clr>
            <a:srgbClr val="F26B43"/>
          </p15:clr>
        </p15:guide>
        <p15:guide id="6" orient="horz" pos="3888">
          <p15:clr>
            <a:srgbClr val="F26B43"/>
          </p15:clr>
        </p15:guide>
        <p15:guide id="7" orient="horz" pos="240">
          <p15:clr>
            <a:srgbClr val="F26B43"/>
          </p15:clr>
        </p15:guide>
        <p15:guide id="8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B8972-B118-1D42-9A13-5B0D8408B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15FB0-912A-E544-940E-12B7724B65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9BF0F-2CD1-014D-B489-062B1EA17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9E56F-0F66-E24A-A873-80BBBC8AA3A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5B06E-BE53-4B4A-BA51-0D1E7C072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6B88F-468F-3041-9539-E8D3188E8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EAF72-7574-C742-A4A1-4DF8B2603F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6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4" r:id="rId2"/>
    <p:sldLayoutId id="2147483715" r:id="rId3"/>
    <p:sldLayoutId id="2147483716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>
          <p15:clr>
            <a:srgbClr val="F26B43"/>
          </p15:clr>
        </p15:guide>
        <p15:guide id="2" orient="horz" pos="402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DE522CE-5B97-4259-89BD-3745C1271274}"/>
              </a:ext>
            </a:extLst>
          </p:cNvPr>
          <p:cNvPicPr>
            <a:picLocks/>
          </p:cNvPicPr>
          <p:nvPr userDrawn="1"/>
        </p:nvPicPr>
        <p:blipFill>
          <a:blip r:embed="rId16"/>
          <a:srcRect/>
          <a:stretch/>
        </p:blipFill>
        <p:spPr>
          <a:xfrm>
            <a:off x="0" y="0"/>
            <a:ext cx="121932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2E37E3-3E41-3E63-F81D-C1A66E1F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102" y="333376"/>
            <a:ext cx="11150962" cy="863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65E17-7173-F5F6-4694-74D599F8C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116" y="1484313"/>
            <a:ext cx="11150962" cy="4537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B7949-58CE-1D07-3EAB-F14D60B36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101" y="6237288"/>
            <a:ext cx="11150963" cy="4841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402585-8012-5C63-D21B-022D65D243D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920536" y="6232162"/>
            <a:ext cx="1011024" cy="3385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26C359-AFCE-91CD-D53E-430EF5435899}"/>
              </a:ext>
            </a:extLst>
          </p:cNvPr>
          <p:cNvSpPr txBox="1"/>
          <p:nvPr userDrawn="1"/>
        </p:nvSpPr>
        <p:spPr>
          <a:xfrm>
            <a:off x="10301739" y="6525344"/>
            <a:ext cx="18902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800">
                <a:solidFill>
                  <a:schemeClr val="bg2">
                    <a:lumMod val="50000"/>
                  </a:schemeClr>
                </a:solidFill>
              </a:rPr>
              <a:t>Job code: M/INT/UNB-P/0149 </a:t>
            </a:r>
            <a:br>
              <a:rPr lang="en-GB" sz="800">
                <a:solidFill>
                  <a:schemeClr val="bg2">
                    <a:lumMod val="50000"/>
                  </a:schemeClr>
                </a:solidFill>
              </a:rPr>
            </a:br>
            <a:r>
              <a:rPr lang="en-GB" sz="800">
                <a:solidFill>
                  <a:schemeClr val="bg2">
                    <a:lumMod val="50000"/>
                  </a:schemeClr>
                </a:solidFill>
              </a:rPr>
              <a:t>Date of preparation: November 2023.</a:t>
            </a:r>
          </a:p>
        </p:txBody>
      </p:sp>
    </p:spTree>
    <p:extLst>
      <p:ext uri="{BB962C8B-B14F-4D97-AF65-F5344CB8AC3E}">
        <p14:creationId xmlns:p14="http://schemas.microsoft.com/office/powerpoint/2010/main" val="29198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935">
          <p15:clr>
            <a:srgbClr val="F26B43"/>
          </p15:clr>
        </p15:guide>
        <p15:guide id="5" orient="horz" pos="754">
          <p15:clr>
            <a:srgbClr val="F26B43"/>
          </p15:clr>
        </p15:guide>
        <p15:guide id="6" orient="horz" pos="3793">
          <p15:clr>
            <a:srgbClr val="F26B43"/>
          </p15:clr>
        </p15:guide>
        <p15:guide id="7" orient="horz" pos="3929">
          <p15:clr>
            <a:srgbClr val="F26B43"/>
          </p15:clr>
        </p15:guide>
        <p15:guide id="8" pos="3704">
          <p15:clr>
            <a:srgbClr val="F26B43"/>
          </p15:clr>
        </p15:guide>
        <p15:guide id="9" pos="397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6DD754-238B-4F4F-B35A-D3E9315DB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22354A-4FB6-6141-A484-4B1FC6F87E8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-9938" y="0"/>
            <a:ext cx="12191999" cy="68872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F0AE8B-F711-ED4C-98D4-8E2446D9A916}"/>
              </a:ext>
            </a:extLst>
          </p:cNvPr>
          <p:cNvSpPr/>
          <p:nvPr/>
        </p:nvSpPr>
        <p:spPr>
          <a:xfrm>
            <a:off x="0" y="-29817"/>
            <a:ext cx="2705331" cy="15101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Laissez cet espace vide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placer votre vignette vidéo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cet emplacement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lors de l’enregistrement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votre intervention</a:t>
            </a:r>
          </a:p>
        </p:txBody>
      </p:sp>
    </p:spTree>
    <p:extLst>
      <p:ext uri="{BB962C8B-B14F-4D97-AF65-F5344CB8AC3E}">
        <p14:creationId xmlns:p14="http://schemas.microsoft.com/office/powerpoint/2010/main" val="4932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vert="horz" lIns="91438" tIns="45719" rIns="91438" bIns="45719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40002"/>
            <a:ext cx="10515600" cy="476269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9439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5" r:id="rId7"/>
  </p:sldLayoutIdLst>
  <p:txStyles>
    <p:titleStyle>
      <a:lvl1pPr algn="ctr" defTabSz="914354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6DD754-238B-4F4F-B35A-D3E9315DB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22354A-4FB6-6141-A484-4B1FC6F87E8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-9937" y="0"/>
            <a:ext cx="12191999" cy="688727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F0AE8B-F711-ED4C-98D4-8E2446D9A916}"/>
              </a:ext>
            </a:extLst>
          </p:cNvPr>
          <p:cNvSpPr/>
          <p:nvPr/>
        </p:nvSpPr>
        <p:spPr>
          <a:xfrm>
            <a:off x="1" y="-29818"/>
            <a:ext cx="2705331" cy="15101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Laissez cet espace vide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placer votre vignette vidéo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à cet emplacement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lors de l’enregistrement</a:t>
            </a:r>
          </a:p>
          <a:p>
            <a:pPr algn="ctr"/>
            <a:r>
              <a:rPr lang="fr-FR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votre intervention</a:t>
            </a:r>
          </a:p>
        </p:txBody>
      </p:sp>
    </p:spTree>
    <p:extLst>
      <p:ext uri="{BB962C8B-B14F-4D97-AF65-F5344CB8AC3E}">
        <p14:creationId xmlns:p14="http://schemas.microsoft.com/office/powerpoint/2010/main" val="371841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5F8901-16D8-31DB-1685-D53B3B073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9FE73-75D2-772D-E012-B24448D1E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42E1E-99DF-A644-2BC2-BEC100729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E58087-A44C-92D2-474C-7C49D0DDE4D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325" y="6252678"/>
            <a:ext cx="1525371" cy="52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12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40001"/>
            <a:ext cx="10515600" cy="4762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04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7" r:id="rId7"/>
    <p:sldLayoutId id="2147483798" r:id="rId8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78369" y="365125"/>
            <a:ext cx="11235265" cy="85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Roboto"/>
              <a:buNone/>
              <a:defRPr sz="2500" b="1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478369" y="1411820"/>
            <a:ext cx="11235265" cy="4765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1" name="Google Shape;71;p17"/>
          <p:cNvSpPr txBox="1"/>
          <p:nvPr/>
        </p:nvSpPr>
        <p:spPr>
          <a:xfrm>
            <a:off x="11129432" y="6456807"/>
            <a:ext cx="5842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1067" b="0" i="0" u="none" strike="noStrike" cap="none">
                <a:solidFill>
                  <a:srgbClr val="979899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‹N°›</a:t>
            </a:fld>
            <a:endParaRPr sz="1067" b="0" i="0" u="none" strike="noStrike" cap="none">
              <a:solidFill>
                <a:srgbClr val="97989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624570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7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1720">
          <p15:clr>
            <a:srgbClr val="F26B43"/>
          </p15:clr>
        </p15:guide>
        <p15:guide id="4" orient="horz" pos="667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7377"/>
            <a:ext cx="10515600" cy="646811"/>
          </a:xfrm>
          <a:prstGeom prst="rect">
            <a:avLst/>
          </a:prstGeom>
        </p:spPr>
        <p:txBody>
          <a:bodyPr vert="horz" lIns="91438" tIns="45719" rIns="91438" bIns="45719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40003"/>
            <a:ext cx="10515600" cy="476269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673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</p:sldLayoutIdLst>
  <p:txStyles>
    <p:titleStyle>
      <a:lvl1pPr algn="ctr" defTabSz="914309" rtl="0" eaLnBrk="1" latinLnBrk="0" hangingPunct="1">
        <a:lnSpc>
          <a:spcPct val="90000"/>
        </a:lnSpc>
        <a:spcBef>
          <a:spcPct val="0"/>
        </a:spcBef>
        <a:buNone/>
        <a:defRPr sz="266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8" indent="-228578" algn="l" defTabSz="914309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4" indent="-228578" algn="l" defTabSz="914309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8" algn="l" defTabSz="914309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8" algn="l" defTabSz="914309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5" indent="-228578" algn="l" defTabSz="914309" rtl="0" eaLnBrk="1" latinLnBrk="0" hangingPunct="1">
        <a:lnSpc>
          <a:spcPct val="100000"/>
        </a:lnSpc>
        <a:spcBef>
          <a:spcPts val="5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8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4" indent="-228578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4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8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4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5" algn="l" defTabSz="91430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lasiemedullaire.com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lasiemedullaire.com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lasiemedullaire.com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44.png"/><Relationship Id="rId4" Type="http://schemas.openxmlformats.org/officeDocument/2006/relationships/image" Target="../media/image4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43.png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52.svg"/><Relationship Id="rId11" Type="http://schemas.openxmlformats.org/officeDocument/2006/relationships/image" Target="../media/image49.png"/><Relationship Id="rId5" Type="http://schemas.openxmlformats.org/officeDocument/2006/relationships/image" Target="../media/image46.png"/><Relationship Id="rId15" Type="http://schemas.openxmlformats.org/officeDocument/2006/relationships/image" Target="../media/image40.jpeg"/><Relationship Id="rId10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48.png"/><Relationship Id="rId14" Type="http://schemas.openxmlformats.org/officeDocument/2006/relationships/hyperlink" Target="http://www.aplasiemedullaire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44.png"/><Relationship Id="rId5" Type="http://schemas.openxmlformats.org/officeDocument/2006/relationships/image" Target="../media/image40.jpeg"/><Relationship Id="rId4" Type="http://schemas.openxmlformats.org/officeDocument/2006/relationships/hyperlink" Target="http://www.aplasiemedullaire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lasiemedullaire.com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2.png"/><Relationship Id="rId5" Type="http://schemas.openxmlformats.org/officeDocument/2006/relationships/image" Target="../media/image44.png"/><Relationship Id="rId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1.xml"/><Relationship Id="rId6" Type="http://schemas.openxmlformats.org/officeDocument/2006/relationships/image" Target="../media/image44.png"/><Relationship Id="rId5" Type="http://schemas.openxmlformats.org/officeDocument/2006/relationships/image" Target="../media/image40.jpeg"/><Relationship Id="rId4" Type="http://schemas.openxmlformats.org/officeDocument/2006/relationships/hyperlink" Target="http://www.aplasiemedullaire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9.png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62.png"/><Relationship Id="rId10" Type="http://schemas.openxmlformats.org/officeDocument/2006/relationships/image" Target="../media/image65.png"/><Relationship Id="rId4" Type="http://schemas.openxmlformats.org/officeDocument/2006/relationships/image" Target="../media/image79.svg"/><Relationship Id="rId9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jpe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4.png"/><Relationship Id="rId11" Type="http://schemas.openxmlformats.org/officeDocument/2006/relationships/image" Target="../media/image40.jpeg"/><Relationship Id="rId5" Type="http://schemas.openxmlformats.org/officeDocument/2006/relationships/image" Target="../media/image73.jpeg"/><Relationship Id="rId10" Type="http://schemas.openxmlformats.org/officeDocument/2006/relationships/hyperlink" Target="http://www.aplasiemedullaire.com/" TargetMode="External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65.png"/><Relationship Id="rId7" Type="http://schemas.openxmlformats.org/officeDocument/2006/relationships/image" Target="../media/image83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2.png"/><Relationship Id="rId11" Type="http://schemas.openxmlformats.org/officeDocument/2006/relationships/image" Target="../media/image69.svg"/><Relationship Id="rId5" Type="http://schemas.openxmlformats.org/officeDocument/2006/relationships/image" Target="../media/image81.jpeg"/><Relationship Id="rId10" Type="http://schemas.openxmlformats.org/officeDocument/2006/relationships/image" Target="../media/image60.png"/><Relationship Id="rId4" Type="http://schemas.openxmlformats.org/officeDocument/2006/relationships/image" Target="../media/image80.jpeg"/><Relationship Id="rId9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lasiemedullaire.com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6.emf"/><Relationship Id="rId5" Type="http://schemas.openxmlformats.org/officeDocument/2006/relationships/image" Target="../media/image44.pn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lasiemedullaire.com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88.png"/><Relationship Id="rId5" Type="http://schemas.openxmlformats.org/officeDocument/2006/relationships/image" Target="../media/image44.png"/><Relationship Id="rId4" Type="http://schemas.openxmlformats.org/officeDocument/2006/relationships/image" Target="../media/image4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92.emf"/><Relationship Id="rId5" Type="http://schemas.openxmlformats.org/officeDocument/2006/relationships/image" Target="../media/image91.png"/><Relationship Id="rId4" Type="http://schemas.openxmlformats.org/officeDocument/2006/relationships/image" Target="../media/image90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93.emf"/><Relationship Id="rId4" Type="http://schemas.openxmlformats.org/officeDocument/2006/relationships/image" Target="../media/image90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9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rameglobule(10%).pn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7"/>
          <a:stretch/>
        </p:blipFill>
        <p:spPr>
          <a:xfrm>
            <a:off x="291488" y="383117"/>
            <a:ext cx="11584643" cy="6858000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207818" y="3123748"/>
            <a:ext cx="11776364" cy="1348631"/>
          </a:xfrm>
          <a:prstGeom prst="rect">
            <a:avLst/>
          </a:prstGeom>
        </p:spPr>
        <p:txBody>
          <a:bodyPr lIns="121917" tIns="60959" rIns="121917" bIns="60959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585"/>
            <a:r>
              <a:rPr lang="fr-FR" sz="3200" b="1" dirty="0">
                <a:solidFill>
                  <a:prstClr val="black"/>
                </a:solidFill>
                <a:latin typeface="Arial"/>
              </a:rPr>
              <a:t>Hémolyse sous inhibiteurs proximaux et suivi des patients (IDEC/IPA)</a:t>
            </a:r>
          </a:p>
        </p:txBody>
      </p:sp>
      <p:sp>
        <p:nvSpPr>
          <p:cNvPr id="7" name="Rectangle 6"/>
          <p:cNvSpPr/>
          <p:nvPr/>
        </p:nvSpPr>
        <p:spPr>
          <a:xfrm>
            <a:off x="3563354" y="2878993"/>
            <a:ext cx="5292356" cy="37785"/>
          </a:xfrm>
          <a:prstGeom prst="rect">
            <a:avLst/>
          </a:prstGeom>
          <a:solidFill>
            <a:srgbClr val="E61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70"/>
            <a:endParaRPr lang="fr-FR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63354" y="4517293"/>
            <a:ext cx="5292356" cy="37785"/>
          </a:xfrm>
          <a:prstGeom prst="rect">
            <a:avLst/>
          </a:prstGeom>
          <a:solidFill>
            <a:srgbClr val="E61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70"/>
            <a:endParaRPr lang="fr-FR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12063" y="4751002"/>
            <a:ext cx="8367877" cy="184704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algn="ctr" defTabSz="609570"/>
            <a:r>
              <a:rPr lang="fr-FR" sz="1867" b="1" dirty="0">
                <a:solidFill>
                  <a:prstClr val="black"/>
                </a:solidFill>
                <a:latin typeface="Arial"/>
              </a:rPr>
              <a:t>Régis Peffault de Latour, MD, </a:t>
            </a:r>
            <a:r>
              <a:rPr lang="fr-FR" sz="1867" b="1" dirty="0" err="1">
                <a:solidFill>
                  <a:prstClr val="black"/>
                </a:solidFill>
                <a:latin typeface="Arial"/>
              </a:rPr>
              <a:t>PhD</a:t>
            </a:r>
            <a:endParaRPr lang="fr-FR" sz="1867" b="1" dirty="0">
              <a:solidFill>
                <a:prstClr val="black"/>
              </a:solidFill>
              <a:latin typeface="Arial"/>
            </a:endParaRPr>
          </a:p>
          <a:p>
            <a:pPr algn="ctr" defTabSz="609570"/>
            <a:endParaRPr lang="fr-FR" sz="1867" dirty="0">
              <a:solidFill>
                <a:prstClr val="black"/>
              </a:solidFill>
              <a:latin typeface="Arial"/>
            </a:endParaRPr>
          </a:p>
          <a:p>
            <a:pPr algn="ctr" defTabSz="609570"/>
            <a:r>
              <a:rPr lang="fr-FR" sz="1867" dirty="0">
                <a:solidFill>
                  <a:prstClr val="black"/>
                </a:solidFill>
                <a:latin typeface="Arial"/>
              </a:rPr>
              <a:t>French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reference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center for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aplastic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anemia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&amp; PNH</a:t>
            </a:r>
          </a:p>
          <a:p>
            <a:pPr algn="ctr" defTabSz="609570"/>
            <a:r>
              <a:rPr lang="fr-FR" sz="1867" dirty="0">
                <a:solidFill>
                  <a:prstClr val="black"/>
                </a:solidFill>
                <a:latin typeface="Arial"/>
              </a:rPr>
              <a:t>French network for rare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immunological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&amp;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hematological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disorders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(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MaRIH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)</a:t>
            </a:r>
          </a:p>
          <a:p>
            <a:pPr algn="ctr" defTabSz="609570"/>
            <a:r>
              <a:rPr lang="fr-FR" sz="1867" dirty="0" err="1">
                <a:solidFill>
                  <a:prstClr val="black"/>
                </a:solidFill>
                <a:latin typeface="Arial"/>
              </a:rPr>
              <a:t>Severe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aplastic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anemia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working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party of EBMT (SAAWP EBMT) </a:t>
            </a:r>
          </a:p>
          <a:p>
            <a:pPr algn="ctr" defTabSz="609570"/>
            <a:r>
              <a:rPr lang="fr-FR" sz="1867" dirty="0">
                <a:solidFill>
                  <a:prstClr val="black"/>
                </a:solidFill>
                <a:latin typeface="Arial"/>
              </a:rPr>
              <a:t>Hôpital Saint-Louis, Paris, France</a:t>
            </a:r>
          </a:p>
        </p:txBody>
      </p:sp>
      <p:pic>
        <p:nvPicPr>
          <p:cNvPr id="9" name="Picture 5" descr="http://www.aplasiemedullaire.com/sites/all/themes/aplasie/img/logo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552" y="5896476"/>
            <a:ext cx="2727173" cy="91975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MaRIH(quadri)-01.png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96275"/>
            <a:ext cx="2029827" cy="1434983"/>
          </a:xfrm>
          <a:prstGeom prst="rect">
            <a:avLst/>
          </a:prstGeom>
        </p:spPr>
      </p:pic>
      <p:pic>
        <p:nvPicPr>
          <p:cNvPr id="12" name="Picture 6" descr="aquarel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4743" y="65521"/>
            <a:ext cx="3622517" cy="271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9D56C-353B-43AC-A2E2-65488CAD2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7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rameglobule(10%).pn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7"/>
          <a:stretch/>
        </p:blipFill>
        <p:spPr>
          <a:xfrm>
            <a:off x="291488" y="383117"/>
            <a:ext cx="11584643" cy="6858000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221671" y="3236290"/>
            <a:ext cx="11776364" cy="1348631"/>
          </a:xfrm>
          <a:prstGeom prst="rect">
            <a:avLst/>
          </a:prstGeom>
        </p:spPr>
        <p:txBody>
          <a:bodyPr lIns="121917" tIns="60959" rIns="121917" bIns="60959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585"/>
            <a:r>
              <a:rPr lang="fr-FR" sz="3200" b="1" dirty="0" err="1">
                <a:solidFill>
                  <a:prstClr val="black"/>
                </a:solidFill>
                <a:latin typeface="Arial"/>
              </a:rPr>
              <a:t>Breakthrough</a:t>
            </a:r>
            <a:r>
              <a:rPr lang="fr-FR" sz="3200" b="1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Arial"/>
              </a:rPr>
              <a:t>hemolysis</a:t>
            </a:r>
            <a:endParaRPr lang="fr-FR" sz="32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63354" y="2878993"/>
            <a:ext cx="5292356" cy="37785"/>
          </a:xfrm>
          <a:prstGeom prst="rect">
            <a:avLst/>
          </a:prstGeom>
          <a:solidFill>
            <a:srgbClr val="E61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70"/>
            <a:endParaRPr lang="fr-FR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63354" y="4517293"/>
            <a:ext cx="5292356" cy="37785"/>
          </a:xfrm>
          <a:prstGeom prst="rect">
            <a:avLst/>
          </a:prstGeom>
          <a:solidFill>
            <a:srgbClr val="E61C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70"/>
            <a:endParaRPr lang="fr-FR" sz="1867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12063" y="4751002"/>
            <a:ext cx="8367877" cy="184704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algn="ctr" defTabSz="609570"/>
            <a:r>
              <a:rPr lang="fr-FR" sz="1867" b="1" dirty="0">
                <a:solidFill>
                  <a:prstClr val="black"/>
                </a:solidFill>
                <a:latin typeface="Arial"/>
              </a:rPr>
              <a:t>Régis Peffault de Latour, MD, </a:t>
            </a:r>
            <a:r>
              <a:rPr lang="fr-FR" sz="1867" b="1" dirty="0" err="1">
                <a:solidFill>
                  <a:prstClr val="black"/>
                </a:solidFill>
                <a:latin typeface="Arial"/>
              </a:rPr>
              <a:t>PhD</a:t>
            </a:r>
            <a:endParaRPr lang="fr-FR" sz="1867" b="1" dirty="0">
              <a:solidFill>
                <a:prstClr val="black"/>
              </a:solidFill>
              <a:latin typeface="Arial"/>
            </a:endParaRPr>
          </a:p>
          <a:p>
            <a:pPr algn="ctr" defTabSz="609570"/>
            <a:endParaRPr lang="fr-FR" sz="1867" dirty="0">
              <a:solidFill>
                <a:prstClr val="black"/>
              </a:solidFill>
              <a:latin typeface="Arial"/>
            </a:endParaRPr>
          </a:p>
          <a:p>
            <a:pPr algn="ctr" defTabSz="609570"/>
            <a:r>
              <a:rPr lang="fr-FR" sz="1867" dirty="0">
                <a:solidFill>
                  <a:prstClr val="black"/>
                </a:solidFill>
                <a:latin typeface="Arial"/>
              </a:rPr>
              <a:t>French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reference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center for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aplastic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anemia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&amp; PNH</a:t>
            </a:r>
          </a:p>
          <a:p>
            <a:pPr algn="ctr" defTabSz="609570"/>
            <a:r>
              <a:rPr lang="fr-FR" sz="1867" dirty="0">
                <a:solidFill>
                  <a:prstClr val="black"/>
                </a:solidFill>
                <a:latin typeface="Arial"/>
              </a:rPr>
              <a:t>French network for rare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immunological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&amp;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hematological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disorders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(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MaRIH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)</a:t>
            </a:r>
          </a:p>
          <a:p>
            <a:pPr algn="ctr" defTabSz="609570"/>
            <a:r>
              <a:rPr lang="fr-FR" sz="1867" dirty="0" err="1">
                <a:solidFill>
                  <a:prstClr val="black"/>
                </a:solidFill>
                <a:latin typeface="Arial"/>
              </a:rPr>
              <a:t>Severe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aplastic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anemia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</a:t>
            </a:r>
            <a:r>
              <a:rPr lang="fr-FR" sz="1867" dirty="0" err="1">
                <a:solidFill>
                  <a:prstClr val="black"/>
                </a:solidFill>
                <a:latin typeface="Arial"/>
              </a:rPr>
              <a:t>working</a:t>
            </a:r>
            <a:r>
              <a:rPr lang="fr-FR" sz="1867" dirty="0">
                <a:solidFill>
                  <a:prstClr val="black"/>
                </a:solidFill>
                <a:latin typeface="Arial"/>
              </a:rPr>
              <a:t> party of EBMT (SAAWP EBMT) </a:t>
            </a:r>
          </a:p>
          <a:p>
            <a:pPr algn="ctr" defTabSz="609570"/>
            <a:r>
              <a:rPr lang="fr-FR" sz="1867" dirty="0">
                <a:solidFill>
                  <a:prstClr val="black"/>
                </a:solidFill>
                <a:latin typeface="Arial"/>
              </a:rPr>
              <a:t>Hôpital Saint-Louis, Paris, France</a:t>
            </a:r>
          </a:p>
        </p:txBody>
      </p:sp>
      <p:pic>
        <p:nvPicPr>
          <p:cNvPr id="9" name="Picture 5" descr="http://www.aplasiemedullaire.com/sites/all/themes/aplasie/img/logo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552" y="5896476"/>
            <a:ext cx="2727173" cy="919753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 descr="logoMaRIH(quadri)-01.png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96275"/>
            <a:ext cx="2029827" cy="1434983"/>
          </a:xfrm>
          <a:prstGeom prst="rect">
            <a:avLst/>
          </a:prstGeom>
        </p:spPr>
      </p:pic>
      <p:pic>
        <p:nvPicPr>
          <p:cNvPr id="12" name="Picture 6" descr="aquarell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4743" y="65521"/>
            <a:ext cx="3622517" cy="271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B9D56C-353B-43AC-A2E2-65488CAD25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96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BTH -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Definition</a:t>
            </a:r>
            <a:endParaRPr lang="fr-FR" sz="36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Image 23" descr="logoMaRIH(quadri)-01.png">
            <a:extLst>
              <a:ext uri="{FF2B5EF4-FFF2-40B4-BE49-F238E27FC236}">
                <a16:creationId xmlns:a16="http://schemas.microsoft.com/office/drawing/2014/main" id="{30FB4565-C71E-0747-AA39-398FA041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24" name="Picture 5" descr="http://www.aplasiemedullaire.com/sites/all/themes/aplasie/img/logo.jpg">
            <a:hlinkClick r:id="rId3"/>
            <a:extLst>
              <a:ext uri="{FF2B5EF4-FFF2-40B4-BE49-F238E27FC236}">
                <a16:creationId xmlns:a16="http://schemas.microsoft.com/office/drawing/2014/main" id="{D35FE69E-673F-E74A-9CB9-362740F8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067908-1180-174D-94A1-D1507CEB2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2A13869-CC69-8D4C-82C5-98501436D6BD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4AF0EF28-46C0-1A44-B7BD-D16D706B7E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64" y="866488"/>
            <a:ext cx="11309501" cy="5801784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B60103"/>
              </a:buClr>
              <a:buNone/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Clr>
                <a:srgbClr val="B60103"/>
              </a:buClr>
            </a:pPr>
            <a:r>
              <a:rPr lang="en" sz="2667" dirty="0">
                <a:latin typeface="Arial" panose="020B0604020202020204" pitchFamily="34" charset="0"/>
                <a:cs typeface="Arial" panose="020B0604020202020204" pitchFamily="34" charset="0"/>
              </a:rPr>
              <a:t>Event of </a:t>
            </a:r>
            <a:r>
              <a:rPr lang="en" b="1" dirty="0">
                <a:solidFill>
                  <a:schemeClr val="accent1"/>
                </a:solidFill>
              </a:rPr>
              <a:t>hemolytic exacerbation</a:t>
            </a:r>
            <a:r>
              <a:rPr lang="en" sz="2667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2667" dirty="0">
                <a:latin typeface="Arial" panose="020B0604020202020204" pitchFamily="34" charset="0"/>
                <a:cs typeface="Arial" panose="020B0604020202020204" pitchFamily="34" charset="0"/>
              </a:rPr>
              <a:t>with or without clinical signs/symptoms, including thrombosis, in a patient with PNH on complement therapies.</a:t>
            </a:r>
          </a:p>
          <a:p>
            <a:pPr marL="0" indent="0" algn="just">
              <a:buClr>
                <a:srgbClr val="B60103"/>
              </a:buClr>
              <a:buNone/>
            </a:pPr>
            <a:endParaRPr lang="en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" dirty="0"/>
              <a:t>BTH was defined as the occurrence of at least </a:t>
            </a:r>
            <a:r>
              <a:rPr lang="en" b="1" dirty="0">
                <a:solidFill>
                  <a:schemeClr val="accent1"/>
                </a:solidFill>
              </a:rPr>
              <a:t>1 new or worsening sign or symptom of IVH* </a:t>
            </a:r>
            <a:r>
              <a:rPr lang="en" dirty="0"/>
              <a:t>in the presence of </a:t>
            </a:r>
            <a:r>
              <a:rPr lang="en" b="1" dirty="0">
                <a:solidFill>
                  <a:schemeClr val="accent1"/>
                </a:solidFill>
              </a:rPr>
              <a:t>LDH of ≥2ULN</a:t>
            </a:r>
            <a:r>
              <a:rPr lang="en" b="1" dirty="0">
                <a:solidFill>
                  <a:srgbClr val="FF0000"/>
                </a:solidFill>
              </a:rPr>
              <a:t> </a:t>
            </a:r>
            <a:r>
              <a:rPr lang="en" dirty="0"/>
              <a:t>(after prior reduction of LDH to &lt;1.5× the ULN on treatment). </a:t>
            </a:r>
          </a:p>
          <a:p>
            <a:pPr marL="0" indent="0" algn="just">
              <a:buNone/>
            </a:pPr>
            <a:endParaRPr lang="en" sz="800" dirty="0"/>
          </a:p>
          <a:p>
            <a:pPr marL="0" indent="0" algn="just">
              <a:buNone/>
            </a:pPr>
            <a:r>
              <a:rPr lang="en" i="1" dirty="0"/>
              <a:t>*Symptoms of IVH: fatigue; hemoglobinuria; abdominal pain, dyspnea; major adverse vascular events including thrombosis, dysphagia, or erectile dysfunction. Anemia, namely </a:t>
            </a:r>
            <a:r>
              <a:rPr lang="en" i="1" dirty="0" err="1"/>
              <a:t>Hb</a:t>
            </a:r>
            <a:r>
              <a:rPr lang="en" i="1" dirty="0"/>
              <a:t> of &lt;10 g/</a:t>
            </a:r>
            <a:r>
              <a:rPr lang="en" i="1" dirty="0" err="1"/>
              <a:t>dL</a:t>
            </a:r>
            <a:r>
              <a:rPr lang="en" i="1" dirty="0"/>
              <a:t>, was also included among signs of IVH.</a:t>
            </a:r>
            <a:r>
              <a:rPr lang="en" dirty="0"/>
              <a:t> </a:t>
            </a:r>
          </a:p>
          <a:p>
            <a:pPr algn="just">
              <a:buClr>
                <a:srgbClr val="B60103"/>
              </a:buClr>
            </a:pPr>
            <a:endParaRPr lang="en" sz="2667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60103"/>
              </a:buClr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60103"/>
              </a:buClr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60103"/>
              </a:buClr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60103"/>
              </a:buClr>
            </a:pP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351415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E8D7252-C3BF-0BC1-DB49-ECC65BA82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94428" y="20629307"/>
            <a:ext cx="2880000" cy="2880000"/>
          </a:xfrm>
          <a:prstGeom prst="rect">
            <a:avLst/>
          </a:prstGeom>
        </p:spPr>
      </p:pic>
      <p:pic>
        <p:nvPicPr>
          <p:cNvPr id="8" name="Graphic 7" descr="Enter with solid fill">
            <a:extLst>
              <a:ext uri="{FF2B5EF4-FFF2-40B4-BE49-F238E27FC236}">
                <a16:creationId xmlns:a16="http://schemas.microsoft.com/office/drawing/2014/main" id="{91A9AF75-DD03-1185-8ABF-0A57D3D5A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94428" y="7325455"/>
            <a:ext cx="2880000" cy="2880000"/>
          </a:xfrm>
          <a:prstGeom prst="rect">
            <a:avLst/>
          </a:prstGeom>
        </p:spPr>
      </p:pic>
      <p:pic>
        <p:nvPicPr>
          <p:cNvPr id="10" name="Graphic 9" descr="Garbage with solid fill">
            <a:extLst>
              <a:ext uri="{FF2B5EF4-FFF2-40B4-BE49-F238E27FC236}">
                <a16:creationId xmlns:a16="http://schemas.microsoft.com/office/drawing/2014/main" id="{DF710000-66B6-7505-F7F1-33B9E09A4B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494428" y="11348232"/>
            <a:ext cx="2880000" cy="2880000"/>
          </a:xfrm>
          <a:prstGeom prst="rect">
            <a:avLst/>
          </a:prstGeom>
        </p:spPr>
      </p:pic>
      <p:pic>
        <p:nvPicPr>
          <p:cNvPr id="12" name="Graphic 11" descr="Video camera with solid fill">
            <a:extLst>
              <a:ext uri="{FF2B5EF4-FFF2-40B4-BE49-F238E27FC236}">
                <a16:creationId xmlns:a16="http://schemas.microsoft.com/office/drawing/2014/main" id="{4C334F54-2CF7-AE5A-47CB-645E2C233F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494428" y="15079815"/>
            <a:ext cx="2880000" cy="2880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B19FBD3-2E7A-81BC-ADEE-6F1F205D58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3883" y="23976951"/>
            <a:ext cx="2221091" cy="2880000"/>
          </a:xfrm>
          <a:prstGeom prst="rect">
            <a:avLst/>
          </a:prstGeom>
        </p:spPr>
      </p:pic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177641B-0DA6-6B4F-B033-531BC6321A26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">
            <a:extLst>
              <a:ext uri="{FF2B5EF4-FFF2-40B4-BE49-F238E27FC236}">
                <a16:creationId xmlns:a16="http://schemas.microsoft.com/office/drawing/2014/main" id="{307C68A2-10CC-DE43-A11A-427B7BE9D1D7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BTH - Classification</a:t>
            </a:r>
            <a:endParaRPr lang="fr-FR" sz="3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E73B3A4-AE96-C849-B0BF-FDEA858A8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609" y="1259523"/>
            <a:ext cx="5915391" cy="4537074"/>
          </a:xfrm>
        </p:spPr>
        <p:txBody>
          <a:bodyPr>
            <a:norm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1800" b="1" dirty="0">
                <a:solidFill>
                  <a:schemeClr val="accent1"/>
                </a:solidFill>
              </a:rPr>
              <a:t>Clinical breakthrough hemolysis </a:t>
            </a:r>
            <a:r>
              <a:rPr lang="en-US" sz="1800" dirty="0"/>
              <a:t>- appearance of clinical symptoms such as painful hemolytic crises and dark urines (somehow subjective), associated with a rise in LDH and a drop in hemoglobin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B56EA7C-F976-E94C-86C3-8114FD8F821F}"/>
              </a:ext>
            </a:extLst>
          </p:cNvPr>
          <p:cNvSpPr txBox="1">
            <a:spLocks/>
          </p:cNvSpPr>
          <p:nvPr/>
        </p:nvSpPr>
        <p:spPr>
          <a:xfrm>
            <a:off x="6668184" y="1343928"/>
            <a:ext cx="5221286" cy="4537074"/>
          </a:xfrm>
          <a:prstGeom prst="rect">
            <a:avLst/>
          </a:prstGeom>
        </p:spPr>
        <p:txBody>
          <a:bodyPr>
            <a:normAutofit/>
          </a:bodyPr>
          <a:lstStyle>
            <a:lvl1pPr marL="228589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indent="-265113" algn="just">
              <a:buFont typeface="Arial" panose="020B0604020202020204" pitchFamily="34" charset="0"/>
              <a:buNone/>
            </a:pPr>
            <a:r>
              <a:rPr lang="en-US" sz="1800" b="1" dirty="0">
                <a:solidFill>
                  <a:schemeClr val="accent1"/>
                </a:solidFill>
              </a:rPr>
              <a:t>2. Subclinical breakthrough hemolysis </a:t>
            </a:r>
            <a:r>
              <a:rPr lang="en-US" sz="1800" dirty="0"/>
              <a:t>- evident just by laboratory data (i.e., LDH or </a:t>
            </a:r>
            <a:r>
              <a:rPr lang="en-US" sz="1800" dirty="0" err="1"/>
              <a:t>haemoglobin</a:t>
            </a:r>
            <a:r>
              <a:rPr lang="en-US" sz="1800" dirty="0"/>
              <a:t>) and moderate hemoglobinuria</a:t>
            </a:r>
            <a:endParaRPr lang="sv-SE" sz="1800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80CBE2F-8A66-1C45-849A-F463FD836F5B}"/>
              </a:ext>
            </a:extLst>
          </p:cNvPr>
          <p:cNvSpPr txBox="1">
            <a:spLocks/>
          </p:cNvSpPr>
          <p:nvPr/>
        </p:nvSpPr>
        <p:spPr>
          <a:xfrm>
            <a:off x="0" y="6543228"/>
            <a:ext cx="10659600" cy="12465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200" dirty="0" err="1">
                <a:latin typeface="+mj-lt"/>
              </a:rPr>
              <a:t>Risitano</a:t>
            </a:r>
            <a:r>
              <a:rPr lang="sv-SE" sz="1200" dirty="0">
                <a:latin typeface="+mj-lt"/>
              </a:rPr>
              <a:t> et al. </a:t>
            </a:r>
            <a:r>
              <a:rPr lang="sv-SE" sz="1200" i="1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Front </a:t>
            </a:r>
            <a:r>
              <a:rPr lang="sv-SE" sz="1200" i="1" dirty="0" err="1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Immunol</a:t>
            </a:r>
            <a:r>
              <a:rPr lang="sv-SE" sz="1200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2019</a:t>
            </a:r>
            <a:endParaRPr lang="sv-SE" sz="1200" dirty="0">
              <a:latin typeface="+mj-lt"/>
            </a:endParaRPr>
          </a:p>
        </p:txBody>
      </p:sp>
      <p:pic>
        <p:nvPicPr>
          <p:cNvPr id="18" name="Picture 7">
            <a:extLst>
              <a:ext uri="{FF2B5EF4-FFF2-40B4-BE49-F238E27FC236}">
                <a16:creationId xmlns:a16="http://schemas.microsoft.com/office/drawing/2014/main" id="{58666791-5991-DA47-9969-1BEEC0D4993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942143"/>
            <a:ext cx="12192000" cy="2614517"/>
          </a:xfrm>
          <a:prstGeom prst="rect">
            <a:avLst/>
          </a:prstGeom>
        </p:spPr>
      </p:pic>
      <p:sp>
        <p:nvSpPr>
          <p:cNvPr id="19" name="Rectangle: Rounded Corners 8">
            <a:extLst>
              <a:ext uri="{FF2B5EF4-FFF2-40B4-BE49-F238E27FC236}">
                <a16:creationId xmlns:a16="http://schemas.microsoft.com/office/drawing/2014/main" id="{4D9AB7EC-8428-6A43-8E72-4FD16CB52BB4}"/>
              </a:ext>
            </a:extLst>
          </p:cNvPr>
          <p:cNvSpPr/>
          <p:nvPr/>
        </p:nvSpPr>
        <p:spPr>
          <a:xfrm>
            <a:off x="0" y="4469141"/>
            <a:ext cx="12192000" cy="491613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ctangle: Rounded Corners 9">
            <a:extLst>
              <a:ext uri="{FF2B5EF4-FFF2-40B4-BE49-F238E27FC236}">
                <a16:creationId xmlns:a16="http://schemas.microsoft.com/office/drawing/2014/main" id="{4160964A-9263-674C-AE98-F2670FE66242}"/>
              </a:ext>
            </a:extLst>
          </p:cNvPr>
          <p:cNvSpPr/>
          <p:nvPr/>
        </p:nvSpPr>
        <p:spPr>
          <a:xfrm>
            <a:off x="4917" y="3923447"/>
            <a:ext cx="12192000" cy="491613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7" name="Image 23" descr="logoMaRIH(quadri)-01.png">
            <a:extLst>
              <a:ext uri="{FF2B5EF4-FFF2-40B4-BE49-F238E27FC236}">
                <a16:creationId xmlns:a16="http://schemas.microsoft.com/office/drawing/2014/main" id="{E95BB52D-084B-1B4C-9E07-7E71781879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28" name="Picture 5" descr="http://www.aplasiemedullaire.com/sites/all/themes/aplasie/img/logo.jpg">
            <a:hlinkClick r:id="rId14"/>
            <a:extLst>
              <a:ext uri="{FF2B5EF4-FFF2-40B4-BE49-F238E27FC236}">
                <a16:creationId xmlns:a16="http://schemas.microsoft.com/office/drawing/2014/main" id="{CC186288-EA97-9A4A-A331-6BEED71FD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17DD060-5D86-7D4E-AB0D-6AEE6B6FF6D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0F722EB-631A-4E4A-8F57-797323F91EE1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9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2">
            <a:extLst>
              <a:ext uri="{FF2B5EF4-FFF2-40B4-BE49-F238E27FC236}">
                <a16:creationId xmlns:a16="http://schemas.microsoft.com/office/drawing/2014/main" id="{22A6EB4A-293D-204C-B623-D791E865A562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BTH – 2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Mechanisms</a:t>
            </a:r>
            <a:endParaRPr lang="fr-FR" sz="3200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2DF2ACAE-3E99-5944-AC30-4B8AC5E5E02A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19" name="Image 23" descr="logoMaRIH(quadri)-01.png">
            <a:extLst>
              <a:ext uri="{FF2B5EF4-FFF2-40B4-BE49-F238E27FC236}">
                <a16:creationId xmlns:a16="http://schemas.microsoft.com/office/drawing/2014/main" id="{D6BA572E-AB00-0C4C-921F-FCB5AA84E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20" name="Picture 5" descr="http://www.aplasiemedullaire.com/sites/all/themes/aplasie/img/logo.jpg">
            <a:hlinkClick r:id="rId4"/>
            <a:extLst>
              <a:ext uri="{FF2B5EF4-FFF2-40B4-BE49-F238E27FC236}">
                <a16:creationId xmlns:a16="http://schemas.microsoft.com/office/drawing/2014/main" id="{1F195D94-0436-554B-B2D6-318FB9619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3ACA33D-4028-F441-A096-DC0A6C2E51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3E65FC79-2F55-7843-B0D7-39BED3F926C6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7">
            <a:extLst>
              <a:ext uri="{FF2B5EF4-FFF2-40B4-BE49-F238E27FC236}">
                <a16:creationId xmlns:a16="http://schemas.microsoft.com/office/drawing/2014/main" id="{391AA6A6-990A-E244-BB0B-1B1432D03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4531" y="2887155"/>
            <a:ext cx="9336727" cy="2755740"/>
          </a:xfrm>
          <a:prstGeom prst="rect">
            <a:avLst/>
          </a:prstGeom>
        </p:spPr>
      </p:pic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D009AE5A-15CC-AD4D-9F94-1680DA67C3E9}"/>
              </a:ext>
            </a:extLst>
          </p:cNvPr>
          <p:cNvSpPr txBox="1">
            <a:spLocks/>
          </p:cNvSpPr>
          <p:nvPr/>
        </p:nvSpPr>
        <p:spPr>
          <a:xfrm>
            <a:off x="126608" y="879699"/>
            <a:ext cx="6260122" cy="45370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5560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39750" indent="-1841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22313" indent="-1825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AU" sz="1800" b="1" dirty="0">
                <a:solidFill>
                  <a:srgbClr val="4472C4"/>
                </a:solidFill>
                <a:latin typeface="Arial"/>
                <a:cs typeface="+mn-cs"/>
              </a:rPr>
              <a:t>1. Pharmacokinetic</a:t>
            </a:r>
            <a:endParaRPr kumimoji="0" lang="en-AU" sz="1800" b="1" i="0" u="none" strike="noStrike" kern="1200" cap="none" spc="0" normalizeH="0" baseline="0" noProof="0" dirty="0">
              <a:ln>
                <a:noFill/>
              </a:ln>
              <a:solidFill>
                <a:srgbClr val="2D5E77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0" lvl="1" indent="-173038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585854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­"/>
              <a:tabLst/>
              <a:defRPr/>
            </a:pPr>
            <a:r>
              <a:rPr kumimoji="0" lang="en-AU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Suboptimal inhibition due to inadequate drug levels</a:t>
            </a:r>
          </a:p>
          <a:p>
            <a:pPr marL="355600" marR="0" lvl="1" indent="-173038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585854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­"/>
              <a:tabLst/>
              <a:defRPr/>
            </a:pPr>
            <a:r>
              <a:rPr kumimoji="0" lang="en-AU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Occurs regularly, usually just before reinjection </a:t>
            </a:r>
          </a:p>
          <a:p>
            <a:pPr marL="182562" marR="0" lvl="1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585854">
                  <a:lumMod val="60000"/>
                  <a:lumOff val="40000"/>
                </a:srgbClr>
              </a:buClr>
              <a:buSzTx/>
              <a:buNone/>
              <a:tabLst/>
              <a:defRPr/>
            </a:pPr>
            <a:r>
              <a:rPr lang="en-AU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0" lang="en-AU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kumimoji="0" lang="en-AU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Ravulizumab</a:t>
            </a:r>
            <a:endParaRPr kumimoji="0" lang="en-AU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ontent Placeholder 8">
            <a:extLst>
              <a:ext uri="{FF2B5EF4-FFF2-40B4-BE49-F238E27FC236}">
                <a16:creationId xmlns:a16="http://schemas.microsoft.com/office/drawing/2014/main" id="{EBCF3ACE-81F1-CB4F-B206-E2EC6858FAD1}"/>
              </a:ext>
            </a:extLst>
          </p:cNvPr>
          <p:cNvSpPr txBox="1">
            <a:spLocks/>
          </p:cNvSpPr>
          <p:nvPr/>
        </p:nvSpPr>
        <p:spPr>
          <a:xfrm>
            <a:off x="6217920" y="865629"/>
            <a:ext cx="5974080" cy="45370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5560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39750" indent="-1841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22313" indent="-1825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sz="1800" b="1" dirty="0">
                <a:solidFill>
                  <a:srgbClr val="4472C4"/>
                </a:solidFill>
                <a:latin typeface="Arial"/>
                <a:cs typeface="+mn-cs"/>
              </a:rPr>
              <a:t>2. Pharmacodynamic</a:t>
            </a:r>
          </a:p>
          <a:p>
            <a:pPr marL="355600" marR="0" lvl="1" indent="-173038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585854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­"/>
              <a:tabLst/>
              <a:defRPr/>
            </a:pPr>
            <a:r>
              <a:rPr lang="en-AU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Occurs despite adequate drug levels </a:t>
            </a:r>
          </a:p>
          <a:p>
            <a:pPr marL="355600" marR="0" lvl="1" indent="-173038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585854">
                  <a:lumMod val="60000"/>
                  <a:lumOff val="40000"/>
                </a:srgbClr>
              </a:buClr>
              <a:buSzTx/>
              <a:buFont typeface="Arial" panose="020B0604020202020204" pitchFamily="34" charset="0"/>
              <a:buChar char="­"/>
              <a:tabLst/>
              <a:defRPr/>
            </a:pPr>
            <a:r>
              <a:rPr lang="en-AU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strong complement activation conditions (e.g. pregnancy, infection, surgery etc)</a:t>
            </a:r>
          </a:p>
          <a:p>
            <a:pPr marL="182563" marR="0" lvl="0" indent="-182563" algn="just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41EEAD42-7A05-7A49-A6B1-8B3FD7811CFE}"/>
              </a:ext>
            </a:extLst>
          </p:cNvPr>
          <p:cNvSpPr txBox="1">
            <a:spLocks/>
          </p:cNvSpPr>
          <p:nvPr/>
        </p:nvSpPr>
        <p:spPr>
          <a:xfrm>
            <a:off x="11928474" y="5884789"/>
            <a:ext cx="263525" cy="29630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sv-SE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06B0CF-28DA-4AF7-AD0B-CB9D5901F647}" type="slidenum">
              <a:rPr lang="sv-SE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pPr/>
              <a:t>5</a:t>
            </a:fld>
            <a:endParaRPr lang="sv-SE">
              <a:solidFill>
                <a:prstClr val="black">
                  <a:lumMod val="50000"/>
                  <a:lumOff val="50000"/>
                </a:prstClr>
              </a:solidFill>
              <a:latin typeface="Calibri"/>
            </a:endParaRPr>
          </a:p>
        </p:txBody>
      </p:sp>
      <p:sp>
        <p:nvSpPr>
          <p:cNvPr id="35" name="Rectangle: Rounded Corners 11">
            <a:extLst>
              <a:ext uri="{FF2B5EF4-FFF2-40B4-BE49-F238E27FC236}">
                <a16:creationId xmlns:a16="http://schemas.microsoft.com/office/drawing/2014/main" id="{B16302F5-2CB5-5D41-B147-D53796A5BCB9}"/>
              </a:ext>
            </a:extLst>
          </p:cNvPr>
          <p:cNvSpPr/>
          <p:nvPr/>
        </p:nvSpPr>
        <p:spPr>
          <a:xfrm>
            <a:off x="-4918" y="4241963"/>
            <a:ext cx="12192000" cy="1078649"/>
          </a:xfrm>
          <a:prstGeom prst="roundRect">
            <a:avLst/>
          </a:prstGeom>
          <a:noFill/>
          <a:ln w="28575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: Rounded Corners 12">
            <a:extLst>
              <a:ext uri="{FF2B5EF4-FFF2-40B4-BE49-F238E27FC236}">
                <a16:creationId xmlns:a16="http://schemas.microsoft.com/office/drawing/2014/main" id="{AA025AAC-C7DB-EC42-AA84-82188F99560D}"/>
              </a:ext>
            </a:extLst>
          </p:cNvPr>
          <p:cNvSpPr/>
          <p:nvPr/>
        </p:nvSpPr>
        <p:spPr>
          <a:xfrm>
            <a:off x="-1" y="3480661"/>
            <a:ext cx="12192000" cy="731806"/>
          </a:xfrm>
          <a:prstGeom prst="roundRect">
            <a:avLst/>
          </a:prstGeom>
          <a:noFill/>
          <a:ln w="28575" cap="flat" cmpd="sng" algn="ctr">
            <a:solidFill>
              <a:srgbClr val="2D5E7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6F597868-56A1-3D4A-BB7C-D2D11D7BB444}"/>
              </a:ext>
            </a:extLst>
          </p:cNvPr>
          <p:cNvSpPr txBox="1">
            <a:spLocks/>
          </p:cNvSpPr>
          <p:nvPr/>
        </p:nvSpPr>
        <p:spPr>
          <a:xfrm>
            <a:off x="0" y="6543228"/>
            <a:ext cx="10659600" cy="124650"/>
          </a:xfrm>
          <a:prstGeom prst="rect">
            <a:avLst/>
          </a:prstGeom>
        </p:spPr>
        <p:txBody>
          <a:bodyPr/>
          <a:lstStyle>
            <a:lvl1pPr marL="228589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10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200" dirty="0" err="1">
                <a:latin typeface="+mj-lt"/>
              </a:rPr>
              <a:t>Risitano</a:t>
            </a:r>
            <a:r>
              <a:rPr lang="sv-SE" sz="1200" dirty="0">
                <a:latin typeface="+mj-lt"/>
              </a:rPr>
              <a:t> et al. </a:t>
            </a:r>
            <a:r>
              <a:rPr lang="sv-SE" sz="1200" i="1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Front </a:t>
            </a:r>
            <a:r>
              <a:rPr lang="sv-SE" sz="1200" i="1" dirty="0" err="1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Immunol</a:t>
            </a:r>
            <a:r>
              <a:rPr lang="sv-SE" sz="1200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2019</a:t>
            </a:r>
            <a:endParaRPr lang="sv-SE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558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en" sz="3200" b="1" dirty="0">
                <a:solidFill>
                  <a:prstClr val="black"/>
                </a:solidFill>
                <a:latin typeface="Calibri"/>
              </a:rPr>
              <a:t>BTH with anti C5 complement inhibitors - Trials</a:t>
            </a:r>
          </a:p>
        </p:txBody>
      </p:sp>
      <p:pic>
        <p:nvPicPr>
          <p:cNvPr id="23" name="Image 23" descr="logoMaRIH(quadri)-01.png">
            <a:extLst>
              <a:ext uri="{FF2B5EF4-FFF2-40B4-BE49-F238E27FC236}">
                <a16:creationId xmlns:a16="http://schemas.microsoft.com/office/drawing/2014/main" id="{30FB4565-C71E-0747-AA39-398FA041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24" name="Picture 5" descr="http://www.aplasiemedullaire.com/sites/all/themes/aplasie/img/logo.jpg">
            <a:hlinkClick r:id="rId3"/>
            <a:extLst>
              <a:ext uri="{FF2B5EF4-FFF2-40B4-BE49-F238E27FC236}">
                <a16:creationId xmlns:a16="http://schemas.microsoft.com/office/drawing/2014/main" id="{D35FE69E-673F-E74A-9CB9-362740F8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067908-1180-174D-94A1-D1507CEB2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2A13869-CC69-8D4C-82C5-98501436D6BD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86B101B6-D106-774A-ACB9-CBFFDA198B93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Blood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543CCB4-DF22-574F-802C-B6AEB01480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2620" y="1091809"/>
            <a:ext cx="8946759" cy="453770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0026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10F43A68-75FF-7F46-92E5-EC57157599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 33" descr="globulesVerticaux.png">
            <a:extLst>
              <a:ext uri="{FF2B5EF4-FFF2-40B4-BE49-F238E27FC236}">
                <a16:creationId xmlns:a16="http://schemas.microsoft.com/office/drawing/2014/main" id="{AB371866-ED3A-434D-86AC-5D7671A22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  <p:pic>
        <p:nvPicPr>
          <p:cNvPr id="35" name="Image 23" descr="logoMaRIH(quadri)-01.png">
            <a:extLst>
              <a:ext uri="{FF2B5EF4-FFF2-40B4-BE49-F238E27FC236}">
                <a16:creationId xmlns:a16="http://schemas.microsoft.com/office/drawing/2014/main" id="{7513052E-96F7-834C-8C60-EA25A349E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36" name="Picture 5" descr="http://www.aplasiemedullaire.com/sites/all/themes/aplasie/img/logo.jpg">
            <a:hlinkClick r:id="rId4"/>
            <a:extLst>
              <a:ext uri="{FF2B5EF4-FFF2-40B4-BE49-F238E27FC236}">
                <a16:creationId xmlns:a16="http://schemas.microsoft.com/office/drawing/2014/main" id="{E031AB61-DFC5-6046-8D3C-7619C70FE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255D6A9C-A50F-7144-94A9-6E76E1DF9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00D45884-28AC-914F-AA9E-9112C51026BD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">
            <a:extLst>
              <a:ext uri="{FF2B5EF4-FFF2-40B4-BE49-F238E27FC236}">
                <a16:creationId xmlns:a16="http://schemas.microsoft.com/office/drawing/2014/main" id="{D150AC16-E71D-CC4C-835E-80CBE6397E06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en" sz="3200" b="1" dirty="0">
                <a:solidFill>
                  <a:prstClr val="black"/>
                </a:solidFill>
                <a:latin typeface="Calibri"/>
              </a:rPr>
              <a:t>BTH with proximal complement inhibitor - Trials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C242A8-FCB7-F242-9FAA-7AE26B9F84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4882" y="1097474"/>
            <a:ext cx="7817201" cy="4754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256F3E6E-AF4A-704D-9089-C1400207FB0D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Blood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45271941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8">
            <a:extLst>
              <a:ext uri="{FF2B5EF4-FFF2-40B4-BE49-F238E27FC236}">
                <a16:creationId xmlns:a16="http://schemas.microsoft.com/office/drawing/2014/main" id="{1DEA0781-BB15-4249-B6FA-CB63E2F01247}"/>
              </a:ext>
            </a:extLst>
          </p:cNvPr>
          <p:cNvSpPr/>
          <p:nvPr/>
        </p:nvSpPr>
        <p:spPr>
          <a:xfrm>
            <a:off x="1282015" y="1901486"/>
            <a:ext cx="9316156" cy="464819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46" indent="-171446" algn="ctr" defTabSz="914377">
              <a:lnSpc>
                <a:spcPct val="8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pt-BR" sz="12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4ACD4D74-1F7D-4341-9E61-394BC576F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/>
              <a:t>BTH – all </a:t>
            </a:r>
            <a:r>
              <a:rPr lang="fr-FR" dirty="0" err="1"/>
              <a:t>complement</a:t>
            </a:r>
            <a:r>
              <a:rPr lang="fr-FR" dirty="0"/>
              <a:t> </a:t>
            </a:r>
            <a:r>
              <a:rPr lang="fr-FR" dirty="0" err="1"/>
              <a:t>inhitors</a:t>
            </a:r>
            <a:r>
              <a:rPr lang="fr-FR" dirty="0"/>
              <a:t> – Real life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sz="3000" b="0" u="sng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D628B5-CE86-6243-9FF3-BDC089C8A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" y="1524000"/>
            <a:ext cx="12166600" cy="3810000"/>
          </a:xfrm>
          <a:prstGeom prst="rect">
            <a:avLst/>
          </a:prstGeom>
        </p:spPr>
      </p:pic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AC3188C5-C404-BD4B-84FD-BA560134BB78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AJH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123017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1">
            <a:extLst>
              <a:ext uri="{FF2B5EF4-FFF2-40B4-BE49-F238E27FC236}">
                <a16:creationId xmlns:a16="http://schemas.microsoft.com/office/drawing/2014/main" id="{509B7814-F74A-1741-8A37-1FCF188F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/>
              <a:t>BTH – all </a:t>
            </a:r>
            <a:r>
              <a:rPr lang="fr-FR" dirty="0" err="1"/>
              <a:t>complement</a:t>
            </a:r>
            <a:r>
              <a:rPr lang="fr-FR" dirty="0"/>
              <a:t> </a:t>
            </a:r>
            <a:r>
              <a:rPr lang="fr-FR" dirty="0" err="1"/>
              <a:t>inhitors</a:t>
            </a:r>
            <a:r>
              <a:rPr lang="fr-FR" dirty="0"/>
              <a:t> – Real life</a:t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endParaRPr lang="fr-FR" sz="3000" b="0" u="sng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2B03254-54C7-A94A-B497-597CB916C24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8AC3293C-56B6-CA44-9CE1-46ECBC30D1F3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AJH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E375EC-6654-7E49-B97B-D5713781B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50" y="1217027"/>
            <a:ext cx="5134903" cy="461700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3D3D0C9-4EF6-374B-B8E6-E80F07D35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249" y="1048215"/>
            <a:ext cx="4242582" cy="56535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28C571F-D814-994D-8AC3-17177C74DD4F}"/>
              </a:ext>
            </a:extLst>
          </p:cNvPr>
          <p:cNvSpPr/>
          <p:nvPr/>
        </p:nvSpPr>
        <p:spPr>
          <a:xfrm>
            <a:off x="492369" y="1153551"/>
            <a:ext cx="5359791" cy="4867421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E27B0A-575E-4E4E-B042-B3B08EDA876F}"/>
              </a:ext>
            </a:extLst>
          </p:cNvPr>
          <p:cNvSpPr/>
          <p:nvPr/>
        </p:nvSpPr>
        <p:spPr>
          <a:xfrm>
            <a:off x="6874413" y="1010530"/>
            <a:ext cx="4618893" cy="5741962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01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re 1">
            <a:extLst>
              <a:ext uri="{FF2B5EF4-FFF2-40B4-BE49-F238E27FC236}">
                <a16:creationId xmlns:a16="http://schemas.microsoft.com/office/drawing/2014/main" id="{9F886913-4718-4540-B87B-3E9153082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>
                <a:latin typeface="+mn-lt"/>
              </a:rPr>
              <a:t>BTH – all </a:t>
            </a:r>
            <a:r>
              <a:rPr lang="fr-FR" dirty="0" err="1">
                <a:latin typeface="+mn-lt"/>
              </a:rPr>
              <a:t>complement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inhitors</a:t>
            </a:r>
            <a:r>
              <a:rPr lang="fr-FR" dirty="0">
                <a:latin typeface="+mn-lt"/>
              </a:rPr>
              <a:t> – Real life</a:t>
            </a:r>
            <a:br>
              <a:rPr lang="fr-FR" dirty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endParaRPr lang="fr-FR" sz="3000" b="0" u="sng" dirty="0">
              <a:latin typeface="+mn-lt"/>
            </a:endParaRPr>
          </a:p>
        </p:txBody>
      </p:sp>
      <p:cxnSp>
        <p:nvCxnSpPr>
          <p:cNvPr id="200" name="Connecteur droit 199">
            <a:extLst>
              <a:ext uri="{FF2B5EF4-FFF2-40B4-BE49-F238E27FC236}">
                <a16:creationId xmlns:a16="http://schemas.microsoft.com/office/drawing/2014/main" id="{3001EE29-64FD-E846-B04D-44259B7C265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" name="Image 201">
            <a:extLst>
              <a:ext uri="{FF2B5EF4-FFF2-40B4-BE49-F238E27FC236}">
                <a16:creationId xmlns:a16="http://schemas.microsoft.com/office/drawing/2014/main" id="{EA74DF32-AB7A-154B-ABCF-F7E026908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79" y="1012872"/>
            <a:ext cx="4542576" cy="5500468"/>
          </a:xfrm>
          <a:prstGeom prst="rect">
            <a:avLst/>
          </a:prstGeom>
        </p:spPr>
      </p:pic>
      <p:pic>
        <p:nvPicPr>
          <p:cNvPr id="204" name="Image 203">
            <a:extLst>
              <a:ext uri="{FF2B5EF4-FFF2-40B4-BE49-F238E27FC236}">
                <a16:creationId xmlns:a16="http://schemas.microsoft.com/office/drawing/2014/main" id="{03166E32-6D1B-2843-B4EF-08B32B725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0542" y="2336116"/>
            <a:ext cx="5600700" cy="3086100"/>
          </a:xfrm>
          <a:prstGeom prst="rect">
            <a:avLst/>
          </a:prstGeom>
        </p:spPr>
      </p:pic>
      <p:sp>
        <p:nvSpPr>
          <p:cNvPr id="205" name="Rectangle 204">
            <a:extLst>
              <a:ext uri="{FF2B5EF4-FFF2-40B4-BE49-F238E27FC236}">
                <a16:creationId xmlns:a16="http://schemas.microsoft.com/office/drawing/2014/main" id="{70711634-E652-8041-9D8D-5A40DF87DFB2}"/>
              </a:ext>
            </a:extLst>
          </p:cNvPr>
          <p:cNvSpPr/>
          <p:nvPr/>
        </p:nvSpPr>
        <p:spPr>
          <a:xfrm>
            <a:off x="492369" y="956602"/>
            <a:ext cx="5359791" cy="5556737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26D4263D-9EA2-C748-970C-A2F88C2497FB}"/>
              </a:ext>
            </a:extLst>
          </p:cNvPr>
          <p:cNvSpPr/>
          <p:nvPr/>
        </p:nvSpPr>
        <p:spPr>
          <a:xfrm>
            <a:off x="6372664" y="2307102"/>
            <a:ext cx="5627078" cy="3193366"/>
          </a:xfrm>
          <a:prstGeom prst="rect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7" name="Espace réservé du texte 13">
            <a:extLst>
              <a:ext uri="{FF2B5EF4-FFF2-40B4-BE49-F238E27FC236}">
                <a16:creationId xmlns:a16="http://schemas.microsoft.com/office/drawing/2014/main" id="{979541BC-C44D-4146-8D19-A8192D2E0562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AJH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231020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600F16-58DE-3641-BB86-6ADDD4A7E5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7" r="4231"/>
          <a:stretch/>
        </p:blipFill>
        <p:spPr>
          <a:xfrm>
            <a:off x="-1" y="761375"/>
            <a:ext cx="11057207" cy="5785415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DA23E181-DCE9-9C42-B688-08A15A2A6B3C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AJH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64720D24-E6BA-4A48-ADF1-E3FB380D5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>
                <a:latin typeface="+mn-lt"/>
              </a:rPr>
              <a:t>BTH – all </a:t>
            </a:r>
            <a:r>
              <a:rPr lang="fr-FR" dirty="0" err="1">
                <a:latin typeface="+mn-lt"/>
              </a:rPr>
              <a:t>complement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inhitors</a:t>
            </a:r>
            <a:r>
              <a:rPr lang="fr-FR" dirty="0">
                <a:latin typeface="+mn-lt"/>
              </a:rPr>
              <a:t> – Real life</a:t>
            </a:r>
            <a:br>
              <a:rPr lang="fr-FR" dirty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endParaRPr lang="fr-FR" sz="3000" b="0" u="sng" dirty="0">
              <a:latin typeface="+mn-lt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A8B5FF6-AB71-974E-8BC8-39F1D74F89BA}"/>
              </a:ext>
            </a:extLst>
          </p:cNvPr>
          <p:cNvSpPr txBox="1"/>
          <p:nvPr/>
        </p:nvSpPr>
        <p:spPr>
          <a:xfrm>
            <a:off x="10663309" y="3319975"/>
            <a:ext cx="1702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0.18 </a:t>
            </a:r>
            <a:r>
              <a:rPr lang="fr-FR" sz="1400" dirty="0" err="1"/>
              <a:t>events</a:t>
            </a:r>
            <a:r>
              <a:rPr lang="fr-FR" sz="1400" dirty="0"/>
              <a:t> per pts-</a:t>
            </a:r>
            <a:r>
              <a:rPr lang="fr-FR" sz="1400" dirty="0" err="1"/>
              <a:t>year</a:t>
            </a:r>
            <a:r>
              <a:rPr lang="fr-FR" sz="1400" dirty="0"/>
              <a:t> of </a:t>
            </a:r>
            <a:r>
              <a:rPr lang="fr-FR" sz="1400" dirty="0" err="1"/>
              <a:t>treatment</a:t>
            </a:r>
            <a:endParaRPr lang="fr-FR" sz="1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86EBFF-630D-124F-814B-E897C25AEF8F}"/>
              </a:ext>
            </a:extLst>
          </p:cNvPr>
          <p:cNvSpPr txBox="1"/>
          <p:nvPr/>
        </p:nvSpPr>
        <p:spPr>
          <a:xfrm>
            <a:off x="9310467" y="3810000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0.43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4112AE8-7076-264E-84C9-1DD4756AC687}"/>
              </a:ext>
            </a:extLst>
          </p:cNvPr>
          <p:cNvSpPr txBox="1"/>
          <p:nvPr/>
        </p:nvSpPr>
        <p:spPr>
          <a:xfrm>
            <a:off x="8453348" y="4372709"/>
            <a:ext cx="3738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Iptacopan</a:t>
            </a:r>
            <a:r>
              <a:rPr lang="fr-FR" sz="1400" dirty="0"/>
              <a:t>: 0.45 </a:t>
            </a:r>
            <a:r>
              <a:rPr lang="fr-FR" sz="1400" dirty="0" err="1"/>
              <a:t>events</a:t>
            </a:r>
            <a:r>
              <a:rPr lang="fr-FR" sz="1400" dirty="0"/>
              <a:t> per pts-</a:t>
            </a:r>
            <a:r>
              <a:rPr lang="fr-FR" sz="1400" dirty="0" err="1"/>
              <a:t>year</a:t>
            </a:r>
            <a:r>
              <a:rPr lang="fr-FR" sz="1400" dirty="0"/>
              <a:t> of </a:t>
            </a:r>
            <a:r>
              <a:rPr lang="fr-FR" sz="1400" dirty="0" err="1"/>
              <a:t>treatment</a:t>
            </a:r>
            <a:endParaRPr lang="fr-FR" sz="1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F666EFB-FF8B-684D-AA38-027B43DEE599}"/>
              </a:ext>
            </a:extLst>
          </p:cNvPr>
          <p:cNvSpPr txBox="1"/>
          <p:nvPr/>
        </p:nvSpPr>
        <p:spPr>
          <a:xfrm>
            <a:off x="8453348" y="4707989"/>
            <a:ext cx="3788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Danicopan</a:t>
            </a:r>
            <a:r>
              <a:rPr lang="fr-FR" sz="1400" dirty="0"/>
              <a:t>: 0.20 </a:t>
            </a:r>
            <a:r>
              <a:rPr lang="fr-FR" sz="1400" dirty="0" err="1"/>
              <a:t>events</a:t>
            </a:r>
            <a:r>
              <a:rPr lang="fr-FR" sz="1400" dirty="0"/>
              <a:t> per pts-</a:t>
            </a:r>
            <a:r>
              <a:rPr lang="fr-FR" sz="1400" dirty="0" err="1"/>
              <a:t>year</a:t>
            </a:r>
            <a:r>
              <a:rPr lang="fr-FR" sz="1400" dirty="0"/>
              <a:t> of </a:t>
            </a:r>
            <a:r>
              <a:rPr lang="fr-FR" sz="1400" dirty="0" err="1"/>
              <a:t>treatment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022341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, chunk 2">
            <a:extLst>
              <a:ext uri="{FF2B5EF4-FFF2-40B4-BE49-F238E27FC236}">
                <a16:creationId xmlns:a16="http://schemas.microsoft.com/office/drawing/2014/main" id="{5C6D2B99-90FA-8749-A4AF-195B7E2BBA5C}"/>
              </a:ext>
            </a:extLst>
          </p:cNvPr>
          <p:cNvSpPr txBox="1"/>
          <p:nvPr/>
        </p:nvSpPr>
        <p:spPr>
          <a:xfrm>
            <a:off x="3124200" y="1581587"/>
            <a:ext cx="5181600" cy="313932"/>
          </a:xfrm>
          <a:prstGeom prst="rect">
            <a:avLst/>
          </a:prstGeom>
        </p:spPr>
        <p:txBody>
          <a:bodyPr vert="horz" wrap="square" lIns="91440" tIns="45720" rIns="91440" bIns="45720" numCol="1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1700" b="1">
                <a:solidFill>
                  <a:schemeClr val="accent4"/>
                </a:solidFill>
                <a:latin typeface="+mj-lt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 defTabSz="914377">
              <a:defRPr/>
            </a:pPr>
            <a:r>
              <a:rPr lang="en-GB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Survival PNH cases post drug commencement – All cases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5153430D-1891-A94B-9946-4004AC1B2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>
                <a:latin typeface="+mn-lt"/>
              </a:rPr>
              <a:t>BTH – all </a:t>
            </a:r>
            <a:r>
              <a:rPr lang="fr-FR" dirty="0" err="1">
                <a:latin typeface="+mn-lt"/>
              </a:rPr>
              <a:t>complement</a:t>
            </a:r>
            <a:r>
              <a:rPr lang="fr-FR" dirty="0">
                <a:latin typeface="+mn-lt"/>
              </a:rPr>
              <a:t> </a:t>
            </a:r>
            <a:r>
              <a:rPr lang="fr-FR" dirty="0" err="1">
                <a:latin typeface="+mn-lt"/>
              </a:rPr>
              <a:t>inhitors</a:t>
            </a:r>
            <a:r>
              <a:rPr lang="fr-FR" dirty="0">
                <a:latin typeface="+mn-lt"/>
              </a:rPr>
              <a:t> – Real life</a:t>
            </a:r>
            <a:br>
              <a:rPr lang="fr-FR" dirty="0">
                <a:latin typeface="+mn-lt"/>
              </a:rPr>
            </a:br>
            <a:r>
              <a:rPr lang="fr-FR" dirty="0">
                <a:latin typeface="+mn-lt"/>
              </a:rPr>
              <a:t/>
            </a:r>
            <a:br>
              <a:rPr lang="fr-FR" dirty="0">
                <a:latin typeface="+mn-lt"/>
              </a:rPr>
            </a:br>
            <a:endParaRPr lang="fr-FR" sz="3000" b="0" u="sng" dirty="0">
              <a:latin typeface="+mn-lt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43B6A6D-1983-6A4D-965A-405A1B403F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6" t="4591" r="30770"/>
          <a:stretch/>
        </p:blipFill>
        <p:spPr>
          <a:xfrm>
            <a:off x="0" y="1026942"/>
            <a:ext cx="7821638" cy="551984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3CBDFA5-C01E-5A42-B66D-9CF9B94F5743}"/>
              </a:ext>
            </a:extLst>
          </p:cNvPr>
          <p:cNvSpPr txBox="1"/>
          <p:nvPr/>
        </p:nvSpPr>
        <p:spPr>
          <a:xfrm>
            <a:off x="8398412" y="3685736"/>
            <a:ext cx="36013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" sz="1600" dirty="0"/>
              <a:t>Median time from CI treatment to the first BTH event was shorter for </a:t>
            </a:r>
            <a:r>
              <a:rPr lang="en" sz="1600" dirty="0" err="1"/>
              <a:t>pegcetacoplan</a:t>
            </a:r>
            <a:r>
              <a:rPr lang="en" sz="1600" dirty="0"/>
              <a:t> (7 months, 0–18) compared to eculizumab (34, 1–168), other anti-­ C5 drugs (13, 0–72), and AP inhibitors (11, 2–55).</a:t>
            </a:r>
          </a:p>
        </p:txBody>
      </p: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D178E178-5ADE-BB4C-AF16-1FB8AB3E34AE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Blood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242539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92" descr="Lightning bolt outline">
            <a:extLst>
              <a:ext uri="{FF2B5EF4-FFF2-40B4-BE49-F238E27FC236}">
                <a16:creationId xmlns:a16="http://schemas.microsoft.com/office/drawing/2014/main" id="{BF89FD1C-7657-784C-A9DB-97C366B9E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7312716">
            <a:off x="2878508" y="1374363"/>
            <a:ext cx="378328" cy="378328"/>
          </a:xfrm>
          <a:prstGeom prst="rect">
            <a:avLst/>
          </a:prstGeom>
        </p:spPr>
      </p:pic>
      <p:grpSp>
        <p:nvGrpSpPr>
          <p:cNvPr id="4" name="Group 286">
            <a:extLst>
              <a:ext uri="{FF2B5EF4-FFF2-40B4-BE49-F238E27FC236}">
                <a16:creationId xmlns:a16="http://schemas.microsoft.com/office/drawing/2014/main" id="{FFA8C833-198B-1E40-B1F9-BDFD45A0ACCD}"/>
              </a:ext>
            </a:extLst>
          </p:cNvPr>
          <p:cNvGrpSpPr/>
          <p:nvPr/>
        </p:nvGrpSpPr>
        <p:grpSpPr>
          <a:xfrm>
            <a:off x="1578436" y="4996296"/>
            <a:ext cx="4143033" cy="1113140"/>
            <a:chOff x="999271" y="4820963"/>
            <a:chExt cx="4848594" cy="1672494"/>
          </a:xfrm>
        </p:grpSpPr>
        <p:pic>
          <p:nvPicPr>
            <p:cNvPr id="5" name="Picture 287" descr="Icon&#10;&#10;Description automatically generated">
              <a:extLst>
                <a:ext uri="{FF2B5EF4-FFF2-40B4-BE49-F238E27FC236}">
                  <a16:creationId xmlns:a16="http://schemas.microsoft.com/office/drawing/2014/main" id="{18585F1D-5819-1845-B661-5418413DD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9271" y="5347119"/>
              <a:ext cx="4848594" cy="1146338"/>
            </a:xfrm>
            <a:prstGeom prst="rect">
              <a:avLst/>
            </a:prstGeom>
          </p:spPr>
        </p:pic>
        <p:sp>
          <p:nvSpPr>
            <p:cNvPr id="6" name="TextBox 288">
              <a:extLst>
                <a:ext uri="{FF2B5EF4-FFF2-40B4-BE49-F238E27FC236}">
                  <a16:creationId xmlns:a16="http://schemas.microsoft.com/office/drawing/2014/main" id="{1D2EC2CB-7475-BE4D-BD37-532480B3B709}"/>
                </a:ext>
              </a:extLst>
            </p:cNvPr>
            <p:cNvSpPr txBox="1"/>
            <p:nvPr/>
          </p:nvSpPr>
          <p:spPr>
            <a:xfrm>
              <a:off x="1336565" y="4820963"/>
              <a:ext cx="83400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Normal red cells</a:t>
              </a:r>
            </a:p>
          </p:txBody>
        </p:sp>
        <p:sp>
          <p:nvSpPr>
            <p:cNvPr id="7" name="TextBox 289">
              <a:extLst>
                <a:ext uri="{FF2B5EF4-FFF2-40B4-BE49-F238E27FC236}">
                  <a16:creationId xmlns:a16="http://schemas.microsoft.com/office/drawing/2014/main" id="{EC86C158-D705-6742-931C-BD5911C7B1B9}"/>
                </a:ext>
              </a:extLst>
            </p:cNvPr>
            <p:cNvSpPr txBox="1"/>
            <p:nvPr/>
          </p:nvSpPr>
          <p:spPr>
            <a:xfrm>
              <a:off x="2280515" y="5097226"/>
              <a:ext cx="3414466" cy="2616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PNH red cells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258801F-7B21-7848-95BF-F0682964B4FC}"/>
              </a:ext>
            </a:extLst>
          </p:cNvPr>
          <p:cNvSpPr/>
          <p:nvPr/>
        </p:nvSpPr>
        <p:spPr>
          <a:xfrm>
            <a:off x="3217243" y="1462950"/>
            <a:ext cx="472986" cy="603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4F5772-2E88-FD47-9E61-80674E6FFE3C}"/>
              </a:ext>
            </a:extLst>
          </p:cNvPr>
          <p:cNvSpPr/>
          <p:nvPr/>
        </p:nvSpPr>
        <p:spPr>
          <a:xfrm>
            <a:off x="4029815" y="1461743"/>
            <a:ext cx="414951" cy="603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57FA77-8D7F-1147-A78D-AD5798397D47}"/>
              </a:ext>
            </a:extLst>
          </p:cNvPr>
          <p:cNvSpPr/>
          <p:nvPr/>
        </p:nvSpPr>
        <p:spPr>
          <a:xfrm>
            <a:off x="4877726" y="1462950"/>
            <a:ext cx="400923" cy="603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AF88C8-E0BF-7348-8CDA-382677219365}"/>
              </a:ext>
            </a:extLst>
          </p:cNvPr>
          <p:cNvSpPr/>
          <p:nvPr/>
        </p:nvSpPr>
        <p:spPr>
          <a:xfrm>
            <a:off x="2391944" y="1460829"/>
            <a:ext cx="472986" cy="60377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328">
            <a:extLst>
              <a:ext uri="{FF2B5EF4-FFF2-40B4-BE49-F238E27FC236}">
                <a16:creationId xmlns:a16="http://schemas.microsoft.com/office/drawing/2014/main" id="{74BFC9C7-FFCB-E145-9807-F9D1FBD9D3F1}"/>
              </a:ext>
            </a:extLst>
          </p:cNvPr>
          <p:cNvSpPr txBox="1"/>
          <p:nvPr/>
        </p:nvSpPr>
        <p:spPr>
          <a:xfrm>
            <a:off x="2501804" y="6013862"/>
            <a:ext cx="22519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8E"/>
              </a:buClr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hemolysis</a:t>
            </a:r>
            <a:r>
              <a:rPr kumimoji="0" lang="en-GB" sz="1600" b="1" i="0" u="none" strike="noStrike" kern="1200" cap="none" spc="0" normalizeH="0" baseline="3000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grpSp>
        <p:nvGrpSpPr>
          <p:cNvPr id="13" name="Group 5">
            <a:extLst>
              <a:ext uri="{FF2B5EF4-FFF2-40B4-BE49-F238E27FC236}">
                <a16:creationId xmlns:a16="http://schemas.microsoft.com/office/drawing/2014/main" id="{354737A5-9C03-F340-B0A3-B8102BE4958E}"/>
              </a:ext>
            </a:extLst>
          </p:cNvPr>
          <p:cNvGrpSpPr/>
          <p:nvPr/>
        </p:nvGrpSpPr>
        <p:grpSpPr>
          <a:xfrm>
            <a:off x="1127731" y="1494134"/>
            <a:ext cx="4980968" cy="3691401"/>
            <a:chOff x="1127731" y="1494134"/>
            <a:chExt cx="4980968" cy="3691401"/>
          </a:xfrm>
        </p:grpSpPr>
        <p:sp>
          <p:nvSpPr>
            <p:cNvPr id="14" name="Oval 6">
              <a:extLst>
                <a:ext uri="{FF2B5EF4-FFF2-40B4-BE49-F238E27FC236}">
                  <a16:creationId xmlns:a16="http://schemas.microsoft.com/office/drawing/2014/main" id="{924A09E0-77BA-2841-8C7A-E7D9969D4796}"/>
                </a:ext>
              </a:extLst>
            </p:cNvPr>
            <p:cNvSpPr/>
            <p:nvPr/>
          </p:nvSpPr>
          <p:spPr>
            <a:xfrm>
              <a:off x="2388772" y="3746747"/>
              <a:ext cx="377553" cy="3775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Oval 188">
              <a:extLst>
                <a:ext uri="{FF2B5EF4-FFF2-40B4-BE49-F238E27FC236}">
                  <a16:creationId xmlns:a16="http://schemas.microsoft.com/office/drawing/2014/main" id="{E98D9C3A-9ECB-D740-9885-AB241EDC3056}"/>
                </a:ext>
              </a:extLst>
            </p:cNvPr>
            <p:cNvSpPr/>
            <p:nvPr/>
          </p:nvSpPr>
          <p:spPr>
            <a:xfrm>
              <a:off x="1218926" y="3746747"/>
              <a:ext cx="377553" cy="3775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Oval 189">
              <a:extLst>
                <a:ext uri="{FF2B5EF4-FFF2-40B4-BE49-F238E27FC236}">
                  <a16:creationId xmlns:a16="http://schemas.microsoft.com/office/drawing/2014/main" id="{D0106CAA-E5F9-AA49-B9D9-D71A10455ACE}"/>
                </a:ext>
              </a:extLst>
            </p:cNvPr>
            <p:cNvSpPr/>
            <p:nvPr/>
          </p:nvSpPr>
          <p:spPr>
            <a:xfrm>
              <a:off x="1608875" y="3746747"/>
              <a:ext cx="377553" cy="3775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Oval 190">
              <a:extLst>
                <a:ext uri="{FF2B5EF4-FFF2-40B4-BE49-F238E27FC236}">
                  <a16:creationId xmlns:a16="http://schemas.microsoft.com/office/drawing/2014/main" id="{A2B9194F-D7F4-1B4B-97A6-18A5E2E62981}"/>
                </a:ext>
              </a:extLst>
            </p:cNvPr>
            <p:cNvSpPr/>
            <p:nvPr/>
          </p:nvSpPr>
          <p:spPr>
            <a:xfrm>
              <a:off x="1998823" y="3746747"/>
              <a:ext cx="377553" cy="37755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8" name="Connector: Curved 191">
              <a:extLst>
                <a:ext uri="{FF2B5EF4-FFF2-40B4-BE49-F238E27FC236}">
                  <a16:creationId xmlns:a16="http://schemas.microsoft.com/office/drawing/2014/main" id="{BCEE2361-D807-594C-A2AE-4B51A8F25D02}"/>
                </a:ext>
              </a:extLst>
            </p:cNvPr>
            <p:cNvCxnSpPr>
              <a:cxnSpLocks/>
              <a:stCxn id="21" idx="0"/>
            </p:cNvCxnSpPr>
            <p:nvPr/>
          </p:nvCxnSpPr>
          <p:spPr>
            <a:xfrm rot="5400000" flipH="1" flipV="1">
              <a:off x="2661074" y="1687344"/>
              <a:ext cx="506872" cy="594081"/>
            </a:xfrm>
            <a:prstGeom prst="curvedConnector2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93">
              <a:extLst>
                <a:ext uri="{FF2B5EF4-FFF2-40B4-BE49-F238E27FC236}">
                  <a16:creationId xmlns:a16="http://schemas.microsoft.com/office/drawing/2014/main" id="{4C2ADC6B-454C-F348-9E2A-AE7105EEB6BC}"/>
                </a:ext>
              </a:extLst>
            </p:cNvPr>
            <p:cNvSpPr/>
            <p:nvPr/>
          </p:nvSpPr>
          <p:spPr>
            <a:xfrm>
              <a:off x="3113972" y="2641323"/>
              <a:ext cx="573517" cy="28026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cxnSp>
          <p:nvCxnSpPr>
            <p:cNvPr id="20" name="Straight Arrow Connector 194">
              <a:extLst>
                <a:ext uri="{FF2B5EF4-FFF2-40B4-BE49-F238E27FC236}">
                  <a16:creationId xmlns:a16="http://schemas.microsoft.com/office/drawing/2014/main" id="{EA338F46-BF95-434C-90A3-92B303C678D8}"/>
                </a:ext>
              </a:extLst>
            </p:cNvPr>
            <p:cNvCxnSpPr>
              <a:cxnSpLocks/>
            </p:cNvCxnSpPr>
            <p:nvPr/>
          </p:nvCxnSpPr>
          <p:spPr>
            <a:xfrm>
              <a:off x="3400730" y="2938910"/>
              <a:ext cx="0" cy="12841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195">
              <a:extLst>
                <a:ext uri="{FF2B5EF4-FFF2-40B4-BE49-F238E27FC236}">
                  <a16:creationId xmlns:a16="http://schemas.microsoft.com/office/drawing/2014/main" id="{54BE6A6D-0A63-B545-8EAB-3C1D3C8A3B36}"/>
                </a:ext>
              </a:extLst>
            </p:cNvPr>
            <p:cNvSpPr txBox="1"/>
            <p:nvPr/>
          </p:nvSpPr>
          <p:spPr>
            <a:xfrm>
              <a:off x="2222970" y="2237820"/>
              <a:ext cx="788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 convertase </a:t>
              </a:r>
              <a:b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(C3bBb)</a:t>
              </a:r>
            </a:p>
          </p:txBody>
        </p:sp>
        <p:cxnSp>
          <p:nvCxnSpPr>
            <p:cNvPr id="22" name="Straight Connector 196">
              <a:extLst>
                <a:ext uri="{FF2B5EF4-FFF2-40B4-BE49-F238E27FC236}">
                  <a16:creationId xmlns:a16="http://schemas.microsoft.com/office/drawing/2014/main" id="{5817F31E-6531-3646-8B81-1350A77C3E04}"/>
                </a:ext>
              </a:extLst>
            </p:cNvPr>
            <p:cNvCxnSpPr>
              <a:cxnSpLocks/>
              <a:stCxn id="136" idx="0"/>
            </p:cNvCxnSpPr>
            <p:nvPr/>
          </p:nvCxnSpPr>
          <p:spPr>
            <a:xfrm flipH="1">
              <a:off x="2935419" y="2351172"/>
              <a:ext cx="178553" cy="18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197">
              <a:extLst>
                <a:ext uri="{FF2B5EF4-FFF2-40B4-BE49-F238E27FC236}">
                  <a16:creationId xmlns:a16="http://schemas.microsoft.com/office/drawing/2014/main" id="{77E7E841-95CD-4B48-98FB-2C79DFE6C11C}"/>
                </a:ext>
              </a:extLst>
            </p:cNvPr>
            <p:cNvGrpSpPr/>
            <p:nvPr/>
          </p:nvGrpSpPr>
          <p:grpSpPr>
            <a:xfrm>
              <a:off x="3113969" y="3066760"/>
              <a:ext cx="573518" cy="473734"/>
              <a:chOff x="6744072" y="2609157"/>
              <a:chExt cx="1008114" cy="818422"/>
            </a:xfrm>
          </p:grpSpPr>
          <p:sp>
            <p:nvSpPr>
              <p:cNvPr id="143" name="Rectangle: Top Corners Snipped 198">
                <a:extLst>
                  <a:ext uri="{FF2B5EF4-FFF2-40B4-BE49-F238E27FC236}">
                    <a16:creationId xmlns:a16="http://schemas.microsoft.com/office/drawing/2014/main" id="{4C98F1AE-6607-1245-B49F-5437B9DCBBBC}"/>
                  </a:ext>
                </a:extLst>
              </p:cNvPr>
              <p:cNvSpPr/>
              <p:nvPr/>
            </p:nvSpPr>
            <p:spPr>
              <a:xfrm rot="10800000">
                <a:off x="6744072" y="2882900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44" name="TextBox 199">
                <a:extLst>
                  <a:ext uri="{FF2B5EF4-FFF2-40B4-BE49-F238E27FC236}">
                    <a16:creationId xmlns:a16="http://schemas.microsoft.com/office/drawing/2014/main" id="{DB3EBD26-E82D-BA4A-8CE6-FDAB0BA6D6CC}"/>
                  </a:ext>
                </a:extLst>
              </p:cNvPr>
              <p:cNvSpPr txBox="1"/>
              <p:nvPr/>
            </p:nvSpPr>
            <p:spPr>
              <a:xfrm>
                <a:off x="6982762" y="3081965"/>
                <a:ext cx="533111" cy="345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Bb</a:t>
                </a:r>
              </a:p>
            </p:txBody>
          </p:sp>
          <p:sp>
            <p:nvSpPr>
              <p:cNvPr id="145" name="Oval 200">
                <a:extLst>
                  <a:ext uri="{FF2B5EF4-FFF2-40B4-BE49-F238E27FC236}">
                    <a16:creationId xmlns:a16="http://schemas.microsoft.com/office/drawing/2014/main" id="{E2E6432B-5076-C844-A4E3-56F70C07BF4B}"/>
                  </a:ext>
                </a:extLst>
              </p:cNvPr>
              <p:cNvSpPr/>
              <p:nvPr/>
            </p:nvSpPr>
            <p:spPr>
              <a:xfrm>
                <a:off x="6744074" y="2609157"/>
                <a:ext cx="1008112" cy="48418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24" name="TextBox 201">
              <a:extLst>
                <a:ext uri="{FF2B5EF4-FFF2-40B4-BE49-F238E27FC236}">
                  <a16:creationId xmlns:a16="http://schemas.microsoft.com/office/drawing/2014/main" id="{F7CE593C-94CB-7046-8DFE-2ECF2FE642E8}"/>
                </a:ext>
              </a:extLst>
            </p:cNvPr>
            <p:cNvSpPr txBox="1"/>
            <p:nvPr/>
          </p:nvSpPr>
          <p:spPr>
            <a:xfrm>
              <a:off x="2222970" y="3214642"/>
              <a:ext cx="788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 convertase </a:t>
              </a:r>
              <a:b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(C3b</a:t>
              </a:r>
              <a:r>
                <a:rPr kumimoji="0" lang="en-GB" sz="7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Bb)</a:t>
              </a:r>
            </a:p>
          </p:txBody>
        </p:sp>
        <p:cxnSp>
          <p:nvCxnSpPr>
            <p:cNvPr id="25" name="Straight Connector 202">
              <a:extLst>
                <a:ext uri="{FF2B5EF4-FFF2-40B4-BE49-F238E27FC236}">
                  <a16:creationId xmlns:a16="http://schemas.microsoft.com/office/drawing/2014/main" id="{03D530BD-74CD-7A44-A1C3-07CC58FA008F}"/>
                </a:ext>
              </a:extLst>
            </p:cNvPr>
            <p:cNvCxnSpPr>
              <a:cxnSpLocks/>
              <a:stCxn id="24" idx="3"/>
              <a:endCxn id="143" idx="0"/>
            </p:cNvCxnSpPr>
            <p:nvPr/>
          </p:nvCxnSpPr>
          <p:spPr>
            <a:xfrm flipV="1">
              <a:off x="3011969" y="3365346"/>
              <a:ext cx="102000" cy="31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03">
              <a:extLst>
                <a:ext uri="{FF2B5EF4-FFF2-40B4-BE49-F238E27FC236}">
                  <a16:creationId xmlns:a16="http://schemas.microsoft.com/office/drawing/2014/main" id="{F00F8C5E-48E1-EC4A-9399-3ADB86D81BEF}"/>
                </a:ext>
              </a:extLst>
            </p:cNvPr>
            <p:cNvCxnSpPr>
              <a:cxnSpLocks/>
              <a:stCxn id="17" idx="4"/>
              <a:endCxn id="141" idx="0"/>
            </p:cNvCxnSpPr>
            <p:nvPr/>
          </p:nvCxnSpPr>
          <p:spPr>
            <a:xfrm>
              <a:off x="2187600" y="4124300"/>
              <a:ext cx="0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04">
              <a:extLst>
                <a:ext uri="{FF2B5EF4-FFF2-40B4-BE49-F238E27FC236}">
                  <a16:creationId xmlns:a16="http://schemas.microsoft.com/office/drawing/2014/main" id="{5D94A9F2-D240-734B-887E-53A0F4671D7C}"/>
                </a:ext>
              </a:extLst>
            </p:cNvPr>
            <p:cNvCxnSpPr>
              <a:cxnSpLocks/>
              <a:stCxn id="16" idx="4"/>
              <a:endCxn id="140" idx="0"/>
            </p:cNvCxnSpPr>
            <p:nvPr/>
          </p:nvCxnSpPr>
          <p:spPr>
            <a:xfrm>
              <a:off x="1797652" y="4124300"/>
              <a:ext cx="0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05">
              <a:extLst>
                <a:ext uri="{FF2B5EF4-FFF2-40B4-BE49-F238E27FC236}">
                  <a16:creationId xmlns:a16="http://schemas.microsoft.com/office/drawing/2014/main" id="{6223E6F2-B833-A44D-9B8A-360E4D512D53}"/>
                </a:ext>
              </a:extLst>
            </p:cNvPr>
            <p:cNvCxnSpPr>
              <a:cxnSpLocks/>
              <a:stCxn id="15" idx="4"/>
              <a:endCxn id="139" idx="0"/>
            </p:cNvCxnSpPr>
            <p:nvPr/>
          </p:nvCxnSpPr>
          <p:spPr>
            <a:xfrm>
              <a:off x="1407703" y="4124300"/>
              <a:ext cx="0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06">
              <a:extLst>
                <a:ext uri="{FF2B5EF4-FFF2-40B4-BE49-F238E27FC236}">
                  <a16:creationId xmlns:a16="http://schemas.microsoft.com/office/drawing/2014/main" id="{AD4D0915-13D9-3849-9A7B-87DFE90DF7CB}"/>
                </a:ext>
              </a:extLst>
            </p:cNvPr>
            <p:cNvCxnSpPr>
              <a:cxnSpLocks/>
              <a:stCxn id="14" idx="4"/>
              <a:endCxn id="142" idx="0"/>
            </p:cNvCxnSpPr>
            <p:nvPr/>
          </p:nvCxnSpPr>
          <p:spPr>
            <a:xfrm>
              <a:off x="2577549" y="4124300"/>
              <a:ext cx="0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07">
              <a:extLst>
                <a:ext uri="{FF2B5EF4-FFF2-40B4-BE49-F238E27FC236}">
                  <a16:creationId xmlns:a16="http://schemas.microsoft.com/office/drawing/2014/main" id="{E545D329-CF2A-C448-94B6-32E27AB3D8B3}"/>
                </a:ext>
              </a:extLst>
            </p:cNvPr>
            <p:cNvSpPr txBox="1"/>
            <p:nvPr/>
          </p:nvSpPr>
          <p:spPr>
            <a:xfrm>
              <a:off x="1179329" y="4616913"/>
              <a:ext cx="474613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C5b-9 (MAC)</a:t>
              </a:r>
            </a:p>
          </p:txBody>
        </p:sp>
        <p:grpSp>
          <p:nvGrpSpPr>
            <p:cNvPr id="31" name="Group 208">
              <a:extLst>
                <a:ext uri="{FF2B5EF4-FFF2-40B4-BE49-F238E27FC236}">
                  <a16:creationId xmlns:a16="http://schemas.microsoft.com/office/drawing/2014/main" id="{C659280B-6EDD-9F46-AC15-037B53259009}"/>
                </a:ext>
              </a:extLst>
            </p:cNvPr>
            <p:cNvGrpSpPr/>
            <p:nvPr/>
          </p:nvGrpSpPr>
          <p:grpSpPr>
            <a:xfrm>
              <a:off x="1288091" y="4257299"/>
              <a:ext cx="1409069" cy="343612"/>
              <a:chOff x="4278195" y="5726101"/>
              <a:chExt cx="1975033" cy="481626"/>
            </a:xfrm>
          </p:grpSpPr>
          <p:pic>
            <p:nvPicPr>
              <p:cNvPr id="139" name="Picture 209">
                <a:extLst>
                  <a:ext uri="{FF2B5EF4-FFF2-40B4-BE49-F238E27FC236}">
                    <a16:creationId xmlns:a16="http://schemas.microsoft.com/office/drawing/2014/main" id="{0C6C3392-B962-F44E-9BFD-0DD5B5972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8195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40" name="Picture 210">
                <a:extLst>
                  <a:ext uri="{FF2B5EF4-FFF2-40B4-BE49-F238E27FC236}">
                    <a16:creationId xmlns:a16="http://schemas.microsoft.com/office/drawing/2014/main" id="{A799E568-6701-7A46-AAD6-9EF201120B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4770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41" name="Picture 211">
                <a:extLst>
                  <a:ext uri="{FF2B5EF4-FFF2-40B4-BE49-F238E27FC236}">
                    <a16:creationId xmlns:a16="http://schemas.microsoft.com/office/drawing/2014/main" id="{6EA31478-403E-CB45-828A-020B855A86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1344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42" name="Picture 212">
                <a:extLst>
                  <a:ext uri="{FF2B5EF4-FFF2-40B4-BE49-F238E27FC236}">
                    <a16:creationId xmlns:a16="http://schemas.microsoft.com/office/drawing/2014/main" id="{EA08BACB-FDBF-504C-B4C4-7F183D023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7919" y="5726101"/>
                <a:ext cx="335309" cy="481626"/>
              </a:xfrm>
              <a:prstGeom prst="rect">
                <a:avLst/>
              </a:prstGeom>
            </p:spPr>
          </p:pic>
        </p:grpSp>
        <p:cxnSp>
          <p:nvCxnSpPr>
            <p:cNvPr id="32" name="Straight Arrow Connector 213">
              <a:extLst>
                <a:ext uri="{FF2B5EF4-FFF2-40B4-BE49-F238E27FC236}">
                  <a16:creationId xmlns:a16="http://schemas.microsoft.com/office/drawing/2014/main" id="{D955B91E-DA82-9A4F-A7A0-F1220B912E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00393" y="2509903"/>
              <a:ext cx="676" cy="13141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14">
              <a:extLst>
                <a:ext uri="{FF2B5EF4-FFF2-40B4-BE49-F238E27FC236}">
                  <a16:creationId xmlns:a16="http://schemas.microsoft.com/office/drawing/2014/main" id="{34FA2D9F-3252-1D47-8E97-09C9D3AAA091}"/>
                </a:ext>
              </a:extLst>
            </p:cNvPr>
            <p:cNvSpPr txBox="1"/>
            <p:nvPr/>
          </p:nvSpPr>
          <p:spPr>
            <a:xfrm>
              <a:off x="2784556" y="1806500"/>
              <a:ext cx="529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Factor 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Factor D</a:t>
              </a:r>
            </a:p>
          </p:txBody>
        </p:sp>
        <p:grpSp>
          <p:nvGrpSpPr>
            <p:cNvPr id="34" name="Group 215">
              <a:extLst>
                <a:ext uri="{FF2B5EF4-FFF2-40B4-BE49-F238E27FC236}">
                  <a16:creationId xmlns:a16="http://schemas.microsoft.com/office/drawing/2014/main" id="{3B28DB67-2119-D44D-8DC5-9E2099BD535A}"/>
                </a:ext>
              </a:extLst>
            </p:cNvPr>
            <p:cNvGrpSpPr/>
            <p:nvPr/>
          </p:nvGrpSpPr>
          <p:grpSpPr>
            <a:xfrm>
              <a:off x="3113972" y="2052583"/>
              <a:ext cx="573517" cy="481708"/>
              <a:chOff x="3714867" y="2610071"/>
              <a:chExt cx="1008112" cy="832199"/>
            </a:xfrm>
          </p:grpSpPr>
          <p:sp>
            <p:nvSpPr>
              <p:cNvPr id="136" name="Rectangle: Top Corners Snipped 216">
                <a:extLst>
                  <a:ext uri="{FF2B5EF4-FFF2-40B4-BE49-F238E27FC236}">
                    <a16:creationId xmlns:a16="http://schemas.microsoft.com/office/drawing/2014/main" id="{F9AB0EEB-FAEA-654C-9D50-3FC75B6D579C}"/>
                  </a:ext>
                </a:extLst>
              </p:cNvPr>
              <p:cNvSpPr/>
              <p:nvPr/>
            </p:nvSpPr>
            <p:spPr>
              <a:xfrm rot="10800000">
                <a:off x="3714867" y="2883815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7" name="Oval 217">
                <a:extLst>
                  <a:ext uri="{FF2B5EF4-FFF2-40B4-BE49-F238E27FC236}">
                    <a16:creationId xmlns:a16="http://schemas.microsoft.com/office/drawing/2014/main" id="{14A89F98-3150-684B-A74C-8D4B45CEC4BA}"/>
                  </a:ext>
                </a:extLst>
              </p:cNvPr>
              <p:cNvSpPr/>
              <p:nvPr/>
            </p:nvSpPr>
            <p:spPr>
              <a:xfrm>
                <a:off x="3714867" y="2610071"/>
                <a:ext cx="1008112" cy="484187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C3b</a:t>
                </a:r>
              </a:p>
            </p:txBody>
          </p:sp>
          <p:sp>
            <p:nvSpPr>
              <p:cNvPr id="138" name="TextBox 218">
                <a:extLst>
                  <a:ext uri="{FF2B5EF4-FFF2-40B4-BE49-F238E27FC236}">
                    <a16:creationId xmlns:a16="http://schemas.microsoft.com/office/drawing/2014/main" id="{3E6AEAD8-E36A-D34E-96DE-43855EE52FD0}"/>
                  </a:ext>
                </a:extLst>
              </p:cNvPr>
              <p:cNvSpPr txBox="1"/>
              <p:nvPr/>
            </p:nvSpPr>
            <p:spPr>
              <a:xfrm>
                <a:off x="3953557" y="3096655"/>
                <a:ext cx="533111" cy="345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Bb</a:t>
                </a:r>
              </a:p>
            </p:txBody>
          </p:sp>
        </p:grpSp>
        <p:cxnSp>
          <p:nvCxnSpPr>
            <p:cNvPr id="35" name="Straight Arrow Connector 219">
              <a:extLst>
                <a:ext uri="{FF2B5EF4-FFF2-40B4-BE49-F238E27FC236}">
                  <a16:creationId xmlns:a16="http://schemas.microsoft.com/office/drawing/2014/main" id="{95852D59-7C38-FC48-93E2-28B62672AE0C}"/>
                </a:ext>
              </a:extLst>
            </p:cNvPr>
            <p:cNvCxnSpPr>
              <a:cxnSpLocks/>
            </p:cNvCxnSpPr>
            <p:nvPr/>
          </p:nvCxnSpPr>
          <p:spPr>
            <a:xfrm>
              <a:off x="3400730" y="1919648"/>
              <a:ext cx="1" cy="1329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220">
              <a:extLst>
                <a:ext uri="{FF2B5EF4-FFF2-40B4-BE49-F238E27FC236}">
                  <a16:creationId xmlns:a16="http://schemas.microsoft.com/office/drawing/2014/main" id="{16D08D7F-8965-814E-8189-300C5EBA1D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30838" y="2509903"/>
              <a:ext cx="676" cy="1307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221">
              <a:extLst>
                <a:ext uri="{FF2B5EF4-FFF2-40B4-BE49-F238E27FC236}">
                  <a16:creationId xmlns:a16="http://schemas.microsoft.com/office/drawing/2014/main" id="{5B61FD8F-B06A-AA4B-BD2D-636708BF38B2}"/>
                </a:ext>
              </a:extLst>
            </p:cNvPr>
            <p:cNvSpPr txBox="1"/>
            <p:nvPr/>
          </p:nvSpPr>
          <p:spPr>
            <a:xfrm>
              <a:off x="3603505" y="1806500"/>
              <a:ext cx="529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Factor 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Factor D</a:t>
              </a:r>
            </a:p>
          </p:txBody>
        </p:sp>
        <p:grpSp>
          <p:nvGrpSpPr>
            <p:cNvPr id="38" name="Group 222">
              <a:extLst>
                <a:ext uri="{FF2B5EF4-FFF2-40B4-BE49-F238E27FC236}">
                  <a16:creationId xmlns:a16="http://schemas.microsoft.com/office/drawing/2014/main" id="{122D36DA-C397-4241-897A-9369764EC598}"/>
                </a:ext>
              </a:extLst>
            </p:cNvPr>
            <p:cNvGrpSpPr/>
            <p:nvPr/>
          </p:nvGrpSpPr>
          <p:grpSpPr>
            <a:xfrm>
              <a:off x="3944417" y="2052583"/>
              <a:ext cx="573517" cy="481708"/>
              <a:chOff x="3714867" y="2610071"/>
              <a:chExt cx="1008112" cy="832199"/>
            </a:xfrm>
          </p:grpSpPr>
          <p:sp>
            <p:nvSpPr>
              <p:cNvPr id="133" name="Rectangle: Top Corners Snipped 223">
                <a:extLst>
                  <a:ext uri="{FF2B5EF4-FFF2-40B4-BE49-F238E27FC236}">
                    <a16:creationId xmlns:a16="http://schemas.microsoft.com/office/drawing/2014/main" id="{EECFC808-5EFF-5C46-A77E-FB6545505A5E}"/>
                  </a:ext>
                </a:extLst>
              </p:cNvPr>
              <p:cNvSpPr/>
              <p:nvPr/>
            </p:nvSpPr>
            <p:spPr>
              <a:xfrm rot="10800000">
                <a:off x="3714867" y="2883815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4" name="Oval 224">
                <a:extLst>
                  <a:ext uri="{FF2B5EF4-FFF2-40B4-BE49-F238E27FC236}">
                    <a16:creationId xmlns:a16="http://schemas.microsoft.com/office/drawing/2014/main" id="{83A371F8-CF60-5641-811D-593E9EE69857}"/>
                  </a:ext>
                </a:extLst>
              </p:cNvPr>
              <p:cNvSpPr/>
              <p:nvPr/>
            </p:nvSpPr>
            <p:spPr>
              <a:xfrm>
                <a:off x="3714867" y="2610071"/>
                <a:ext cx="1008112" cy="484187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C3b</a:t>
                </a:r>
              </a:p>
            </p:txBody>
          </p:sp>
          <p:sp>
            <p:nvSpPr>
              <p:cNvPr id="135" name="TextBox 225">
                <a:extLst>
                  <a:ext uri="{FF2B5EF4-FFF2-40B4-BE49-F238E27FC236}">
                    <a16:creationId xmlns:a16="http://schemas.microsoft.com/office/drawing/2014/main" id="{71B43CAC-5B97-014F-9739-E4F8A758778C}"/>
                  </a:ext>
                </a:extLst>
              </p:cNvPr>
              <p:cNvSpPr txBox="1"/>
              <p:nvPr/>
            </p:nvSpPr>
            <p:spPr>
              <a:xfrm>
                <a:off x="3953557" y="3096655"/>
                <a:ext cx="533111" cy="345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Bb</a:t>
                </a:r>
              </a:p>
            </p:txBody>
          </p:sp>
        </p:grpSp>
        <p:cxnSp>
          <p:nvCxnSpPr>
            <p:cNvPr id="39" name="Straight Arrow Connector 226">
              <a:extLst>
                <a:ext uri="{FF2B5EF4-FFF2-40B4-BE49-F238E27FC236}">
                  <a16:creationId xmlns:a16="http://schemas.microsoft.com/office/drawing/2014/main" id="{589B9E03-69D3-A945-8738-9864C59D345C}"/>
                </a:ext>
              </a:extLst>
            </p:cNvPr>
            <p:cNvCxnSpPr>
              <a:cxnSpLocks/>
            </p:cNvCxnSpPr>
            <p:nvPr/>
          </p:nvCxnSpPr>
          <p:spPr>
            <a:xfrm>
              <a:off x="4231175" y="1919648"/>
              <a:ext cx="1" cy="1329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227">
              <a:extLst>
                <a:ext uri="{FF2B5EF4-FFF2-40B4-BE49-F238E27FC236}">
                  <a16:creationId xmlns:a16="http://schemas.microsoft.com/office/drawing/2014/main" id="{806F1DD6-6A3A-1B47-92C4-FEFE06F934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65688" y="2509903"/>
              <a:ext cx="676" cy="13072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228">
              <a:extLst>
                <a:ext uri="{FF2B5EF4-FFF2-40B4-BE49-F238E27FC236}">
                  <a16:creationId xmlns:a16="http://schemas.microsoft.com/office/drawing/2014/main" id="{3C59D12C-70BE-CC40-B5FD-CD83D2EBCADC}"/>
                </a:ext>
              </a:extLst>
            </p:cNvPr>
            <p:cNvSpPr txBox="1"/>
            <p:nvPr/>
          </p:nvSpPr>
          <p:spPr>
            <a:xfrm>
              <a:off x="4450842" y="1806500"/>
              <a:ext cx="529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Factor B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Factor D</a:t>
              </a:r>
            </a:p>
          </p:txBody>
        </p:sp>
        <p:grpSp>
          <p:nvGrpSpPr>
            <p:cNvPr id="42" name="Group 229">
              <a:extLst>
                <a:ext uri="{FF2B5EF4-FFF2-40B4-BE49-F238E27FC236}">
                  <a16:creationId xmlns:a16="http://schemas.microsoft.com/office/drawing/2014/main" id="{7ED2CB50-C798-F849-8D0A-6417B3E1DFD1}"/>
                </a:ext>
              </a:extLst>
            </p:cNvPr>
            <p:cNvGrpSpPr/>
            <p:nvPr/>
          </p:nvGrpSpPr>
          <p:grpSpPr>
            <a:xfrm>
              <a:off x="4779267" y="2052583"/>
              <a:ext cx="573517" cy="481708"/>
              <a:chOff x="3714867" y="2610071"/>
              <a:chExt cx="1008112" cy="832199"/>
            </a:xfrm>
          </p:grpSpPr>
          <p:sp>
            <p:nvSpPr>
              <p:cNvPr id="130" name="Rectangle: Top Corners Snipped 230">
                <a:extLst>
                  <a:ext uri="{FF2B5EF4-FFF2-40B4-BE49-F238E27FC236}">
                    <a16:creationId xmlns:a16="http://schemas.microsoft.com/office/drawing/2014/main" id="{5AA265FE-3D30-AD49-9427-48B691C21FBD}"/>
                  </a:ext>
                </a:extLst>
              </p:cNvPr>
              <p:cNvSpPr/>
              <p:nvPr/>
            </p:nvSpPr>
            <p:spPr>
              <a:xfrm rot="10800000">
                <a:off x="3714867" y="2883815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31" name="Oval 231">
                <a:extLst>
                  <a:ext uri="{FF2B5EF4-FFF2-40B4-BE49-F238E27FC236}">
                    <a16:creationId xmlns:a16="http://schemas.microsoft.com/office/drawing/2014/main" id="{F27BE515-B45B-E242-96D5-6EBAF205F749}"/>
                  </a:ext>
                </a:extLst>
              </p:cNvPr>
              <p:cNvSpPr/>
              <p:nvPr/>
            </p:nvSpPr>
            <p:spPr>
              <a:xfrm>
                <a:off x="3714867" y="2610071"/>
                <a:ext cx="1008112" cy="484187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C3b</a:t>
                </a:r>
              </a:p>
            </p:txBody>
          </p:sp>
          <p:sp>
            <p:nvSpPr>
              <p:cNvPr id="132" name="TextBox 232">
                <a:extLst>
                  <a:ext uri="{FF2B5EF4-FFF2-40B4-BE49-F238E27FC236}">
                    <a16:creationId xmlns:a16="http://schemas.microsoft.com/office/drawing/2014/main" id="{30BFB477-1E2E-3745-9E76-9840C50EC9D1}"/>
                  </a:ext>
                </a:extLst>
              </p:cNvPr>
              <p:cNvSpPr txBox="1"/>
              <p:nvPr/>
            </p:nvSpPr>
            <p:spPr>
              <a:xfrm>
                <a:off x="3953557" y="3096655"/>
                <a:ext cx="533111" cy="345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Bb</a:t>
                </a:r>
              </a:p>
            </p:txBody>
          </p:sp>
        </p:grpSp>
        <p:cxnSp>
          <p:nvCxnSpPr>
            <p:cNvPr id="43" name="Straight Arrow Connector 233">
              <a:extLst>
                <a:ext uri="{FF2B5EF4-FFF2-40B4-BE49-F238E27FC236}">
                  <a16:creationId xmlns:a16="http://schemas.microsoft.com/office/drawing/2014/main" id="{391803C5-3AC9-924C-89B3-A80E8D0EB587}"/>
                </a:ext>
              </a:extLst>
            </p:cNvPr>
            <p:cNvCxnSpPr>
              <a:cxnSpLocks/>
            </p:cNvCxnSpPr>
            <p:nvPr/>
          </p:nvCxnSpPr>
          <p:spPr>
            <a:xfrm>
              <a:off x="5066025" y="1919648"/>
              <a:ext cx="1" cy="1329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Oval 234">
              <a:extLst>
                <a:ext uri="{FF2B5EF4-FFF2-40B4-BE49-F238E27FC236}">
                  <a16:creationId xmlns:a16="http://schemas.microsoft.com/office/drawing/2014/main" id="{12689CB2-1DFF-2A4F-9DD7-1461877A2924}"/>
                </a:ext>
              </a:extLst>
            </p:cNvPr>
            <p:cNvSpPr/>
            <p:nvPr/>
          </p:nvSpPr>
          <p:spPr>
            <a:xfrm>
              <a:off x="4779267" y="2641323"/>
              <a:ext cx="573517" cy="28026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sp>
          <p:nvSpPr>
            <p:cNvPr id="45" name="Oval 235">
              <a:extLst>
                <a:ext uri="{FF2B5EF4-FFF2-40B4-BE49-F238E27FC236}">
                  <a16:creationId xmlns:a16="http://schemas.microsoft.com/office/drawing/2014/main" id="{243C7796-9730-014A-923F-E41021A58E6F}"/>
                </a:ext>
              </a:extLst>
            </p:cNvPr>
            <p:cNvSpPr/>
            <p:nvPr/>
          </p:nvSpPr>
          <p:spPr>
            <a:xfrm>
              <a:off x="3944417" y="2641323"/>
              <a:ext cx="573517" cy="28026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grpSp>
          <p:nvGrpSpPr>
            <p:cNvPr id="46" name="Group 236">
              <a:extLst>
                <a:ext uri="{FF2B5EF4-FFF2-40B4-BE49-F238E27FC236}">
                  <a16:creationId xmlns:a16="http://schemas.microsoft.com/office/drawing/2014/main" id="{78C0D107-74D4-4041-BB93-528A2726D8EC}"/>
                </a:ext>
              </a:extLst>
            </p:cNvPr>
            <p:cNvGrpSpPr/>
            <p:nvPr/>
          </p:nvGrpSpPr>
          <p:grpSpPr>
            <a:xfrm>
              <a:off x="3944417" y="3066760"/>
              <a:ext cx="573517" cy="473735"/>
              <a:chOff x="6744072" y="2609156"/>
              <a:chExt cx="1008112" cy="818423"/>
            </a:xfrm>
          </p:grpSpPr>
          <p:sp>
            <p:nvSpPr>
              <p:cNvPr id="127" name="Rectangle: Top Corners Snipped 237">
                <a:extLst>
                  <a:ext uri="{FF2B5EF4-FFF2-40B4-BE49-F238E27FC236}">
                    <a16:creationId xmlns:a16="http://schemas.microsoft.com/office/drawing/2014/main" id="{08F4C333-1217-F746-BBE9-F49888D891FF}"/>
                  </a:ext>
                </a:extLst>
              </p:cNvPr>
              <p:cNvSpPr/>
              <p:nvPr/>
            </p:nvSpPr>
            <p:spPr>
              <a:xfrm rot="10800000">
                <a:off x="6744072" y="2882900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8" name="TextBox 238">
                <a:extLst>
                  <a:ext uri="{FF2B5EF4-FFF2-40B4-BE49-F238E27FC236}">
                    <a16:creationId xmlns:a16="http://schemas.microsoft.com/office/drawing/2014/main" id="{6FC50E32-58E4-A144-BA3E-718880E3E27C}"/>
                  </a:ext>
                </a:extLst>
              </p:cNvPr>
              <p:cNvSpPr txBox="1"/>
              <p:nvPr/>
            </p:nvSpPr>
            <p:spPr>
              <a:xfrm>
                <a:off x="6982762" y="3081965"/>
                <a:ext cx="533111" cy="345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Bb</a:t>
                </a:r>
              </a:p>
            </p:txBody>
          </p:sp>
          <p:sp>
            <p:nvSpPr>
              <p:cNvPr id="129" name="Oval 239">
                <a:extLst>
                  <a:ext uri="{FF2B5EF4-FFF2-40B4-BE49-F238E27FC236}">
                    <a16:creationId xmlns:a16="http://schemas.microsoft.com/office/drawing/2014/main" id="{810CD60E-04E4-AE4C-8D23-6E993745E5CA}"/>
                  </a:ext>
                </a:extLst>
              </p:cNvPr>
              <p:cNvSpPr/>
              <p:nvPr/>
            </p:nvSpPr>
            <p:spPr>
              <a:xfrm>
                <a:off x="6744072" y="2609156"/>
                <a:ext cx="1008112" cy="48418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 240">
              <a:extLst>
                <a:ext uri="{FF2B5EF4-FFF2-40B4-BE49-F238E27FC236}">
                  <a16:creationId xmlns:a16="http://schemas.microsoft.com/office/drawing/2014/main" id="{1B64C99E-2830-424D-8D85-4F76C7BE60AA}"/>
                </a:ext>
              </a:extLst>
            </p:cNvPr>
            <p:cNvGrpSpPr/>
            <p:nvPr/>
          </p:nvGrpSpPr>
          <p:grpSpPr>
            <a:xfrm>
              <a:off x="4779267" y="3066760"/>
              <a:ext cx="573517" cy="473735"/>
              <a:chOff x="6744072" y="2609156"/>
              <a:chExt cx="1008112" cy="818423"/>
            </a:xfrm>
          </p:grpSpPr>
          <p:sp>
            <p:nvSpPr>
              <p:cNvPr id="124" name="Rectangle: Top Corners Snipped 241">
                <a:extLst>
                  <a:ext uri="{FF2B5EF4-FFF2-40B4-BE49-F238E27FC236}">
                    <a16:creationId xmlns:a16="http://schemas.microsoft.com/office/drawing/2014/main" id="{58DA4212-689B-A646-9E0F-634612F3647C}"/>
                  </a:ext>
                </a:extLst>
              </p:cNvPr>
              <p:cNvSpPr/>
              <p:nvPr/>
            </p:nvSpPr>
            <p:spPr>
              <a:xfrm rot="10800000">
                <a:off x="6744072" y="2882900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5" name="TextBox 242">
                <a:extLst>
                  <a:ext uri="{FF2B5EF4-FFF2-40B4-BE49-F238E27FC236}">
                    <a16:creationId xmlns:a16="http://schemas.microsoft.com/office/drawing/2014/main" id="{DF44D2AC-1A6C-B94D-8EBD-16D034AF7371}"/>
                  </a:ext>
                </a:extLst>
              </p:cNvPr>
              <p:cNvSpPr txBox="1"/>
              <p:nvPr/>
            </p:nvSpPr>
            <p:spPr>
              <a:xfrm>
                <a:off x="6982762" y="3081965"/>
                <a:ext cx="533111" cy="345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Bb</a:t>
                </a:r>
              </a:p>
            </p:txBody>
          </p:sp>
          <p:sp>
            <p:nvSpPr>
              <p:cNvPr id="126" name="Oval 243">
                <a:extLst>
                  <a:ext uri="{FF2B5EF4-FFF2-40B4-BE49-F238E27FC236}">
                    <a16:creationId xmlns:a16="http://schemas.microsoft.com/office/drawing/2014/main" id="{744AC19C-59B4-6045-98B3-9368CAE8D6AD}"/>
                  </a:ext>
                </a:extLst>
              </p:cNvPr>
              <p:cNvSpPr/>
              <p:nvPr/>
            </p:nvSpPr>
            <p:spPr>
              <a:xfrm>
                <a:off x="6744072" y="2609156"/>
                <a:ext cx="1008112" cy="484187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48" name="Straight Arrow Connector 244">
              <a:extLst>
                <a:ext uri="{FF2B5EF4-FFF2-40B4-BE49-F238E27FC236}">
                  <a16:creationId xmlns:a16="http://schemas.microsoft.com/office/drawing/2014/main" id="{255A4966-42F1-A34E-8D47-299CC3BEA8FC}"/>
                </a:ext>
              </a:extLst>
            </p:cNvPr>
            <p:cNvCxnSpPr>
              <a:cxnSpLocks/>
            </p:cNvCxnSpPr>
            <p:nvPr/>
          </p:nvCxnSpPr>
          <p:spPr>
            <a:xfrm>
              <a:off x="5066025" y="2938910"/>
              <a:ext cx="0" cy="12841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245">
              <a:extLst>
                <a:ext uri="{FF2B5EF4-FFF2-40B4-BE49-F238E27FC236}">
                  <a16:creationId xmlns:a16="http://schemas.microsoft.com/office/drawing/2014/main" id="{354F94FE-AAD3-E842-856A-191DA3121FD9}"/>
                </a:ext>
              </a:extLst>
            </p:cNvPr>
            <p:cNvCxnSpPr>
              <a:cxnSpLocks/>
            </p:cNvCxnSpPr>
            <p:nvPr/>
          </p:nvCxnSpPr>
          <p:spPr>
            <a:xfrm>
              <a:off x="4231175" y="2938910"/>
              <a:ext cx="0" cy="12841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246">
              <a:extLst>
                <a:ext uri="{FF2B5EF4-FFF2-40B4-BE49-F238E27FC236}">
                  <a16:creationId xmlns:a16="http://schemas.microsoft.com/office/drawing/2014/main" id="{BE1756FF-DEB7-A74F-B42C-CD3C2ACE8487}"/>
                </a:ext>
              </a:extLst>
            </p:cNvPr>
            <p:cNvGrpSpPr/>
            <p:nvPr/>
          </p:nvGrpSpPr>
          <p:grpSpPr>
            <a:xfrm>
              <a:off x="2778721" y="3756189"/>
              <a:ext cx="1547399" cy="377554"/>
              <a:chOff x="4181249" y="4879913"/>
              <a:chExt cx="2168924" cy="529202"/>
            </a:xfrm>
          </p:grpSpPr>
          <p:sp>
            <p:nvSpPr>
              <p:cNvPr id="120" name="Oval 247">
                <a:extLst>
                  <a:ext uri="{FF2B5EF4-FFF2-40B4-BE49-F238E27FC236}">
                    <a16:creationId xmlns:a16="http://schemas.microsoft.com/office/drawing/2014/main" id="{149A5EBB-A4BC-BC49-B5B3-1860AAB44BAA}"/>
                  </a:ext>
                </a:extLst>
              </p:cNvPr>
              <p:cNvSpPr/>
              <p:nvPr/>
            </p:nvSpPr>
            <p:spPr>
              <a:xfrm>
                <a:off x="5820973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1" name="Oval 248">
                <a:extLst>
                  <a:ext uri="{FF2B5EF4-FFF2-40B4-BE49-F238E27FC236}">
                    <a16:creationId xmlns:a16="http://schemas.microsoft.com/office/drawing/2014/main" id="{FD2C5E65-C66F-2843-B177-D0058B3AA882}"/>
                  </a:ext>
                </a:extLst>
              </p:cNvPr>
              <p:cNvSpPr/>
              <p:nvPr/>
            </p:nvSpPr>
            <p:spPr>
              <a:xfrm>
                <a:off x="4181249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2" name="Oval 249">
                <a:extLst>
                  <a:ext uri="{FF2B5EF4-FFF2-40B4-BE49-F238E27FC236}">
                    <a16:creationId xmlns:a16="http://schemas.microsoft.com/office/drawing/2014/main" id="{F22FAF7C-3BFF-B04B-953C-B17F3E980998}"/>
                  </a:ext>
                </a:extLst>
              </p:cNvPr>
              <p:cNvSpPr/>
              <p:nvPr/>
            </p:nvSpPr>
            <p:spPr>
              <a:xfrm>
                <a:off x="4727824" y="4879915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23" name="Oval 250">
                <a:extLst>
                  <a:ext uri="{FF2B5EF4-FFF2-40B4-BE49-F238E27FC236}">
                    <a16:creationId xmlns:a16="http://schemas.microsoft.com/office/drawing/2014/main" id="{4CF73292-1998-D746-AA92-2C8BA78A4B89}"/>
                  </a:ext>
                </a:extLst>
              </p:cNvPr>
              <p:cNvSpPr/>
              <p:nvPr/>
            </p:nvSpPr>
            <p:spPr>
              <a:xfrm>
                <a:off x="5274398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51" name="Straight Arrow Connector 251">
              <a:extLst>
                <a:ext uri="{FF2B5EF4-FFF2-40B4-BE49-F238E27FC236}">
                  <a16:creationId xmlns:a16="http://schemas.microsoft.com/office/drawing/2014/main" id="{34728B53-841E-5942-AD16-7516BA046350}"/>
                </a:ext>
              </a:extLst>
            </p:cNvPr>
            <p:cNvCxnSpPr>
              <a:cxnSpLocks/>
              <a:stCxn id="123" idx="4"/>
              <a:endCxn id="118" idx="0"/>
            </p:cNvCxnSpPr>
            <p:nvPr/>
          </p:nvCxnSpPr>
          <p:spPr>
            <a:xfrm>
              <a:off x="3747395" y="4133746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252">
              <a:extLst>
                <a:ext uri="{FF2B5EF4-FFF2-40B4-BE49-F238E27FC236}">
                  <a16:creationId xmlns:a16="http://schemas.microsoft.com/office/drawing/2014/main" id="{78774710-8DB7-734A-8852-4FE37B6A68C5}"/>
                </a:ext>
              </a:extLst>
            </p:cNvPr>
            <p:cNvCxnSpPr>
              <a:cxnSpLocks/>
              <a:stCxn id="122" idx="4"/>
              <a:endCxn id="117" idx="0"/>
            </p:cNvCxnSpPr>
            <p:nvPr/>
          </p:nvCxnSpPr>
          <p:spPr>
            <a:xfrm>
              <a:off x="3357446" y="4133746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253">
              <a:extLst>
                <a:ext uri="{FF2B5EF4-FFF2-40B4-BE49-F238E27FC236}">
                  <a16:creationId xmlns:a16="http://schemas.microsoft.com/office/drawing/2014/main" id="{36FF4BD7-C0C1-914D-BA84-FDC6D7EA2358}"/>
                </a:ext>
              </a:extLst>
            </p:cNvPr>
            <p:cNvCxnSpPr>
              <a:cxnSpLocks/>
              <a:stCxn id="121" idx="4"/>
              <a:endCxn id="116" idx="0"/>
            </p:cNvCxnSpPr>
            <p:nvPr/>
          </p:nvCxnSpPr>
          <p:spPr>
            <a:xfrm>
              <a:off x="2967497" y="4133746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254">
              <a:extLst>
                <a:ext uri="{FF2B5EF4-FFF2-40B4-BE49-F238E27FC236}">
                  <a16:creationId xmlns:a16="http://schemas.microsoft.com/office/drawing/2014/main" id="{7901BB49-5D9A-6540-9BE9-5E8424641D26}"/>
                </a:ext>
              </a:extLst>
            </p:cNvPr>
            <p:cNvCxnSpPr>
              <a:cxnSpLocks/>
              <a:stCxn id="120" idx="4"/>
              <a:endCxn id="119" idx="0"/>
            </p:cNvCxnSpPr>
            <p:nvPr/>
          </p:nvCxnSpPr>
          <p:spPr>
            <a:xfrm>
              <a:off x="4137343" y="4133746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255">
              <a:extLst>
                <a:ext uri="{FF2B5EF4-FFF2-40B4-BE49-F238E27FC236}">
                  <a16:creationId xmlns:a16="http://schemas.microsoft.com/office/drawing/2014/main" id="{4F19ACBA-34E4-2F4F-942F-09CE4161EA56}"/>
                </a:ext>
              </a:extLst>
            </p:cNvPr>
            <p:cNvGrpSpPr/>
            <p:nvPr/>
          </p:nvGrpSpPr>
          <p:grpSpPr>
            <a:xfrm>
              <a:off x="2847886" y="4266745"/>
              <a:ext cx="1409069" cy="343612"/>
              <a:chOff x="4278195" y="5726101"/>
              <a:chExt cx="1975033" cy="481626"/>
            </a:xfrm>
          </p:grpSpPr>
          <p:pic>
            <p:nvPicPr>
              <p:cNvPr id="116" name="Picture 256">
                <a:extLst>
                  <a:ext uri="{FF2B5EF4-FFF2-40B4-BE49-F238E27FC236}">
                    <a16:creationId xmlns:a16="http://schemas.microsoft.com/office/drawing/2014/main" id="{3C7159DE-8E50-CE4E-8C16-3A52F6FFB7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8195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17" name="Picture 257">
                <a:extLst>
                  <a:ext uri="{FF2B5EF4-FFF2-40B4-BE49-F238E27FC236}">
                    <a16:creationId xmlns:a16="http://schemas.microsoft.com/office/drawing/2014/main" id="{F7D935E3-1B9E-DA40-BBF0-9F4E348830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4770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18" name="Picture 258">
                <a:extLst>
                  <a:ext uri="{FF2B5EF4-FFF2-40B4-BE49-F238E27FC236}">
                    <a16:creationId xmlns:a16="http://schemas.microsoft.com/office/drawing/2014/main" id="{0FE6BFB4-393D-B342-950C-1D5062C185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1344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19" name="Picture 259">
                <a:extLst>
                  <a:ext uri="{FF2B5EF4-FFF2-40B4-BE49-F238E27FC236}">
                    <a16:creationId xmlns:a16="http://schemas.microsoft.com/office/drawing/2014/main" id="{40B02812-4530-0848-9E86-2A0A72E1AA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7919" y="5726101"/>
                <a:ext cx="335309" cy="481626"/>
              </a:xfrm>
              <a:prstGeom prst="rect">
                <a:avLst/>
              </a:prstGeom>
            </p:spPr>
          </p:pic>
        </p:grpSp>
        <p:grpSp>
          <p:nvGrpSpPr>
            <p:cNvPr id="56" name="Group 260">
              <a:extLst>
                <a:ext uri="{FF2B5EF4-FFF2-40B4-BE49-F238E27FC236}">
                  <a16:creationId xmlns:a16="http://schemas.microsoft.com/office/drawing/2014/main" id="{E9C35847-4305-1645-8673-DB53BB19E440}"/>
                </a:ext>
              </a:extLst>
            </p:cNvPr>
            <p:cNvGrpSpPr/>
            <p:nvPr/>
          </p:nvGrpSpPr>
          <p:grpSpPr>
            <a:xfrm>
              <a:off x="4339122" y="3754719"/>
              <a:ext cx="1547399" cy="377553"/>
              <a:chOff x="4181249" y="4879913"/>
              <a:chExt cx="2168924" cy="529200"/>
            </a:xfrm>
          </p:grpSpPr>
          <p:sp>
            <p:nvSpPr>
              <p:cNvPr id="112" name="Oval 261">
                <a:extLst>
                  <a:ext uri="{FF2B5EF4-FFF2-40B4-BE49-F238E27FC236}">
                    <a16:creationId xmlns:a16="http://schemas.microsoft.com/office/drawing/2014/main" id="{4C423A1E-36AA-D744-81F0-2CCD2F70F12D}"/>
                  </a:ext>
                </a:extLst>
              </p:cNvPr>
              <p:cNvSpPr/>
              <p:nvPr/>
            </p:nvSpPr>
            <p:spPr>
              <a:xfrm>
                <a:off x="5820973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3" name="Oval 262">
                <a:extLst>
                  <a:ext uri="{FF2B5EF4-FFF2-40B4-BE49-F238E27FC236}">
                    <a16:creationId xmlns:a16="http://schemas.microsoft.com/office/drawing/2014/main" id="{195ADAF8-FDA4-F240-9162-7C74EB938FE3}"/>
                  </a:ext>
                </a:extLst>
              </p:cNvPr>
              <p:cNvSpPr/>
              <p:nvPr/>
            </p:nvSpPr>
            <p:spPr>
              <a:xfrm>
                <a:off x="4181249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4" name="Oval 263">
                <a:extLst>
                  <a:ext uri="{FF2B5EF4-FFF2-40B4-BE49-F238E27FC236}">
                    <a16:creationId xmlns:a16="http://schemas.microsoft.com/office/drawing/2014/main" id="{C9CB154A-37DC-D44A-B271-CD29319F0289}"/>
                  </a:ext>
                </a:extLst>
              </p:cNvPr>
              <p:cNvSpPr/>
              <p:nvPr/>
            </p:nvSpPr>
            <p:spPr>
              <a:xfrm>
                <a:off x="4727824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5" name="Oval 264">
                <a:extLst>
                  <a:ext uri="{FF2B5EF4-FFF2-40B4-BE49-F238E27FC236}">
                    <a16:creationId xmlns:a16="http://schemas.microsoft.com/office/drawing/2014/main" id="{973FAF85-5BB5-444D-992C-9E1D665632CF}"/>
                  </a:ext>
                </a:extLst>
              </p:cNvPr>
              <p:cNvSpPr/>
              <p:nvPr/>
            </p:nvSpPr>
            <p:spPr>
              <a:xfrm>
                <a:off x="5274398" y="4879913"/>
                <a:ext cx="529200" cy="5292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57" name="Straight Arrow Connector 265">
              <a:extLst>
                <a:ext uri="{FF2B5EF4-FFF2-40B4-BE49-F238E27FC236}">
                  <a16:creationId xmlns:a16="http://schemas.microsoft.com/office/drawing/2014/main" id="{96E026B3-158E-7941-8281-D612875FC278}"/>
                </a:ext>
              </a:extLst>
            </p:cNvPr>
            <p:cNvCxnSpPr>
              <a:cxnSpLocks/>
              <a:stCxn id="115" idx="4"/>
              <a:endCxn id="110" idx="0"/>
            </p:cNvCxnSpPr>
            <p:nvPr/>
          </p:nvCxnSpPr>
          <p:spPr>
            <a:xfrm>
              <a:off x="5307796" y="4132272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266">
              <a:extLst>
                <a:ext uri="{FF2B5EF4-FFF2-40B4-BE49-F238E27FC236}">
                  <a16:creationId xmlns:a16="http://schemas.microsoft.com/office/drawing/2014/main" id="{34D8350D-F9C6-134D-85E3-02AF511EB6C9}"/>
                </a:ext>
              </a:extLst>
            </p:cNvPr>
            <p:cNvCxnSpPr>
              <a:cxnSpLocks/>
              <a:stCxn id="114" idx="4"/>
              <a:endCxn id="109" idx="0"/>
            </p:cNvCxnSpPr>
            <p:nvPr/>
          </p:nvCxnSpPr>
          <p:spPr>
            <a:xfrm>
              <a:off x="4917848" y="4132272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267">
              <a:extLst>
                <a:ext uri="{FF2B5EF4-FFF2-40B4-BE49-F238E27FC236}">
                  <a16:creationId xmlns:a16="http://schemas.microsoft.com/office/drawing/2014/main" id="{41F2AF47-7F11-A94A-9486-A3958A179A8D}"/>
                </a:ext>
              </a:extLst>
            </p:cNvPr>
            <p:cNvCxnSpPr>
              <a:cxnSpLocks/>
              <a:stCxn id="113" idx="4"/>
              <a:endCxn id="108" idx="0"/>
            </p:cNvCxnSpPr>
            <p:nvPr/>
          </p:nvCxnSpPr>
          <p:spPr>
            <a:xfrm>
              <a:off x="4527899" y="4132272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268">
              <a:extLst>
                <a:ext uri="{FF2B5EF4-FFF2-40B4-BE49-F238E27FC236}">
                  <a16:creationId xmlns:a16="http://schemas.microsoft.com/office/drawing/2014/main" id="{DE6EE741-EE6E-AB45-B1E5-A7C2B3D60635}"/>
                </a:ext>
              </a:extLst>
            </p:cNvPr>
            <p:cNvCxnSpPr>
              <a:cxnSpLocks/>
              <a:stCxn id="112" idx="4"/>
              <a:endCxn id="111" idx="0"/>
            </p:cNvCxnSpPr>
            <p:nvPr/>
          </p:nvCxnSpPr>
          <p:spPr>
            <a:xfrm>
              <a:off x="5697745" y="4132272"/>
              <a:ext cx="1" cy="1329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269">
              <a:extLst>
                <a:ext uri="{FF2B5EF4-FFF2-40B4-BE49-F238E27FC236}">
                  <a16:creationId xmlns:a16="http://schemas.microsoft.com/office/drawing/2014/main" id="{BEBA5DC4-A987-4745-BAB6-E2A2F628537A}"/>
                </a:ext>
              </a:extLst>
            </p:cNvPr>
            <p:cNvGrpSpPr/>
            <p:nvPr/>
          </p:nvGrpSpPr>
          <p:grpSpPr>
            <a:xfrm>
              <a:off x="4408288" y="4265271"/>
              <a:ext cx="1409069" cy="343612"/>
              <a:chOff x="4278195" y="5726101"/>
              <a:chExt cx="1975033" cy="481626"/>
            </a:xfrm>
          </p:grpSpPr>
          <p:pic>
            <p:nvPicPr>
              <p:cNvPr id="108" name="Picture 270">
                <a:extLst>
                  <a:ext uri="{FF2B5EF4-FFF2-40B4-BE49-F238E27FC236}">
                    <a16:creationId xmlns:a16="http://schemas.microsoft.com/office/drawing/2014/main" id="{1AC998BA-0EF0-844E-A67C-C9D260807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8195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09" name="Picture 271">
                <a:extLst>
                  <a:ext uri="{FF2B5EF4-FFF2-40B4-BE49-F238E27FC236}">
                    <a16:creationId xmlns:a16="http://schemas.microsoft.com/office/drawing/2014/main" id="{AC18E4F0-E945-7142-8545-633FC13E12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4770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10" name="Picture 272">
                <a:extLst>
                  <a:ext uri="{FF2B5EF4-FFF2-40B4-BE49-F238E27FC236}">
                    <a16:creationId xmlns:a16="http://schemas.microsoft.com/office/drawing/2014/main" id="{8C615037-3497-6249-AA5D-085B2A5EA9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1344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111" name="Picture 273">
                <a:extLst>
                  <a:ext uri="{FF2B5EF4-FFF2-40B4-BE49-F238E27FC236}">
                    <a16:creationId xmlns:a16="http://schemas.microsoft.com/office/drawing/2014/main" id="{3D267A71-4528-6B4A-B3F0-7DA9B9CC47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7919" y="5726101"/>
                <a:ext cx="335309" cy="481626"/>
              </a:xfrm>
              <a:prstGeom prst="rect">
                <a:avLst/>
              </a:prstGeom>
            </p:spPr>
          </p:pic>
        </p:grpSp>
        <p:cxnSp>
          <p:nvCxnSpPr>
            <p:cNvPr id="62" name="Straight Arrow Connector 274">
              <a:extLst>
                <a:ext uri="{FF2B5EF4-FFF2-40B4-BE49-F238E27FC236}">
                  <a16:creationId xmlns:a16="http://schemas.microsoft.com/office/drawing/2014/main" id="{24B8F7C7-18F0-9240-BFE5-6E49490DC34D}"/>
                </a:ext>
              </a:extLst>
            </p:cNvPr>
            <p:cNvCxnSpPr>
              <a:cxnSpLocks/>
              <a:stCxn id="144" idx="2"/>
              <a:endCxn id="15" idx="0"/>
            </p:cNvCxnSpPr>
            <p:nvPr/>
          </p:nvCxnSpPr>
          <p:spPr>
            <a:xfrm flipH="1">
              <a:off x="1407703" y="3540494"/>
              <a:ext cx="1993701" cy="2062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275">
              <a:extLst>
                <a:ext uri="{FF2B5EF4-FFF2-40B4-BE49-F238E27FC236}">
                  <a16:creationId xmlns:a16="http://schemas.microsoft.com/office/drawing/2014/main" id="{060A5224-AA99-AD40-8A45-2C64F1C5F21C}"/>
                </a:ext>
              </a:extLst>
            </p:cNvPr>
            <p:cNvCxnSpPr>
              <a:cxnSpLocks/>
              <a:stCxn id="144" idx="2"/>
              <a:endCxn id="16" idx="0"/>
            </p:cNvCxnSpPr>
            <p:nvPr/>
          </p:nvCxnSpPr>
          <p:spPr>
            <a:xfrm flipH="1">
              <a:off x="1797652" y="3540494"/>
              <a:ext cx="1603752" cy="2062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276">
              <a:extLst>
                <a:ext uri="{FF2B5EF4-FFF2-40B4-BE49-F238E27FC236}">
                  <a16:creationId xmlns:a16="http://schemas.microsoft.com/office/drawing/2014/main" id="{702ADA9B-5205-3345-A350-53B9AF1FB10F}"/>
                </a:ext>
              </a:extLst>
            </p:cNvPr>
            <p:cNvCxnSpPr>
              <a:cxnSpLocks/>
              <a:stCxn id="144" idx="2"/>
              <a:endCxn id="17" idx="0"/>
            </p:cNvCxnSpPr>
            <p:nvPr/>
          </p:nvCxnSpPr>
          <p:spPr>
            <a:xfrm flipH="1">
              <a:off x="2187600" y="3540494"/>
              <a:ext cx="1213804" cy="2062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277">
              <a:extLst>
                <a:ext uri="{FF2B5EF4-FFF2-40B4-BE49-F238E27FC236}">
                  <a16:creationId xmlns:a16="http://schemas.microsoft.com/office/drawing/2014/main" id="{BF72127C-879F-2B49-8AC6-A788DD0098BB}"/>
                </a:ext>
              </a:extLst>
            </p:cNvPr>
            <p:cNvCxnSpPr>
              <a:cxnSpLocks/>
              <a:stCxn id="144" idx="2"/>
              <a:endCxn id="14" idx="0"/>
            </p:cNvCxnSpPr>
            <p:nvPr/>
          </p:nvCxnSpPr>
          <p:spPr>
            <a:xfrm flipH="1">
              <a:off x="2577549" y="3540494"/>
              <a:ext cx="823855" cy="20625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278">
              <a:extLst>
                <a:ext uri="{FF2B5EF4-FFF2-40B4-BE49-F238E27FC236}">
                  <a16:creationId xmlns:a16="http://schemas.microsoft.com/office/drawing/2014/main" id="{A79DAF66-9AE3-BC46-A0AF-C306FCA50FD9}"/>
                </a:ext>
              </a:extLst>
            </p:cNvPr>
            <p:cNvCxnSpPr>
              <a:cxnSpLocks/>
              <a:stCxn id="128" idx="2"/>
              <a:endCxn id="121" idx="0"/>
            </p:cNvCxnSpPr>
            <p:nvPr/>
          </p:nvCxnSpPr>
          <p:spPr>
            <a:xfrm flipH="1">
              <a:off x="2967498" y="3540495"/>
              <a:ext cx="1264354" cy="21569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279">
              <a:extLst>
                <a:ext uri="{FF2B5EF4-FFF2-40B4-BE49-F238E27FC236}">
                  <a16:creationId xmlns:a16="http://schemas.microsoft.com/office/drawing/2014/main" id="{562BB82C-ECD0-6446-BFC3-A6B6B8F135D4}"/>
                </a:ext>
              </a:extLst>
            </p:cNvPr>
            <p:cNvCxnSpPr>
              <a:cxnSpLocks/>
              <a:stCxn id="128" idx="2"/>
              <a:endCxn id="122" idx="0"/>
            </p:cNvCxnSpPr>
            <p:nvPr/>
          </p:nvCxnSpPr>
          <p:spPr>
            <a:xfrm flipH="1">
              <a:off x="3357447" y="3540495"/>
              <a:ext cx="874405" cy="21569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280">
              <a:extLst>
                <a:ext uri="{FF2B5EF4-FFF2-40B4-BE49-F238E27FC236}">
                  <a16:creationId xmlns:a16="http://schemas.microsoft.com/office/drawing/2014/main" id="{132B60A3-06EE-CC49-B99D-DF9B76D164FB}"/>
                </a:ext>
              </a:extLst>
            </p:cNvPr>
            <p:cNvCxnSpPr>
              <a:cxnSpLocks/>
              <a:stCxn id="128" idx="2"/>
              <a:endCxn id="123" idx="0"/>
            </p:cNvCxnSpPr>
            <p:nvPr/>
          </p:nvCxnSpPr>
          <p:spPr>
            <a:xfrm flipH="1">
              <a:off x="3747395" y="3540495"/>
              <a:ext cx="484457" cy="215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281">
              <a:extLst>
                <a:ext uri="{FF2B5EF4-FFF2-40B4-BE49-F238E27FC236}">
                  <a16:creationId xmlns:a16="http://schemas.microsoft.com/office/drawing/2014/main" id="{2DC92209-030F-DA41-B65D-3E22643ADC68}"/>
                </a:ext>
              </a:extLst>
            </p:cNvPr>
            <p:cNvCxnSpPr>
              <a:cxnSpLocks/>
              <a:stCxn id="128" idx="2"/>
              <a:endCxn id="120" idx="0"/>
            </p:cNvCxnSpPr>
            <p:nvPr/>
          </p:nvCxnSpPr>
          <p:spPr>
            <a:xfrm flipH="1">
              <a:off x="4137344" y="3540495"/>
              <a:ext cx="94508" cy="2156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282">
              <a:extLst>
                <a:ext uri="{FF2B5EF4-FFF2-40B4-BE49-F238E27FC236}">
                  <a16:creationId xmlns:a16="http://schemas.microsoft.com/office/drawing/2014/main" id="{E85C9E08-48D7-0C45-A47E-4E3912EE4C11}"/>
                </a:ext>
              </a:extLst>
            </p:cNvPr>
            <p:cNvCxnSpPr>
              <a:cxnSpLocks/>
              <a:stCxn id="125" idx="2"/>
              <a:endCxn id="113" idx="0"/>
            </p:cNvCxnSpPr>
            <p:nvPr/>
          </p:nvCxnSpPr>
          <p:spPr>
            <a:xfrm flipH="1">
              <a:off x="4527899" y="3540495"/>
              <a:ext cx="538803" cy="2142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283">
              <a:extLst>
                <a:ext uri="{FF2B5EF4-FFF2-40B4-BE49-F238E27FC236}">
                  <a16:creationId xmlns:a16="http://schemas.microsoft.com/office/drawing/2014/main" id="{A8310200-841B-C74A-9846-83F1376EFB1F}"/>
                </a:ext>
              </a:extLst>
            </p:cNvPr>
            <p:cNvCxnSpPr>
              <a:cxnSpLocks/>
              <a:stCxn id="125" idx="2"/>
              <a:endCxn id="114" idx="0"/>
            </p:cNvCxnSpPr>
            <p:nvPr/>
          </p:nvCxnSpPr>
          <p:spPr>
            <a:xfrm flipH="1">
              <a:off x="4917848" y="3540495"/>
              <a:ext cx="148854" cy="2142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284">
              <a:extLst>
                <a:ext uri="{FF2B5EF4-FFF2-40B4-BE49-F238E27FC236}">
                  <a16:creationId xmlns:a16="http://schemas.microsoft.com/office/drawing/2014/main" id="{B5CD09BA-90D6-0B4A-AD27-29297A0A0A18}"/>
                </a:ext>
              </a:extLst>
            </p:cNvPr>
            <p:cNvCxnSpPr>
              <a:cxnSpLocks/>
              <a:stCxn id="125" idx="2"/>
              <a:endCxn id="115" idx="0"/>
            </p:cNvCxnSpPr>
            <p:nvPr/>
          </p:nvCxnSpPr>
          <p:spPr>
            <a:xfrm>
              <a:off x="5066702" y="3540495"/>
              <a:ext cx="241094" cy="2142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285">
              <a:extLst>
                <a:ext uri="{FF2B5EF4-FFF2-40B4-BE49-F238E27FC236}">
                  <a16:creationId xmlns:a16="http://schemas.microsoft.com/office/drawing/2014/main" id="{F6D8FA75-8B08-AF43-8F0F-E99C853E504E}"/>
                </a:ext>
              </a:extLst>
            </p:cNvPr>
            <p:cNvCxnSpPr>
              <a:cxnSpLocks/>
              <a:stCxn id="125" idx="2"/>
              <a:endCxn id="112" idx="0"/>
            </p:cNvCxnSpPr>
            <p:nvPr/>
          </p:nvCxnSpPr>
          <p:spPr>
            <a:xfrm>
              <a:off x="5066702" y="3540495"/>
              <a:ext cx="631043" cy="21422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oup 290">
              <a:extLst>
                <a:ext uri="{FF2B5EF4-FFF2-40B4-BE49-F238E27FC236}">
                  <a16:creationId xmlns:a16="http://schemas.microsoft.com/office/drawing/2014/main" id="{D27D07D5-FAAE-394C-98CB-BDE5402AD844}"/>
                </a:ext>
              </a:extLst>
            </p:cNvPr>
            <p:cNvGrpSpPr/>
            <p:nvPr/>
          </p:nvGrpSpPr>
          <p:grpSpPr>
            <a:xfrm>
              <a:off x="4882714" y="1538311"/>
              <a:ext cx="378356" cy="377403"/>
              <a:chOff x="4765216" y="1960157"/>
              <a:chExt cx="378356" cy="377403"/>
            </a:xfrm>
          </p:grpSpPr>
          <p:sp>
            <p:nvSpPr>
              <p:cNvPr id="104" name="Oval 291">
                <a:extLst>
                  <a:ext uri="{FF2B5EF4-FFF2-40B4-BE49-F238E27FC236}">
                    <a16:creationId xmlns:a16="http://schemas.microsoft.com/office/drawing/2014/main" id="{CEF8C3D1-911B-9B43-A879-37AA88E40700}"/>
                  </a:ext>
                </a:extLst>
              </p:cNvPr>
              <p:cNvSpPr/>
              <p:nvPr/>
            </p:nvSpPr>
            <p:spPr>
              <a:xfrm>
                <a:off x="4765216" y="1960157"/>
                <a:ext cx="378356" cy="377403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5" name="TextBox 292">
                <a:extLst>
                  <a:ext uri="{FF2B5EF4-FFF2-40B4-BE49-F238E27FC236}">
                    <a16:creationId xmlns:a16="http://schemas.microsoft.com/office/drawing/2014/main" id="{6467AFEC-1707-AF49-9947-08F4D40DB482}"/>
                  </a:ext>
                </a:extLst>
              </p:cNvPr>
              <p:cNvSpPr txBox="1"/>
              <p:nvPr/>
            </p:nvSpPr>
            <p:spPr>
              <a:xfrm>
                <a:off x="4771491" y="2015258"/>
                <a:ext cx="36580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</a:t>
                </a:r>
              </a:p>
            </p:txBody>
          </p:sp>
          <p:cxnSp>
            <p:nvCxnSpPr>
              <p:cNvPr id="106" name="Straight Connector 293">
                <a:extLst>
                  <a:ext uri="{FF2B5EF4-FFF2-40B4-BE49-F238E27FC236}">
                    <a16:creationId xmlns:a16="http://schemas.microsoft.com/office/drawing/2014/main" id="{90FA1BCE-264A-814A-96AD-AADF9E64C99C}"/>
                  </a:ext>
                </a:extLst>
              </p:cNvPr>
              <p:cNvCxnSpPr>
                <a:cxnSpLocks/>
                <a:stCxn id="104" idx="1"/>
                <a:endCxn id="104" idx="5"/>
              </p:cNvCxnSpPr>
              <p:nvPr/>
            </p:nvCxnSpPr>
            <p:spPr>
              <a:xfrm>
                <a:off x="4820625" y="2015426"/>
                <a:ext cx="267538" cy="266865"/>
              </a:xfrm>
              <a:prstGeom prst="line">
                <a:avLst/>
              </a:prstGeom>
              <a:ln w="38100">
                <a:solidFill>
                  <a:srgbClr val="FF0000">
                    <a:alpha val="3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294">
                <a:extLst>
                  <a:ext uri="{FF2B5EF4-FFF2-40B4-BE49-F238E27FC236}">
                    <a16:creationId xmlns:a16="http://schemas.microsoft.com/office/drawing/2014/main" id="{9C5A6245-2164-3C48-92FD-9246A2BFF0D7}"/>
                  </a:ext>
                </a:extLst>
              </p:cNvPr>
              <p:cNvCxnSpPr>
                <a:cxnSpLocks/>
                <a:stCxn id="104" idx="7"/>
              </p:cNvCxnSpPr>
              <p:nvPr/>
            </p:nvCxnSpPr>
            <p:spPr>
              <a:xfrm flipH="1">
                <a:off x="4820625" y="2015426"/>
                <a:ext cx="267538" cy="267704"/>
              </a:xfrm>
              <a:prstGeom prst="line">
                <a:avLst/>
              </a:prstGeom>
              <a:ln w="38100">
                <a:solidFill>
                  <a:srgbClr val="FF0000">
                    <a:alpha val="3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295">
              <a:extLst>
                <a:ext uri="{FF2B5EF4-FFF2-40B4-BE49-F238E27FC236}">
                  <a16:creationId xmlns:a16="http://schemas.microsoft.com/office/drawing/2014/main" id="{D5B96631-7E08-7840-BEAA-5105E060D5A4}"/>
                </a:ext>
              </a:extLst>
            </p:cNvPr>
            <p:cNvGrpSpPr/>
            <p:nvPr/>
          </p:nvGrpSpPr>
          <p:grpSpPr>
            <a:xfrm>
              <a:off x="4035385" y="1538311"/>
              <a:ext cx="378356" cy="377403"/>
              <a:chOff x="4765216" y="1960157"/>
              <a:chExt cx="378356" cy="377403"/>
            </a:xfrm>
          </p:grpSpPr>
          <p:sp>
            <p:nvSpPr>
              <p:cNvPr id="100" name="Oval 296">
                <a:extLst>
                  <a:ext uri="{FF2B5EF4-FFF2-40B4-BE49-F238E27FC236}">
                    <a16:creationId xmlns:a16="http://schemas.microsoft.com/office/drawing/2014/main" id="{26B0CB26-7320-0240-9C0F-C0B4263EAE3D}"/>
                  </a:ext>
                </a:extLst>
              </p:cNvPr>
              <p:cNvSpPr/>
              <p:nvPr/>
            </p:nvSpPr>
            <p:spPr>
              <a:xfrm>
                <a:off x="4765216" y="1960157"/>
                <a:ext cx="378356" cy="377403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01" name="TextBox 297">
                <a:extLst>
                  <a:ext uri="{FF2B5EF4-FFF2-40B4-BE49-F238E27FC236}">
                    <a16:creationId xmlns:a16="http://schemas.microsoft.com/office/drawing/2014/main" id="{1E9217BA-C3EB-4446-8DA7-8C04C58A6ADB}"/>
                  </a:ext>
                </a:extLst>
              </p:cNvPr>
              <p:cNvSpPr txBox="1"/>
              <p:nvPr/>
            </p:nvSpPr>
            <p:spPr>
              <a:xfrm>
                <a:off x="4771491" y="2015258"/>
                <a:ext cx="36580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</a:t>
                </a:r>
              </a:p>
            </p:txBody>
          </p:sp>
          <p:cxnSp>
            <p:nvCxnSpPr>
              <p:cNvPr id="102" name="Straight Connector 298">
                <a:extLst>
                  <a:ext uri="{FF2B5EF4-FFF2-40B4-BE49-F238E27FC236}">
                    <a16:creationId xmlns:a16="http://schemas.microsoft.com/office/drawing/2014/main" id="{B1444F54-5A9B-EE43-855A-2F300C8DA29F}"/>
                  </a:ext>
                </a:extLst>
              </p:cNvPr>
              <p:cNvCxnSpPr>
                <a:cxnSpLocks/>
                <a:stCxn id="100" idx="1"/>
                <a:endCxn id="100" idx="5"/>
              </p:cNvCxnSpPr>
              <p:nvPr/>
            </p:nvCxnSpPr>
            <p:spPr>
              <a:xfrm>
                <a:off x="4820625" y="2015426"/>
                <a:ext cx="267538" cy="266865"/>
              </a:xfrm>
              <a:prstGeom prst="line">
                <a:avLst/>
              </a:prstGeom>
              <a:ln w="38100">
                <a:solidFill>
                  <a:srgbClr val="FF0000">
                    <a:alpha val="3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299">
                <a:extLst>
                  <a:ext uri="{FF2B5EF4-FFF2-40B4-BE49-F238E27FC236}">
                    <a16:creationId xmlns:a16="http://schemas.microsoft.com/office/drawing/2014/main" id="{088057DF-6E10-DE45-8E5A-BA3632A5E0F2}"/>
                  </a:ext>
                </a:extLst>
              </p:cNvPr>
              <p:cNvCxnSpPr>
                <a:cxnSpLocks/>
                <a:stCxn id="100" idx="7"/>
              </p:cNvCxnSpPr>
              <p:nvPr/>
            </p:nvCxnSpPr>
            <p:spPr>
              <a:xfrm flipH="1">
                <a:off x="4820625" y="2015426"/>
                <a:ext cx="267538" cy="267704"/>
              </a:xfrm>
              <a:prstGeom prst="line">
                <a:avLst/>
              </a:prstGeom>
              <a:ln w="38100">
                <a:solidFill>
                  <a:srgbClr val="FF0000">
                    <a:alpha val="3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300">
              <a:extLst>
                <a:ext uri="{FF2B5EF4-FFF2-40B4-BE49-F238E27FC236}">
                  <a16:creationId xmlns:a16="http://schemas.microsoft.com/office/drawing/2014/main" id="{675660D9-966A-2B44-80D3-EDC5BC52A7D7}"/>
                </a:ext>
              </a:extLst>
            </p:cNvPr>
            <p:cNvGrpSpPr/>
            <p:nvPr/>
          </p:nvGrpSpPr>
          <p:grpSpPr>
            <a:xfrm>
              <a:off x="3219135" y="1538311"/>
              <a:ext cx="378356" cy="377403"/>
              <a:chOff x="4765216" y="1960157"/>
              <a:chExt cx="378356" cy="377403"/>
            </a:xfrm>
          </p:grpSpPr>
          <p:sp>
            <p:nvSpPr>
              <p:cNvPr id="96" name="Oval 301">
                <a:extLst>
                  <a:ext uri="{FF2B5EF4-FFF2-40B4-BE49-F238E27FC236}">
                    <a16:creationId xmlns:a16="http://schemas.microsoft.com/office/drawing/2014/main" id="{1E9DC762-5276-7946-BEEB-2CBD5156CBCA}"/>
                  </a:ext>
                </a:extLst>
              </p:cNvPr>
              <p:cNvSpPr/>
              <p:nvPr/>
            </p:nvSpPr>
            <p:spPr>
              <a:xfrm>
                <a:off x="4765216" y="1960157"/>
                <a:ext cx="378356" cy="377403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97" name="TextBox 302">
                <a:extLst>
                  <a:ext uri="{FF2B5EF4-FFF2-40B4-BE49-F238E27FC236}">
                    <a16:creationId xmlns:a16="http://schemas.microsoft.com/office/drawing/2014/main" id="{28484086-855B-0B4C-A328-7CD5DCE55052}"/>
                  </a:ext>
                </a:extLst>
              </p:cNvPr>
              <p:cNvSpPr txBox="1"/>
              <p:nvPr/>
            </p:nvSpPr>
            <p:spPr>
              <a:xfrm>
                <a:off x="4771491" y="2015258"/>
                <a:ext cx="36580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</a:t>
                </a:r>
              </a:p>
            </p:txBody>
          </p:sp>
          <p:cxnSp>
            <p:nvCxnSpPr>
              <p:cNvPr id="98" name="Straight Connector 303">
                <a:extLst>
                  <a:ext uri="{FF2B5EF4-FFF2-40B4-BE49-F238E27FC236}">
                    <a16:creationId xmlns:a16="http://schemas.microsoft.com/office/drawing/2014/main" id="{4C6565A9-2651-6A4B-B344-5FA3F59FCD1B}"/>
                  </a:ext>
                </a:extLst>
              </p:cNvPr>
              <p:cNvCxnSpPr>
                <a:cxnSpLocks/>
                <a:stCxn id="96" idx="1"/>
                <a:endCxn id="96" idx="5"/>
              </p:cNvCxnSpPr>
              <p:nvPr/>
            </p:nvCxnSpPr>
            <p:spPr>
              <a:xfrm>
                <a:off x="4820625" y="2015426"/>
                <a:ext cx="267538" cy="266865"/>
              </a:xfrm>
              <a:prstGeom prst="line">
                <a:avLst/>
              </a:prstGeom>
              <a:ln w="38100">
                <a:solidFill>
                  <a:srgbClr val="FF0000">
                    <a:alpha val="3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304">
                <a:extLst>
                  <a:ext uri="{FF2B5EF4-FFF2-40B4-BE49-F238E27FC236}">
                    <a16:creationId xmlns:a16="http://schemas.microsoft.com/office/drawing/2014/main" id="{DC1019D6-0348-4041-87DF-86BE5776E76C}"/>
                  </a:ext>
                </a:extLst>
              </p:cNvPr>
              <p:cNvCxnSpPr>
                <a:cxnSpLocks/>
                <a:stCxn id="96" idx="7"/>
              </p:cNvCxnSpPr>
              <p:nvPr/>
            </p:nvCxnSpPr>
            <p:spPr>
              <a:xfrm flipH="1">
                <a:off x="4820625" y="2015426"/>
                <a:ext cx="267538" cy="267704"/>
              </a:xfrm>
              <a:prstGeom prst="line">
                <a:avLst/>
              </a:prstGeom>
              <a:ln w="38100">
                <a:solidFill>
                  <a:srgbClr val="FF0000">
                    <a:alpha val="38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TextBox 305">
              <a:extLst>
                <a:ext uri="{FF2B5EF4-FFF2-40B4-BE49-F238E27FC236}">
                  <a16:creationId xmlns:a16="http://schemas.microsoft.com/office/drawing/2014/main" id="{C490BEDD-B50C-9940-BC7A-7B1AD804B85B}"/>
                </a:ext>
              </a:extLst>
            </p:cNvPr>
            <p:cNvSpPr txBox="1"/>
            <p:nvPr/>
          </p:nvSpPr>
          <p:spPr>
            <a:xfrm>
              <a:off x="3162370" y="3092328"/>
              <a:ext cx="4759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  <a:r>
                <a:rPr kumimoji="0" lang="en-GB" sz="900" b="1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78" name="TextBox 306">
              <a:extLst>
                <a:ext uri="{FF2B5EF4-FFF2-40B4-BE49-F238E27FC236}">
                  <a16:creationId xmlns:a16="http://schemas.microsoft.com/office/drawing/2014/main" id="{68109EDB-F5C9-6340-8A08-8CD4A6143B80}"/>
                </a:ext>
              </a:extLst>
            </p:cNvPr>
            <p:cNvSpPr txBox="1"/>
            <p:nvPr/>
          </p:nvSpPr>
          <p:spPr>
            <a:xfrm>
              <a:off x="3992869" y="3092328"/>
              <a:ext cx="4759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  <a:r>
                <a:rPr kumimoji="0" lang="en-GB" sz="900" b="1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79" name="TextBox 307">
              <a:extLst>
                <a:ext uri="{FF2B5EF4-FFF2-40B4-BE49-F238E27FC236}">
                  <a16:creationId xmlns:a16="http://schemas.microsoft.com/office/drawing/2014/main" id="{4080672F-B1B7-8A47-8A7A-BE327ED4EEBE}"/>
                </a:ext>
              </a:extLst>
            </p:cNvPr>
            <p:cNvSpPr txBox="1"/>
            <p:nvPr/>
          </p:nvSpPr>
          <p:spPr>
            <a:xfrm>
              <a:off x="4827719" y="3092328"/>
              <a:ext cx="4759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  <a:r>
                <a:rPr kumimoji="0" lang="en-GB" sz="900" b="1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80" name="TextBox 308">
              <a:extLst>
                <a:ext uri="{FF2B5EF4-FFF2-40B4-BE49-F238E27FC236}">
                  <a16:creationId xmlns:a16="http://schemas.microsoft.com/office/drawing/2014/main" id="{F81BDFDA-D992-3B47-859C-A05ADA430F4C}"/>
                </a:ext>
              </a:extLst>
            </p:cNvPr>
            <p:cNvSpPr txBox="1"/>
            <p:nvPr/>
          </p:nvSpPr>
          <p:spPr>
            <a:xfrm>
              <a:off x="1224799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1" name="TextBox 309">
              <a:extLst>
                <a:ext uri="{FF2B5EF4-FFF2-40B4-BE49-F238E27FC236}">
                  <a16:creationId xmlns:a16="http://schemas.microsoft.com/office/drawing/2014/main" id="{B50FACDC-734C-2D48-B600-209F87AD5D75}"/>
                </a:ext>
              </a:extLst>
            </p:cNvPr>
            <p:cNvSpPr txBox="1"/>
            <p:nvPr/>
          </p:nvSpPr>
          <p:spPr>
            <a:xfrm>
              <a:off x="1618633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2" name="TextBox 310">
              <a:extLst>
                <a:ext uri="{FF2B5EF4-FFF2-40B4-BE49-F238E27FC236}">
                  <a16:creationId xmlns:a16="http://schemas.microsoft.com/office/drawing/2014/main" id="{17B0A631-F1F5-8349-87F9-79B237CFCDFE}"/>
                </a:ext>
              </a:extLst>
            </p:cNvPr>
            <p:cNvSpPr txBox="1"/>
            <p:nvPr/>
          </p:nvSpPr>
          <p:spPr>
            <a:xfrm>
              <a:off x="2007367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3" name="TextBox 311">
              <a:extLst>
                <a:ext uri="{FF2B5EF4-FFF2-40B4-BE49-F238E27FC236}">
                  <a16:creationId xmlns:a16="http://schemas.microsoft.com/office/drawing/2014/main" id="{268C6B77-4057-AB40-9E39-15DB508CB8B1}"/>
                </a:ext>
              </a:extLst>
            </p:cNvPr>
            <p:cNvSpPr txBox="1"/>
            <p:nvPr/>
          </p:nvSpPr>
          <p:spPr>
            <a:xfrm>
              <a:off x="2396449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4" name="TextBox 312">
              <a:extLst>
                <a:ext uri="{FF2B5EF4-FFF2-40B4-BE49-F238E27FC236}">
                  <a16:creationId xmlns:a16="http://schemas.microsoft.com/office/drawing/2014/main" id="{69CCEAEE-33E8-6443-B59B-9421E92C7895}"/>
                </a:ext>
              </a:extLst>
            </p:cNvPr>
            <p:cNvSpPr txBox="1"/>
            <p:nvPr/>
          </p:nvSpPr>
          <p:spPr>
            <a:xfrm>
              <a:off x="2784521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5" name="TextBox 313">
              <a:extLst>
                <a:ext uri="{FF2B5EF4-FFF2-40B4-BE49-F238E27FC236}">
                  <a16:creationId xmlns:a16="http://schemas.microsoft.com/office/drawing/2014/main" id="{9E283AF7-5305-C645-A96F-C3E97E2D9072}"/>
                </a:ext>
              </a:extLst>
            </p:cNvPr>
            <p:cNvSpPr txBox="1"/>
            <p:nvPr/>
          </p:nvSpPr>
          <p:spPr>
            <a:xfrm>
              <a:off x="3175261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6" name="TextBox 314">
              <a:extLst>
                <a:ext uri="{FF2B5EF4-FFF2-40B4-BE49-F238E27FC236}">
                  <a16:creationId xmlns:a16="http://schemas.microsoft.com/office/drawing/2014/main" id="{BB309F2E-94FB-6445-93C6-4583A21CA875}"/>
                </a:ext>
              </a:extLst>
            </p:cNvPr>
            <p:cNvSpPr txBox="1"/>
            <p:nvPr/>
          </p:nvSpPr>
          <p:spPr>
            <a:xfrm>
              <a:off x="3564963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7" name="TextBox 315">
              <a:extLst>
                <a:ext uri="{FF2B5EF4-FFF2-40B4-BE49-F238E27FC236}">
                  <a16:creationId xmlns:a16="http://schemas.microsoft.com/office/drawing/2014/main" id="{1A15BFD6-4CAF-DA4C-8692-FFB4CA0A9E66}"/>
                </a:ext>
              </a:extLst>
            </p:cNvPr>
            <p:cNvSpPr txBox="1"/>
            <p:nvPr/>
          </p:nvSpPr>
          <p:spPr>
            <a:xfrm>
              <a:off x="3960053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8" name="TextBox 316">
              <a:extLst>
                <a:ext uri="{FF2B5EF4-FFF2-40B4-BE49-F238E27FC236}">
                  <a16:creationId xmlns:a16="http://schemas.microsoft.com/office/drawing/2014/main" id="{DF686976-0966-A848-9078-BEA4854F1141}"/>
                </a:ext>
              </a:extLst>
            </p:cNvPr>
            <p:cNvSpPr txBox="1"/>
            <p:nvPr/>
          </p:nvSpPr>
          <p:spPr>
            <a:xfrm>
              <a:off x="4344129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89" name="TextBox 317">
              <a:extLst>
                <a:ext uri="{FF2B5EF4-FFF2-40B4-BE49-F238E27FC236}">
                  <a16:creationId xmlns:a16="http://schemas.microsoft.com/office/drawing/2014/main" id="{F91AFAF1-3317-014D-BEE7-DE60CC25656A}"/>
                </a:ext>
              </a:extLst>
            </p:cNvPr>
            <p:cNvSpPr txBox="1"/>
            <p:nvPr/>
          </p:nvSpPr>
          <p:spPr>
            <a:xfrm>
              <a:off x="4735017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90" name="TextBox 318">
              <a:extLst>
                <a:ext uri="{FF2B5EF4-FFF2-40B4-BE49-F238E27FC236}">
                  <a16:creationId xmlns:a16="http://schemas.microsoft.com/office/drawing/2014/main" id="{FE46FF50-FE0D-D34D-8F9B-471F4919474C}"/>
                </a:ext>
              </a:extLst>
            </p:cNvPr>
            <p:cNvSpPr txBox="1"/>
            <p:nvPr/>
          </p:nvSpPr>
          <p:spPr>
            <a:xfrm>
              <a:off x="5127548" y="3814160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91" name="TextBox 319">
              <a:extLst>
                <a:ext uri="{FF2B5EF4-FFF2-40B4-BE49-F238E27FC236}">
                  <a16:creationId xmlns:a16="http://schemas.microsoft.com/office/drawing/2014/main" id="{EB6F99E2-2516-D84B-AA12-439561B4B532}"/>
                </a:ext>
              </a:extLst>
            </p:cNvPr>
            <p:cNvSpPr txBox="1"/>
            <p:nvPr/>
          </p:nvSpPr>
          <p:spPr>
            <a:xfrm>
              <a:off x="5515288" y="382123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C5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5BE3D1E-D75C-144B-9713-96C0A8212341}"/>
                </a:ext>
              </a:extLst>
            </p:cNvPr>
            <p:cNvSpPr/>
            <p:nvPr/>
          </p:nvSpPr>
          <p:spPr>
            <a:xfrm>
              <a:off x="2862407" y="1668200"/>
              <a:ext cx="356728" cy="19412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0BF46D9C-C99C-7B44-8FC7-1EF6982C8F18}"/>
                </a:ext>
              </a:extLst>
            </p:cNvPr>
            <p:cNvSpPr/>
            <p:nvPr/>
          </p:nvSpPr>
          <p:spPr>
            <a:xfrm>
              <a:off x="1206872" y="2047874"/>
              <a:ext cx="4691051" cy="2569037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4" name="Right Brace 326">
              <a:extLst>
                <a:ext uri="{FF2B5EF4-FFF2-40B4-BE49-F238E27FC236}">
                  <a16:creationId xmlns:a16="http://schemas.microsoft.com/office/drawing/2014/main" id="{E9B7EF5D-5BB5-8B40-B6C2-72CF72998ED7}"/>
                </a:ext>
              </a:extLst>
            </p:cNvPr>
            <p:cNvSpPr/>
            <p:nvPr/>
          </p:nvSpPr>
          <p:spPr>
            <a:xfrm rot="5400000">
              <a:off x="3314844" y="2391681"/>
              <a:ext cx="606741" cy="4980968"/>
            </a:xfrm>
            <a:prstGeom prst="rightBrace">
              <a:avLst>
                <a:gd name="adj1" fmla="val 81844"/>
                <a:gd name="adj2" fmla="val 50001"/>
              </a:avLst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5" name="Multiplication Sign 329">
              <a:extLst>
                <a:ext uri="{FF2B5EF4-FFF2-40B4-BE49-F238E27FC236}">
                  <a16:creationId xmlns:a16="http://schemas.microsoft.com/office/drawing/2014/main" id="{8CEA1B6B-86EC-4D43-8823-0BC30857D4AA}"/>
                </a:ext>
              </a:extLst>
            </p:cNvPr>
            <p:cNvSpPr/>
            <p:nvPr/>
          </p:nvSpPr>
          <p:spPr>
            <a:xfrm>
              <a:off x="3151591" y="149413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6" name="Multiplication Sign 330">
            <a:extLst>
              <a:ext uri="{FF2B5EF4-FFF2-40B4-BE49-F238E27FC236}">
                <a16:creationId xmlns:a16="http://schemas.microsoft.com/office/drawing/2014/main" id="{4522F96A-7051-6743-A890-AFCF1B54D590}"/>
              </a:ext>
            </a:extLst>
          </p:cNvPr>
          <p:cNvSpPr/>
          <p:nvPr/>
        </p:nvSpPr>
        <p:spPr>
          <a:xfrm>
            <a:off x="3975907" y="1491523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7" name="Multiplication Sign 331">
            <a:extLst>
              <a:ext uri="{FF2B5EF4-FFF2-40B4-BE49-F238E27FC236}">
                <a16:creationId xmlns:a16="http://schemas.microsoft.com/office/drawing/2014/main" id="{80FCCA67-C64B-4342-A8F5-8C09AADF0B27}"/>
              </a:ext>
            </a:extLst>
          </p:cNvPr>
          <p:cNvSpPr/>
          <p:nvPr/>
        </p:nvSpPr>
        <p:spPr>
          <a:xfrm>
            <a:off x="4817521" y="1502821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48" name="Immagine 3" descr="No C3 binding copy.pdf">
            <a:extLst>
              <a:ext uri="{FF2B5EF4-FFF2-40B4-BE49-F238E27FC236}">
                <a16:creationId xmlns:a16="http://schemas.microsoft.com/office/drawing/2014/main" id="{10625783-6236-914E-982C-70FD25E31C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846" y="2262997"/>
            <a:ext cx="3388590" cy="3531483"/>
          </a:xfrm>
          <a:prstGeom prst="rect">
            <a:avLst/>
          </a:prstGeom>
        </p:spPr>
      </p:pic>
      <p:sp>
        <p:nvSpPr>
          <p:cNvPr id="149" name="Footer Placeholder 3">
            <a:extLst>
              <a:ext uri="{FF2B5EF4-FFF2-40B4-BE49-F238E27FC236}">
                <a16:creationId xmlns:a16="http://schemas.microsoft.com/office/drawing/2014/main" id="{40D10621-521B-3C4D-87AE-F3E13E024C91}"/>
              </a:ext>
            </a:extLst>
          </p:cNvPr>
          <p:cNvSpPr txBox="1">
            <a:spLocks/>
          </p:cNvSpPr>
          <p:nvPr/>
        </p:nvSpPr>
        <p:spPr>
          <a:xfrm>
            <a:off x="525101" y="6364288"/>
            <a:ext cx="11150963" cy="484187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800">
                <a:solidFill>
                  <a:srgbClr val="000000"/>
                </a:solidFill>
                <a:latin typeface="Arial"/>
              </a:rPr>
              <a:t>BTH, breakthrough haemolysis; EVH, extravascular haemolysis; MAC, membrane-attack complex; </a:t>
            </a:r>
            <a:r>
              <a:rPr lang="en-US" sz="800">
                <a:solidFill>
                  <a:srgbClr val="000000"/>
                </a:solidFill>
                <a:latin typeface="Arial"/>
              </a:rPr>
              <a:t>PNH, </a:t>
            </a:r>
            <a:r>
              <a:rPr lang="en-GB" sz="800">
                <a:solidFill>
                  <a:srgbClr val="000000"/>
                </a:solidFill>
                <a:latin typeface="Arial"/>
              </a:rPr>
              <a:t>paroxysmal nocturnal haemoglobinuria.</a:t>
            </a:r>
          </a:p>
          <a:p>
            <a:pPr>
              <a:defRPr/>
            </a:pPr>
            <a:r>
              <a:rPr lang="it-IT" sz="800">
                <a:solidFill>
                  <a:srgbClr val="000000"/>
                </a:solidFill>
                <a:latin typeface="Arial"/>
              </a:rPr>
              <a:t>1. Figure adapted from Notaro R et al. </a:t>
            </a:r>
            <a:r>
              <a:rPr lang="it-IT" sz="800" i="1">
                <a:solidFill>
                  <a:srgbClr val="000000"/>
                </a:solidFill>
                <a:latin typeface="Arial"/>
              </a:rPr>
              <a:t>N Engl J Med </a:t>
            </a:r>
            <a:r>
              <a:rPr lang="it-IT" sz="800">
                <a:solidFill>
                  <a:srgbClr val="000000"/>
                </a:solidFill>
                <a:latin typeface="Arial"/>
              </a:rPr>
              <a:t>2022;387:160–166; 2. Figure from personal library of Dr Rosario Notaro.</a:t>
            </a:r>
            <a:endParaRPr lang="en-AU" sz="8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TextBox 8">
            <a:extLst>
              <a:ext uri="{FF2B5EF4-FFF2-40B4-BE49-F238E27FC236}">
                <a16:creationId xmlns:a16="http://schemas.microsoft.com/office/drawing/2014/main" id="{EAA12227-A14F-514F-8BDE-A632E53761B4}"/>
              </a:ext>
            </a:extLst>
          </p:cNvPr>
          <p:cNvSpPr txBox="1"/>
          <p:nvPr/>
        </p:nvSpPr>
        <p:spPr>
          <a:xfrm>
            <a:off x="6913353" y="1916979"/>
            <a:ext cx="46910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Patient treated with proximal complement inhibitor</a:t>
            </a:r>
            <a:r>
              <a:rPr kumimoji="0" lang="en-GB" sz="1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US" sz="1400" b="1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AF00A46E-54EC-4149-99AB-5004FE65BCC1}"/>
              </a:ext>
            </a:extLst>
          </p:cNvPr>
          <p:cNvSpPr txBox="1"/>
          <p:nvPr/>
        </p:nvSpPr>
        <p:spPr>
          <a:xfrm>
            <a:off x="1357456" y="2251165"/>
            <a:ext cx="15472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C3 </a:t>
            </a:r>
            <a:r>
              <a:rPr lang="fr-FR" dirty="0" err="1"/>
              <a:t>convertase</a:t>
            </a:r>
            <a:endParaRPr lang="fr-FR" dirty="0"/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E2247662-77C5-C34A-9116-ACC0E7C416E5}"/>
              </a:ext>
            </a:extLst>
          </p:cNvPr>
          <p:cNvSpPr txBox="1"/>
          <p:nvPr/>
        </p:nvSpPr>
        <p:spPr>
          <a:xfrm>
            <a:off x="1345388" y="3101337"/>
            <a:ext cx="15472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C5 </a:t>
            </a:r>
            <a:r>
              <a:rPr lang="fr-FR" dirty="0" err="1"/>
              <a:t>convertase</a:t>
            </a:r>
            <a:endParaRPr lang="fr-FR" dirty="0"/>
          </a:p>
        </p:txBody>
      </p:sp>
      <p:sp>
        <p:nvSpPr>
          <p:cNvPr id="155" name="Titre 1">
            <a:extLst>
              <a:ext uri="{FF2B5EF4-FFF2-40B4-BE49-F238E27FC236}">
                <a16:creationId xmlns:a16="http://schemas.microsoft.com/office/drawing/2014/main" id="{292143B9-AA37-5E46-804A-B7220010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222767"/>
            <a:ext cx="10515599" cy="777875"/>
          </a:xfrm>
        </p:spPr>
        <p:txBody>
          <a:bodyPr/>
          <a:lstStyle/>
          <a:p>
            <a:r>
              <a:rPr lang="fr-FR" sz="3200" dirty="0"/>
              <a:t>« Complete » proximal inhibition in PNH</a:t>
            </a:r>
          </a:p>
        </p:txBody>
      </p:sp>
      <p:cxnSp>
        <p:nvCxnSpPr>
          <p:cNvPr id="156" name="Connecteur droit 155">
            <a:extLst>
              <a:ext uri="{FF2B5EF4-FFF2-40B4-BE49-F238E27FC236}">
                <a16:creationId xmlns:a16="http://schemas.microsoft.com/office/drawing/2014/main" id="{99351D94-5470-7043-A353-15CDBF7C8C8F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365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Box 211">
            <a:extLst>
              <a:ext uri="{FF2B5EF4-FFF2-40B4-BE49-F238E27FC236}">
                <a16:creationId xmlns:a16="http://schemas.microsoft.com/office/drawing/2014/main" id="{EF715A8C-6068-394E-8250-697970ED4D25}"/>
              </a:ext>
            </a:extLst>
          </p:cNvPr>
          <p:cNvSpPr txBox="1"/>
          <p:nvPr/>
        </p:nvSpPr>
        <p:spPr>
          <a:xfrm>
            <a:off x="257101" y="5866569"/>
            <a:ext cx="10125274" cy="846386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PEGASUS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is a</a:t>
            </a:r>
            <a:r>
              <a:rPr kumimoji="0" lang="en-GB" sz="7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hase III open-label, controlled trial to assess the efficacy and safety of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pegcetacoplan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compared with eculizumab in adults with PNH and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haemoglobin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levels &lt;10.5 g/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despite eculizumab therapy. After a 4-week run-in phase in which all patients received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pegcetacoplan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plus eculizumab, patients were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randomised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subcutaneous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pegcetacoplan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monotherapy (41 patients) or intravenous eculizumab (39 patients) for the 16-week randomized, controlled period.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b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APPLY-PNH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is a Phase III,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randomised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open-label trial to evaluate the efficacy and safety of twice-daily, oral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iptacopan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monotherapy (200 mg) for the treatment of PNH compared to anti-C5 therapies (eculizumab or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ravulizumab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in adult patients </a:t>
            </a: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presenting with residual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anaemia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despite a stable regimen of anti-C5 treatment in the last six months prior to randomisation.</a:t>
            </a:r>
            <a:r>
              <a:rPr kumimoji="0" lang="en-US" sz="700" b="0" i="0" u="none" strike="noStrike" kern="1200" cap="none" spc="0" normalizeH="0" baseline="30000" noProof="0" dirty="0">
                <a:ln>
                  <a:noFill/>
                </a:ln>
                <a:solidFill>
                  <a:srgbClr val="221F1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</a:t>
            </a:r>
            <a:endParaRPr kumimoji="0" lang="en-GB" sz="7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Ecu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, eculizumab; IPTA,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iptacopan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;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Pegcet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. </a:t>
            </a:r>
            <a:r>
              <a:rPr kumimoji="0" lang="en-GB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pegcetacoplan</a:t>
            </a:r>
            <a:r>
              <a:rPr kumimoji="0" lang="en-GB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; PNH, paroxysmal nocturnal haemoglobinuria; RBC, red blood cell; SD, standard deviation.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1.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Hillmen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P et al. </a:t>
            </a:r>
            <a:r>
              <a:rPr kumimoji="0" lang="pt-BR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 </a:t>
            </a:r>
            <a:r>
              <a:rPr kumimoji="0" lang="pt-BR" sz="7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Engl</a:t>
            </a:r>
            <a:r>
              <a:rPr kumimoji="0" lang="pt-BR" sz="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J Med.</a:t>
            </a:r>
            <a:r>
              <a:rPr kumimoji="0" lang="pt-B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2021;384(11):1028-1037 (</a:t>
            </a:r>
            <a:r>
              <a:rPr kumimoji="0" lang="pt-B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Supplementary</a:t>
            </a:r>
            <a:r>
              <a:rPr kumimoji="0" lang="pt-B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Appendix</a:t>
            </a:r>
            <a:r>
              <a:rPr kumimoji="0" lang="pt-B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); 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2.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Risitano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AM et al. 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Oral presented at the European Hematology Association 2023 Congress, held in Frankfurt, Germany and virtually on 8–11 June 2023; </a:t>
            </a: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</a:b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Aspaveli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EU SmPC; 4.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Peffault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1212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Latour R et al. </a:t>
            </a:r>
            <a:r>
              <a:rPr kumimoji="0" lang="en-US" sz="700" b="0" i="1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NEJM </a:t>
            </a:r>
            <a:r>
              <a:rPr kumimoji="0" lang="en-US" sz="700" b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2024</a:t>
            </a:r>
            <a:endParaRPr kumimoji="0" lang="en-US" sz="7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sp>
        <p:nvSpPr>
          <p:cNvPr id="152" name="TextBox 207">
            <a:extLst>
              <a:ext uri="{FF2B5EF4-FFF2-40B4-BE49-F238E27FC236}">
                <a16:creationId xmlns:a16="http://schemas.microsoft.com/office/drawing/2014/main" id="{AC2F3B56-6CAE-944C-875C-3BEA390B8515}"/>
              </a:ext>
            </a:extLst>
          </p:cNvPr>
          <p:cNvSpPr txBox="1"/>
          <p:nvPr/>
        </p:nvSpPr>
        <p:spPr>
          <a:xfrm>
            <a:off x="6142039" y="1366209"/>
            <a:ext cx="61537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Iptacopan: Mean total PNH RBC* clone size (SD) during </a:t>
            </a:r>
            <a:b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24-week randomised treatment period of APPLY-PNH trial</a:t>
            </a:r>
            <a:r>
              <a:rPr kumimoji="0" lang="en-US" sz="15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2b</a:t>
            </a:r>
            <a:endParaRPr kumimoji="0" lang="en-GB" sz="1500" b="1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3" name="TextBox 12">
            <a:extLst>
              <a:ext uri="{FF2B5EF4-FFF2-40B4-BE49-F238E27FC236}">
                <a16:creationId xmlns:a16="http://schemas.microsoft.com/office/drawing/2014/main" id="{67A5A47A-03D7-3D47-8FB4-207D33A7AE68}"/>
              </a:ext>
            </a:extLst>
          </p:cNvPr>
          <p:cNvSpPr txBox="1"/>
          <p:nvPr/>
        </p:nvSpPr>
        <p:spPr>
          <a:xfrm>
            <a:off x="6466758" y="4736515"/>
            <a:ext cx="397193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nb-NO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Type II + type III PNH RBCs</a:t>
            </a:r>
            <a:endParaRPr kumimoji="0" lang="en-GB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4" name="TextBox 19">
            <a:extLst>
              <a:ext uri="{FF2B5EF4-FFF2-40B4-BE49-F238E27FC236}">
                <a16:creationId xmlns:a16="http://schemas.microsoft.com/office/drawing/2014/main" id="{FA0B9DE9-C629-9440-A728-90D2066C00F8}"/>
              </a:ext>
            </a:extLst>
          </p:cNvPr>
          <p:cNvSpPr txBox="1"/>
          <p:nvPr/>
        </p:nvSpPr>
        <p:spPr>
          <a:xfrm>
            <a:off x="387987" y="1366209"/>
            <a:ext cx="57744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Pegcetacoplan: Pharmacodynamic endpoints from </a:t>
            </a:r>
            <a:b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16-week randomised period of PEGASUS trial</a:t>
            </a:r>
            <a:r>
              <a:rPr kumimoji="0" lang="en-US" sz="15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1a</a:t>
            </a:r>
            <a:endParaRPr kumimoji="0" lang="en-GB" sz="1500" b="1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5" name="Group 62">
            <a:extLst>
              <a:ext uri="{FF2B5EF4-FFF2-40B4-BE49-F238E27FC236}">
                <a16:creationId xmlns:a16="http://schemas.microsoft.com/office/drawing/2014/main" id="{16D42882-038D-0A48-82A8-0C977752F461}"/>
              </a:ext>
            </a:extLst>
          </p:cNvPr>
          <p:cNvGrpSpPr/>
          <p:nvPr/>
        </p:nvGrpSpPr>
        <p:grpSpPr>
          <a:xfrm>
            <a:off x="257102" y="2011411"/>
            <a:ext cx="5904732" cy="3558361"/>
            <a:chOff x="281114" y="2213385"/>
            <a:chExt cx="6063528" cy="3908980"/>
          </a:xfrm>
        </p:grpSpPr>
        <p:grpSp>
          <p:nvGrpSpPr>
            <p:cNvPr id="156" name="Group 46">
              <a:extLst>
                <a:ext uri="{FF2B5EF4-FFF2-40B4-BE49-F238E27FC236}">
                  <a16:creationId xmlns:a16="http://schemas.microsoft.com/office/drawing/2014/main" id="{827166C0-86A4-5F4E-8986-FDDA9C312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114" y="2240087"/>
              <a:ext cx="5969529" cy="3882278"/>
              <a:chOff x="10" y="318"/>
              <a:chExt cx="5846" cy="4483"/>
            </a:xfrm>
          </p:grpSpPr>
          <p:sp>
            <p:nvSpPr>
              <p:cNvPr id="162" name="Line 47">
                <a:extLst>
                  <a:ext uri="{FF2B5EF4-FFF2-40B4-BE49-F238E27FC236}">
                    <a16:creationId xmlns:a16="http://schemas.microsoft.com/office/drawing/2014/main" id="{4DF48660-6D39-2E42-A6B3-BED0BDF3DB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" y="3026"/>
                <a:ext cx="530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3" name="Line 48">
                <a:extLst>
                  <a:ext uri="{FF2B5EF4-FFF2-40B4-BE49-F238E27FC236}">
                    <a16:creationId xmlns:a16="http://schemas.microsoft.com/office/drawing/2014/main" id="{17CDA4C0-F422-9E49-B042-CAFE1FAC59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" y="2399"/>
                <a:ext cx="530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4" name="Line 49">
                <a:extLst>
                  <a:ext uri="{FF2B5EF4-FFF2-40B4-BE49-F238E27FC236}">
                    <a16:creationId xmlns:a16="http://schemas.microsoft.com/office/drawing/2014/main" id="{CD54E498-5042-2D49-9762-C3C4ADB3F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" y="1771"/>
                <a:ext cx="530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5" name="Line 50">
                <a:extLst>
                  <a:ext uri="{FF2B5EF4-FFF2-40B4-BE49-F238E27FC236}">
                    <a16:creationId xmlns:a16="http://schemas.microsoft.com/office/drawing/2014/main" id="{B81B3844-C404-2B49-B8AB-04007F0412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" y="1143"/>
                <a:ext cx="5304" cy="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66" name="Rectangle 51">
                <a:extLst>
                  <a:ext uri="{FF2B5EF4-FFF2-40B4-BE49-F238E27FC236}">
                    <a16:creationId xmlns:a16="http://schemas.microsoft.com/office/drawing/2014/main" id="{699F24F7-12D7-C740-B127-F1D7A7F5FE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2" y="318"/>
                <a:ext cx="5304" cy="3336"/>
              </a:xfrm>
              <a:prstGeom prst="rect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67" name="Group 52">
                <a:extLst>
                  <a:ext uri="{FF2B5EF4-FFF2-40B4-BE49-F238E27FC236}">
                    <a16:creationId xmlns:a16="http://schemas.microsoft.com/office/drawing/2014/main" id="{A13BCC7B-A52D-3D48-8134-A21419F1C0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9" y="548"/>
                <a:ext cx="1137" cy="3098"/>
                <a:chOff x="932" y="548"/>
                <a:chExt cx="758" cy="3098"/>
              </a:xfrm>
            </p:grpSpPr>
            <p:sp>
              <p:nvSpPr>
                <p:cNvPr id="203" name="Rectangle 202">
                  <a:extLst>
                    <a:ext uri="{FF2B5EF4-FFF2-40B4-BE49-F238E27FC236}">
                      <a16:creationId xmlns:a16="http://schemas.microsoft.com/office/drawing/2014/main" id="{78C70884-3149-4446-9E7F-482EFF168E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2" y="1358"/>
                  <a:ext cx="758" cy="2288"/>
                </a:xfrm>
                <a:prstGeom prst="rect">
                  <a:avLst/>
                </a:prstGeom>
                <a:solidFill>
                  <a:srgbClr val="FFC9CE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Line 54">
                  <a:extLst>
                    <a:ext uri="{FF2B5EF4-FFF2-40B4-BE49-F238E27FC236}">
                      <a16:creationId xmlns:a16="http://schemas.microsoft.com/office/drawing/2014/main" id="{F5A912B3-A1CA-2046-AAE0-54D030E275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15" y="548"/>
                  <a:ext cx="0" cy="810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Line 55">
                  <a:extLst>
                    <a:ext uri="{FF2B5EF4-FFF2-40B4-BE49-F238E27FC236}">
                      <a16:creationId xmlns:a16="http://schemas.microsoft.com/office/drawing/2014/main" id="{D2693A0E-2FEA-D745-9F79-4FE8F4A5A1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2" y="548"/>
                  <a:ext cx="168" cy="0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8" name="Group 15">
                <a:extLst>
                  <a:ext uri="{FF2B5EF4-FFF2-40B4-BE49-F238E27FC236}">
                    <a16:creationId xmlns:a16="http://schemas.microsoft.com/office/drawing/2014/main" id="{0A79C9FA-4A45-F740-A39E-60A3E8FD0F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22" y="865"/>
                <a:ext cx="1128" cy="2781"/>
                <a:chOff x="3582" y="865"/>
                <a:chExt cx="752" cy="2781"/>
              </a:xfrm>
            </p:grpSpPr>
            <p:sp>
              <p:nvSpPr>
                <p:cNvPr id="200" name="Rectangle 57">
                  <a:extLst>
                    <a:ext uri="{FF2B5EF4-FFF2-40B4-BE49-F238E27FC236}">
                      <a16:creationId xmlns:a16="http://schemas.microsoft.com/office/drawing/2014/main" id="{D74AFE4A-7CF6-6F4E-8FEC-C3066A013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2" y="1681"/>
                  <a:ext cx="752" cy="1965"/>
                </a:xfrm>
                <a:prstGeom prst="rect">
                  <a:avLst/>
                </a:prstGeom>
                <a:solidFill>
                  <a:srgbClr val="FF0000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Line 58">
                  <a:extLst>
                    <a:ext uri="{FF2B5EF4-FFF2-40B4-BE49-F238E27FC236}">
                      <a16:creationId xmlns:a16="http://schemas.microsoft.com/office/drawing/2014/main" id="{9C4D7191-F768-8040-84BC-979B936EF1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967" y="865"/>
                  <a:ext cx="0" cy="816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Line 59">
                  <a:extLst>
                    <a:ext uri="{FF2B5EF4-FFF2-40B4-BE49-F238E27FC236}">
                      <a16:creationId xmlns:a16="http://schemas.microsoft.com/office/drawing/2014/main" id="{65836B31-F962-B241-8F49-FC99D550C2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84" y="865"/>
                  <a:ext cx="168" cy="0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9" name="Group 60">
                <a:extLst>
                  <a:ext uri="{FF2B5EF4-FFF2-40B4-BE49-F238E27FC236}">
                    <a16:creationId xmlns:a16="http://schemas.microsoft.com/office/drawing/2014/main" id="{34BAF3FA-6D72-AC47-8BD9-8B6F51B660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8" y="993"/>
                <a:ext cx="1119" cy="2653"/>
                <a:chOff x="1706" y="993"/>
                <a:chExt cx="746" cy="2653"/>
              </a:xfrm>
            </p:grpSpPr>
            <p:sp>
              <p:nvSpPr>
                <p:cNvPr id="197" name="Rectangle 61">
                  <a:extLst>
                    <a:ext uri="{FF2B5EF4-FFF2-40B4-BE49-F238E27FC236}">
                      <a16:creationId xmlns:a16="http://schemas.microsoft.com/office/drawing/2014/main" id="{D071F34C-50E7-E940-944B-599DAA0712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06" y="1550"/>
                  <a:ext cx="746" cy="2096"/>
                </a:xfrm>
                <a:prstGeom prst="rect">
                  <a:avLst/>
                </a:prstGeom>
                <a:solidFill>
                  <a:schemeClr val="accent5">
                    <a:lumMod val="20000"/>
                    <a:lumOff val="80000"/>
                  </a:schemeClr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Line 62">
                  <a:extLst>
                    <a:ext uri="{FF2B5EF4-FFF2-40B4-BE49-F238E27FC236}">
                      <a16:creationId xmlns:a16="http://schemas.microsoft.com/office/drawing/2014/main" id="{B23080A9-6BC8-884E-AAAD-84BA584926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72" y="993"/>
                  <a:ext cx="0" cy="557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Line 63">
                  <a:extLst>
                    <a:ext uri="{FF2B5EF4-FFF2-40B4-BE49-F238E27FC236}">
                      <a16:creationId xmlns:a16="http://schemas.microsoft.com/office/drawing/2014/main" id="{24681FBF-19D7-F142-9430-8CD8F740B7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90" y="993"/>
                  <a:ext cx="168" cy="0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0" name="Group 64">
                <a:extLst>
                  <a:ext uri="{FF2B5EF4-FFF2-40B4-BE49-F238E27FC236}">
                    <a16:creationId xmlns:a16="http://schemas.microsoft.com/office/drawing/2014/main" id="{04FAD922-FE30-714B-B588-8DF41AEA10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0" y="513"/>
                <a:ext cx="1136" cy="3133"/>
                <a:chOff x="4347" y="513"/>
                <a:chExt cx="757" cy="3133"/>
              </a:xfrm>
            </p:grpSpPr>
            <p:sp>
              <p:nvSpPr>
                <p:cNvPr id="194" name="Rectangle 65">
                  <a:extLst>
                    <a:ext uri="{FF2B5EF4-FFF2-40B4-BE49-F238E27FC236}">
                      <a16:creationId xmlns:a16="http://schemas.microsoft.com/office/drawing/2014/main" id="{AEC7B1AD-678B-F741-9F9C-3A9942E352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47" y="699"/>
                  <a:ext cx="757" cy="2947"/>
                </a:xfrm>
                <a:prstGeom prst="rect">
                  <a:avLst/>
                </a:prstGeom>
                <a:solidFill>
                  <a:srgbClr val="0000FF"/>
                </a:solidFill>
                <a:ln w="23813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Line 66">
                  <a:extLst>
                    <a:ext uri="{FF2B5EF4-FFF2-40B4-BE49-F238E27FC236}">
                      <a16:creationId xmlns:a16="http://schemas.microsoft.com/office/drawing/2014/main" id="{ABA19329-8D74-9040-81C7-CAD3198CFC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724" y="513"/>
                  <a:ext cx="0" cy="186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Line 67">
                  <a:extLst>
                    <a:ext uri="{FF2B5EF4-FFF2-40B4-BE49-F238E27FC236}">
                      <a16:creationId xmlns:a16="http://schemas.microsoft.com/office/drawing/2014/main" id="{64358D3E-1181-3044-866F-5F860D02F2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42" y="513"/>
                  <a:ext cx="168" cy="0"/>
                </a:xfrm>
                <a:prstGeom prst="line">
                  <a:avLst/>
                </a:prstGeom>
                <a:noFill/>
                <a:ln w="23876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1" name="Group 68">
                <a:extLst>
                  <a:ext uri="{FF2B5EF4-FFF2-40B4-BE49-F238E27FC236}">
                    <a16:creationId xmlns:a16="http://schemas.microsoft.com/office/drawing/2014/main" id="{467D8E2B-3CC1-6E4F-B8B6-B106CF917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6" y="520"/>
                <a:ext cx="66" cy="3165"/>
                <a:chOff x="346" y="520"/>
                <a:chExt cx="30" cy="3165"/>
              </a:xfrm>
            </p:grpSpPr>
            <p:sp>
              <p:nvSpPr>
                <p:cNvPr id="187" name="Line 69">
                  <a:extLst>
                    <a:ext uri="{FF2B5EF4-FFF2-40B4-BE49-F238E27FC236}">
                      <a16:creationId xmlns:a16="http://schemas.microsoft.com/office/drawing/2014/main" id="{2B0994F7-6BFD-5844-AE36-BCF1A3CC92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" y="3654"/>
                  <a:ext cx="30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Line 70">
                  <a:extLst>
                    <a:ext uri="{FF2B5EF4-FFF2-40B4-BE49-F238E27FC236}">
                      <a16:creationId xmlns:a16="http://schemas.microsoft.com/office/drawing/2014/main" id="{B3418AFD-FDD1-0543-B3C0-785BEFCDFA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" y="3026"/>
                  <a:ext cx="30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Line 71">
                  <a:extLst>
                    <a:ext uri="{FF2B5EF4-FFF2-40B4-BE49-F238E27FC236}">
                      <a16:creationId xmlns:a16="http://schemas.microsoft.com/office/drawing/2014/main" id="{4454278A-1130-2C4A-8218-907930086C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" y="2399"/>
                  <a:ext cx="30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Line 72">
                  <a:extLst>
                    <a:ext uri="{FF2B5EF4-FFF2-40B4-BE49-F238E27FC236}">
                      <a16:creationId xmlns:a16="http://schemas.microsoft.com/office/drawing/2014/main" id="{00DC3358-EA6F-0841-8311-2286FC2384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" y="1771"/>
                  <a:ext cx="30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Line 73">
                  <a:extLst>
                    <a:ext uri="{FF2B5EF4-FFF2-40B4-BE49-F238E27FC236}">
                      <a16:creationId xmlns:a16="http://schemas.microsoft.com/office/drawing/2014/main" id="{9C643144-6D06-FB41-AE64-EFB71AACF3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" y="1143"/>
                  <a:ext cx="30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Line 74">
                  <a:extLst>
                    <a:ext uri="{FF2B5EF4-FFF2-40B4-BE49-F238E27FC236}">
                      <a16:creationId xmlns:a16="http://schemas.microsoft.com/office/drawing/2014/main" id="{02ACE2D9-1557-C645-BDF8-9A7C23A8FB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" y="520"/>
                  <a:ext cx="30" cy="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Line 75">
                  <a:extLst>
                    <a:ext uri="{FF2B5EF4-FFF2-40B4-BE49-F238E27FC236}">
                      <a16:creationId xmlns:a16="http://schemas.microsoft.com/office/drawing/2014/main" id="{C68B67A6-8213-234E-BD70-E55A7ECE31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76" y="3654"/>
                  <a:ext cx="0" cy="31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it-IT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2" name="Line 76">
                <a:extLst>
                  <a:ext uri="{FF2B5EF4-FFF2-40B4-BE49-F238E27FC236}">
                    <a16:creationId xmlns:a16="http://schemas.microsoft.com/office/drawing/2014/main" id="{28E79963-F218-AE49-A3D1-831BF743F5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6" y="3654"/>
                <a:ext cx="0" cy="3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3" name="Line 77">
                <a:extLst>
                  <a:ext uri="{FF2B5EF4-FFF2-40B4-BE49-F238E27FC236}">
                    <a16:creationId xmlns:a16="http://schemas.microsoft.com/office/drawing/2014/main" id="{C80486DA-8EFD-5347-B07B-727713D964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48" y="3654"/>
                <a:ext cx="0" cy="31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74" name="Rectangle 78">
                <a:extLst>
                  <a:ext uri="{FF2B5EF4-FFF2-40B4-BE49-F238E27FC236}">
                    <a16:creationId xmlns:a16="http://schemas.microsoft.com/office/drawing/2014/main" id="{3D60D3F0-0F8A-F549-9FCB-59F282FE5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" y="3547"/>
                <a:ext cx="4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0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75" name="Rectangle 79">
                <a:extLst>
                  <a:ext uri="{FF2B5EF4-FFF2-40B4-BE49-F238E27FC236}">
                    <a16:creationId xmlns:a16="http://schemas.microsoft.com/office/drawing/2014/main" id="{C3D4B100-CE8E-044E-BC64-6BBBA0BCAF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" y="2915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20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76" name="Rectangle 80">
                <a:extLst>
                  <a:ext uri="{FF2B5EF4-FFF2-40B4-BE49-F238E27FC236}">
                    <a16:creationId xmlns:a16="http://schemas.microsoft.com/office/drawing/2014/main" id="{0B5F2494-0668-6441-834E-A9C4B58EE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" y="2288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40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77" name="Rectangle 81">
                <a:extLst>
                  <a:ext uri="{FF2B5EF4-FFF2-40B4-BE49-F238E27FC236}">
                    <a16:creationId xmlns:a16="http://schemas.microsoft.com/office/drawing/2014/main" id="{1B368C4E-A6DD-6F44-87FF-617ABF3C8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" y="1663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60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78" name="Rectangle 82">
                <a:extLst>
                  <a:ext uri="{FF2B5EF4-FFF2-40B4-BE49-F238E27FC236}">
                    <a16:creationId xmlns:a16="http://schemas.microsoft.com/office/drawing/2014/main" id="{9E80CEFD-CBA2-D04F-86C3-DD89C7AE8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" y="1040"/>
                <a:ext cx="9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80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79" name="Rectangle 83">
                <a:extLst>
                  <a:ext uri="{FF2B5EF4-FFF2-40B4-BE49-F238E27FC236}">
                    <a16:creationId xmlns:a16="http://schemas.microsoft.com/office/drawing/2014/main" id="{9A9409A8-2A8D-4547-981F-E25B101CD1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" y="414"/>
                <a:ext cx="14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100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0" name="Rectangle 84">
                <a:extLst>
                  <a:ext uri="{FF2B5EF4-FFF2-40B4-BE49-F238E27FC236}">
                    <a16:creationId xmlns:a16="http://schemas.microsoft.com/office/drawing/2014/main" id="{53F07B3A-377C-1F42-AD0B-5F017DA49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" y="4489"/>
                <a:ext cx="2339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Baseline on eculizumab</a:t>
                </a:r>
                <a:endPara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1" name="Rectangle 85">
                <a:extLst>
                  <a:ext uri="{FF2B5EF4-FFF2-40B4-BE49-F238E27FC236}">
                    <a16:creationId xmlns:a16="http://schemas.microsoft.com/office/drawing/2014/main" id="{56F00015-A561-394D-93CB-C77098949E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1" y="4489"/>
                <a:ext cx="822" cy="3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Week 16</a:t>
                </a:r>
                <a:endPara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2" name="Rectangle 86">
                <a:extLst>
                  <a:ext uri="{FF2B5EF4-FFF2-40B4-BE49-F238E27FC236}">
                    <a16:creationId xmlns:a16="http://schemas.microsoft.com/office/drawing/2014/main" id="{88CDF0D6-F667-A747-9007-AB5DE6AE8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9" y="3744"/>
                <a:ext cx="887" cy="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Eculizumab arm </a:t>
                </a:r>
                <a:b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</a:br>
                <a:r>
                  <a:rPr kumimoji="0" lang="en-US" sz="12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n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= 39</a:t>
                </a:r>
                <a:endParaRPr kumimoji="0" lang="it-IT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3" name="Rectangle 87">
                <a:extLst>
                  <a:ext uri="{FF2B5EF4-FFF2-40B4-BE49-F238E27FC236}">
                    <a16:creationId xmlns:a16="http://schemas.microsoft.com/office/drawing/2014/main" id="{3EB76FE9-739B-8540-8224-78AAA3DAF2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4" y="3744"/>
                <a:ext cx="1135" cy="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Pegcetacoplan </a:t>
                </a:r>
                <a:b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</a:b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arm </a:t>
                </a:r>
                <a:b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</a:br>
                <a:r>
                  <a:rPr kumimoji="0" lang="en-US" sz="12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n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= 41</a:t>
                </a:r>
                <a:endParaRPr kumimoji="0" lang="it-IT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4" name="Rectangle 88">
                <a:extLst>
                  <a:ext uri="{FF2B5EF4-FFF2-40B4-BE49-F238E27FC236}">
                    <a16:creationId xmlns:a16="http://schemas.microsoft.com/office/drawing/2014/main" id="{2A1A788A-0F24-2445-BE18-436C5F5AE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2" y="3744"/>
                <a:ext cx="53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Eculizumab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n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= 37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5" name="Rectangle 89">
                <a:extLst>
                  <a:ext uri="{FF2B5EF4-FFF2-40B4-BE49-F238E27FC236}">
                    <a16:creationId xmlns:a16="http://schemas.microsoft.com/office/drawing/2014/main" id="{FFE5119C-2301-8940-8774-F60EF7705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5" y="3744"/>
                <a:ext cx="684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Pegcetacoplan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n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= 32</a:t>
                </a:r>
                <a:endParaRPr kumimoji="0" lang="it-IT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6" name="Rectangle 90">
                <a:extLst>
                  <a:ext uri="{FF2B5EF4-FFF2-40B4-BE49-F238E27FC236}">
                    <a16:creationId xmlns:a16="http://schemas.microsoft.com/office/drawing/2014/main" id="{2923844A-E300-8341-94D5-301C3EF7C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604" y="1997"/>
                <a:ext cx="1439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+mn-ea"/>
                    <a:cs typeface="+mn-cs"/>
                  </a:rPr>
                  <a:t>% of PNH RBC</a:t>
                </a:r>
                <a:endParaRPr kumimoji="0" lang="it-IT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57" name="Line 50">
              <a:extLst>
                <a:ext uri="{FF2B5EF4-FFF2-40B4-BE49-F238E27FC236}">
                  <a16:creationId xmlns:a16="http://schemas.microsoft.com/office/drawing/2014/main" id="{4CDFDAD6-A8C3-8549-BF54-FEB085C216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738" y="2415428"/>
              <a:ext cx="5416074" cy="866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8" name="TextBox 57">
              <a:extLst>
                <a:ext uri="{FF2B5EF4-FFF2-40B4-BE49-F238E27FC236}">
                  <a16:creationId xmlns:a16="http://schemas.microsoft.com/office/drawing/2014/main" id="{C47AC545-B23D-8D49-BE00-A4F87458DFF2}"/>
                </a:ext>
              </a:extLst>
            </p:cNvPr>
            <p:cNvSpPr txBox="1"/>
            <p:nvPr/>
          </p:nvSpPr>
          <p:spPr>
            <a:xfrm>
              <a:off x="1583624" y="2912048"/>
              <a:ext cx="5998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72.9%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9" name="TextBox 58">
              <a:extLst>
                <a:ext uri="{FF2B5EF4-FFF2-40B4-BE49-F238E27FC236}">
                  <a16:creationId xmlns:a16="http://schemas.microsoft.com/office/drawing/2014/main" id="{94267069-A551-D648-80AF-81BD0B84E3D1}"/>
                </a:ext>
              </a:extLst>
            </p:cNvPr>
            <p:cNvSpPr txBox="1"/>
            <p:nvPr/>
          </p:nvSpPr>
          <p:spPr>
            <a:xfrm>
              <a:off x="2806066" y="3071460"/>
              <a:ext cx="5998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66.8%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0" name="TextBox 59">
              <a:extLst>
                <a:ext uri="{FF2B5EF4-FFF2-40B4-BE49-F238E27FC236}">
                  <a16:creationId xmlns:a16="http://schemas.microsoft.com/office/drawing/2014/main" id="{203DE6B7-84CC-9D4E-A727-DDBA53199497}"/>
                </a:ext>
              </a:extLst>
            </p:cNvPr>
            <p:cNvSpPr txBox="1"/>
            <p:nvPr/>
          </p:nvSpPr>
          <p:spPr>
            <a:xfrm>
              <a:off x="4377974" y="3170752"/>
              <a:ext cx="7005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62.6%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1" name="TextBox 60">
              <a:extLst>
                <a:ext uri="{FF2B5EF4-FFF2-40B4-BE49-F238E27FC236}">
                  <a16:creationId xmlns:a16="http://schemas.microsoft.com/office/drawing/2014/main" id="{3B1E3598-DA0D-2445-B3C4-9A517998BF43}"/>
                </a:ext>
              </a:extLst>
            </p:cNvPr>
            <p:cNvSpPr txBox="1"/>
            <p:nvPr/>
          </p:nvSpPr>
          <p:spPr>
            <a:xfrm>
              <a:off x="5671462" y="2213385"/>
              <a:ext cx="6731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93.9%</a:t>
              </a: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pic>
        <p:nvPicPr>
          <p:cNvPr id="206" name="Picture 61">
            <a:extLst>
              <a:ext uri="{FF2B5EF4-FFF2-40B4-BE49-F238E27FC236}">
                <a16:creationId xmlns:a16="http://schemas.microsoft.com/office/drawing/2014/main" id="{68AB00DF-9BB4-DD47-B08C-20FDBC41D8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13"/>
          <a:stretch/>
        </p:blipFill>
        <p:spPr>
          <a:xfrm>
            <a:off x="6301226" y="2030261"/>
            <a:ext cx="5715535" cy="2650690"/>
          </a:xfrm>
          <a:prstGeom prst="rect">
            <a:avLst/>
          </a:prstGeom>
          <a:ln w="3175">
            <a:solidFill>
              <a:srgbClr val="000000"/>
            </a:solidFill>
          </a:ln>
        </p:spPr>
      </p:pic>
      <p:sp>
        <p:nvSpPr>
          <p:cNvPr id="59" name="Titre 1">
            <a:extLst>
              <a:ext uri="{FF2B5EF4-FFF2-40B4-BE49-F238E27FC236}">
                <a16:creationId xmlns:a16="http://schemas.microsoft.com/office/drawing/2014/main" id="{0E5ACE03-ECC8-9644-AE5B-4F06D8D1F646}"/>
              </a:ext>
            </a:extLst>
          </p:cNvPr>
          <p:cNvSpPr txBox="1">
            <a:spLocks/>
          </p:cNvSpPr>
          <p:nvPr/>
        </p:nvSpPr>
        <p:spPr>
          <a:xfrm>
            <a:off x="838202" y="222767"/>
            <a:ext cx="10515599" cy="7778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200" dirty="0"/>
              <a:t>Proportion of PNH </a:t>
            </a:r>
            <a:r>
              <a:rPr lang="fr-FR" sz="3200" dirty="0" err="1"/>
              <a:t>red</a:t>
            </a:r>
            <a:r>
              <a:rPr lang="fr-FR" sz="3200" dirty="0"/>
              <a:t> </a:t>
            </a:r>
            <a:r>
              <a:rPr lang="fr-FR" sz="3200" dirty="0" err="1"/>
              <a:t>cells</a:t>
            </a:r>
            <a:r>
              <a:rPr lang="fr-FR" sz="3200" dirty="0"/>
              <a:t> on proximal </a:t>
            </a:r>
            <a:r>
              <a:rPr lang="fr-FR" sz="3200" dirty="0" err="1"/>
              <a:t>inhibitors</a:t>
            </a:r>
            <a:endParaRPr lang="fr-FR" sz="3200" dirty="0"/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89BD1D3F-1E41-E24F-9C92-41D7B11CC0D9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663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sellaDiTesto 1">
            <a:extLst>
              <a:ext uri="{FF2B5EF4-FFF2-40B4-BE49-F238E27FC236}">
                <a16:creationId xmlns:a16="http://schemas.microsoft.com/office/drawing/2014/main" id="{0122DCF3-7B30-844A-9637-12C8AD962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233628"/>
            <a:ext cx="12192001" cy="4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2" tIns="45722" rIns="91442" bIns="4572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Untreated PNH</a:t>
            </a:r>
          </a:p>
        </p:txBody>
      </p:sp>
      <p:sp>
        <p:nvSpPr>
          <p:cNvPr id="20" name="CasellaDiTesto 10">
            <a:extLst>
              <a:ext uri="{FF2B5EF4-FFF2-40B4-BE49-F238E27FC236}">
                <a16:creationId xmlns:a16="http://schemas.microsoft.com/office/drawing/2014/main" id="{62E6E7E8-EF25-E04C-95EC-4A8C490BD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844" y="2873818"/>
            <a:ext cx="3885464" cy="4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2" tIns="45722" rIns="91442" bIns="4572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ＭＳ Ｐゴシック" charset="0"/>
              </a:rPr>
              <a:t>Terminal inhibition</a:t>
            </a:r>
          </a:p>
        </p:txBody>
      </p:sp>
      <p:sp>
        <p:nvSpPr>
          <p:cNvPr id="21" name="CasellaDiTesto 11">
            <a:extLst>
              <a:ext uri="{FF2B5EF4-FFF2-40B4-BE49-F238E27FC236}">
                <a16:creationId xmlns:a16="http://schemas.microsoft.com/office/drawing/2014/main" id="{05932AB5-E6F5-3B46-A939-840041F8A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8785" y="2948596"/>
            <a:ext cx="4095229" cy="40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2" tIns="45722" rIns="91442" bIns="45722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ＭＳ Ｐゴシック" charset="0"/>
              </a:rPr>
              <a:t>Proximal inhibition</a:t>
            </a:r>
          </a:p>
        </p:txBody>
      </p: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842DBF3D-75A8-5B40-8749-CFE6F6EEE494}"/>
              </a:ext>
            </a:extLst>
          </p:cNvPr>
          <p:cNvSpPr txBox="1">
            <a:spLocks/>
          </p:cNvSpPr>
          <p:nvPr/>
        </p:nvSpPr>
        <p:spPr>
          <a:xfrm>
            <a:off x="123777" y="6232990"/>
            <a:ext cx="10708640" cy="92839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800" dirty="0" err="1">
                <a:solidFill>
                  <a:srgbClr val="000000"/>
                </a:solidFill>
                <a:latin typeface="Arial"/>
              </a:rPr>
              <a:t>Figures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adapted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from Notaro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R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et al.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N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Engl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J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Med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2022</a:t>
            </a:r>
            <a:r>
              <a:rPr lang="it-IT" sz="800" baseline="30000" dirty="0">
                <a:solidFill>
                  <a:srgbClr val="000000"/>
                </a:solidFill>
                <a:latin typeface="Arial"/>
              </a:rPr>
              <a:t>1</a:t>
            </a:r>
          </a:p>
          <a:p>
            <a:pPr>
              <a:defRPr/>
            </a:pPr>
            <a:r>
              <a:rPr lang="it-IT" sz="800" dirty="0">
                <a:solidFill>
                  <a:srgbClr val="000000"/>
                </a:solidFill>
                <a:latin typeface="Arial"/>
              </a:rPr>
              <a:t>BTH,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breakthrough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haemolysis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; MAC, membrane-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attack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complex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; 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PNH, </a:t>
            </a:r>
            <a:r>
              <a:rPr lang="en-GB" sz="800" dirty="0">
                <a:solidFill>
                  <a:srgbClr val="000000"/>
                </a:solidFill>
                <a:latin typeface="Arial"/>
              </a:rPr>
              <a:t>paroxysmal nocturnal haemoglobinuria. </a:t>
            </a:r>
            <a:br>
              <a:rPr lang="en-GB" sz="800" dirty="0">
                <a:solidFill>
                  <a:srgbClr val="000000"/>
                </a:solidFill>
                <a:latin typeface="Arial"/>
              </a:rPr>
            </a:br>
            <a:r>
              <a:rPr lang="en-GB" sz="800" dirty="0">
                <a:solidFill>
                  <a:srgbClr val="000000"/>
                </a:solidFill>
                <a:latin typeface="Arial"/>
              </a:rPr>
              <a:t>1. </a:t>
            </a:r>
            <a:r>
              <a:rPr lang="pt-BR" sz="800" dirty="0" err="1">
                <a:solidFill>
                  <a:srgbClr val="000000"/>
                </a:solidFill>
                <a:latin typeface="Arial"/>
              </a:rPr>
              <a:t>Notaro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sz="800" dirty="0" err="1">
                <a:solidFill>
                  <a:srgbClr val="000000"/>
                </a:solidFill>
                <a:latin typeface="Arial"/>
              </a:rPr>
              <a:t>R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, </a:t>
            </a:r>
            <a:r>
              <a:rPr lang="pt-BR" sz="800" dirty="0" err="1">
                <a:solidFill>
                  <a:srgbClr val="000000"/>
                </a:solidFill>
                <a:latin typeface="Arial"/>
              </a:rPr>
              <a:t>Luzzatto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 L. </a:t>
            </a:r>
            <a:r>
              <a:rPr lang="pt-BR" sz="800" i="1" dirty="0">
                <a:solidFill>
                  <a:srgbClr val="000000"/>
                </a:solidFill>
                <a:latin typeface="Arial"/>
              </a:rPr>
              <a:t>N </a:t>
            </a:r>
            <a:r>
              <a:rPr lang="pt-BR" sz="800" i="1" dirty="0" err="1">
                <a:solidFill>
                  <a:srgbClr val="000000"/>
                </a:solidFill>
                <a:latin typeface="Arial"/>
              </a:rPr>
              <a:t>Engl</a:t>
            </a:r>
            <a:r>
              <a:rPr lang="pt-BR" sz="800" i="1" dirty="0">
                <a:solidFill>
                  <a:srgbClr val="000000"/>
                </a:solidFill>
                <a:latin typeface="Arial"/>
              </a:rPr>
              <a:t> J Med.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 2022;387(2):160–166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grpSp>
        <p:nvGrpSpPr>
          <p:cNvPr id="23" name="Group 5">
            <a:extLst>
              <a:ext uri="{FF2B5EF4-FFF2-40B4-BE49-F238E27FC236}">
                <a16:creationId xmlns:a16="http://schemas.microsoft.com/office/drawing/2014/main" id="{C7E935EF-BCDA-0C43-B94C-841320475A9E}"/>
              </a:ext>
            </a:extLst>
          </p:cNvPr>
          <p:cNvGrpSpPr/>
          <p:nvPr/>
        </p:nvGrpSpPr>
        <p:grpSpPr>
          <a:xfrm>
            <a:off x="6112121" y="3432197"/>
            <a:ext cx="4555867" cy="1025695"/>
            <a:chOff x="557898" y="5118275"/>
            <a:chExt cx="5043187" cy="1229510"/>
          </a:xfrm>
        </p:grpSpPr>
        <p:pic>
          <p:nvPicPr>
            <p:cNvPr id="24" name="Picture 7" descr="Icon&#10;&#10;Description automatically generated">
              <a:extLst>
                <a:ext uri="{FF2B5EF4-FFF2-40B4-BE49-F238E27FC236}">
                  <a16:creationId xmlns:a16="http://schemas.microsoft.com/office/drawing/2014/main" id="{45F259B6-EC6F-A444-9E4E-D43D98F23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491" y="5201448"/>
              <a:ext cx="4848594" cy="1146337"/>
            </a:xfrm>
            <a:prstGeom prst="rect">
              <a:avLst/>
            </a:prstGeom>
          </p:spPr>
        </p:pic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B2C5A24F-5382-4E48-B7DA-14CEA44D1B75}"/>
                </a:ext>
              </a:extLst>
            </p:cNvPr>
            <p:cNvSpPr txBox="1"/>
            <p:nvPr/>
          </p:nvSpPr>
          <p:spPr>
            <a:xfrm>
              <a:off x="557898" y="5137913"/>
              <a:ext cx="1579654" cy="323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Normal red cells</a:t>
              </a:r>
            </a:p>
          </p:txBody>
        </p:sp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C951E6B2-B906-B342-8751-C06B10035D0E}"/>
                </a:ext>
              </a:extLst>
            </p:cNvPr>
            <p:cNvSpPr txBox="1"/>
            <p:nvPr/>
          </p:nvSpPr>
          <p:spPr>
            <a:xfrm>
              <a:off x="1849991" y="5118275"/>
              <a:ext cx="3414466" cy="25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PNH red cells</a:t>
              </a:r>
            </a:p>
          </p:txBody>
        </p:sp>
      </p:grpSp>
      <p:sp>
        <p:nvSpPr>
          <p:cNvPr id="27" name="TextBox 13">
            <a:extLst>
              <a:ext uri="{FF2B5EF4-FFF2-40B4-BE49-F238E27FC236}">
                <a16:creationId xmlns:a16="http://schemas.microsoft.com/office/drawing/2014/main" id="{C3E1AD84-84CF-4C49-BF0D-5618CE801742}"/>
              </a:ext>
            </a:extLst>
          </p:cNvPr>
          <p:cNvSpPr txBox="1"/>
          <p:nvPr/>
        </p:nvSpPr>
        <p:spPr>
          <a:xfrm>
            <a:off x="7402093" y="4346593"/>
            <a:ext cx="22519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8E"/>
              </a:buClr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hemolysis</a:t>
            </a:r>
            <a:r>
              <a:rPr kumimoji="0" lang="en-GB" sz="1050" b="1" i="0" u="none" strike="noStrike" kern="1200" cap="none" spc="0" normalizeH="0" baseline="3000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A3883C75-2E93-BD47-A224-FCFF2BBD88D3}"/>
              </a:ext>
            </a:extLst>
          </p:cNvPr>
          <p:cNvSpPr txBox="1"/>
          <p:nvPr/>
        </p:nvSpPr>
        <p:spPr>
          <a:xfrm>
            <a:off x="1779958" y="3411944"/>
            <a:ext cx="1073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Normal red cells</a:t>
            </a:r>
            <a:endParaRPr kumimoji="0" lang="en-GB" sz="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C06DE60E-2D8C-E747-876B-8D86C12F3406}"/>
              </a:ext>
            </a:extLst>
          </p:cNvPr>
          <p:cNvSpPr txBox="1"/>
          <p:nvPr/>
        </p:nvSpPr>
        <p:spPr>
          <a:xfrm>
            <a:off x="3366018" y="3313950"/>
            <a:ext cx="897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C3-bound</a:t>
            </a:r>
            <a:b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PNH red cells</a:t>
            </a:r>
            <a:endParaRPr kumimoji="0" lang="en-GB" sz="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Box 16">
            <a:extLst>
              <a:ext uri="{FF2B5EF4-FFF2-40B4-BE49-F238E27FC236}">
                <a16:creationId xmlns:a16="http://schemas.microsoft.com/office/drawing/2014/main" id="{F822CE74-E3F9-114B-BC5E-C0B5A2D75B94}"/>
              </a:ext>
            </a:extLst>
          </p:cNvPr>
          <p:cNvSpPr txBox="1"/>
          <p:nvPr/>
        </p:nvSpPr>
        <p:spPr>
          <a:xfrm>
            <a:off x="2781063" y="3310287"/>
            <a:ext cx="665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PNH </a:t>
            </a:r>
            <a:b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 cells</a:t>
            </a:r>
            <a:endParaRPr kumimoji="0" lang="en-GB" sz="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124E9F49-C3AC-4547-B39E-41D2F412DD28}"/>
              </a:ext>
            </a:extLst>
          </p:cNvPr>
          <p:cNvSpPr txBox="1"/>
          <p:nvPr/>
        </p:nvSpPr>
        <p:spPr>
          <a:xfrm>
            <a:off x="1792092" y="4437950"/>
            <a:ext cx="19676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8E"/>
              </a:buClr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hemolysis</a:t>
            </a:r>
            <a:r>
              <a:rPr kumimoji="0" lang="en-GB" sz="1050" b="1" i="0" u="none" strike="noStrike" kern="1200" cap="none" spc="0" normalizeH="0" baseline="3000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2B4C3C11-0BF3-6145-B363-7AF71B59E8EB}"/>
              </a:ext>
            </a:extLst>
          </p:cNvPr>
          <p:cNvSpPr txBox="1"/>
          <p:nvPr/>
        </p:nvSpPr>
        <p:spPr>
          <a:xfrm>
            <a:off x="4090920" y="3325318"/>
            <a:ext cx="15236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Phagocytosed </a:t>
            </a:r>
            <a:b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C3+ PNH red cells</a:t>
            </a:r>
          </a:p>
        </p:txBody>
      </p:sp>
      <p:grpSp>
        <p:nvGrpSpPr>
          <p:cNvPr id="33" name="Group 19">
            <a:extLst>
              <a:ext uri="{FF2B5EF4-FFF2-40B4-BE49-F238E27FC236}">
                <a16:creationId xmlns:a16="http://schemas.microsoft.com/office/drawing/2014/main" id="{CD7F0240-B24F-4744-B5DD-66B43F572054}"/>
              </a:ext>
            </a:extLst>
          </p:cNvPr>
          <p:cNvGrpSpPr/>
          <p:nvPr/>
        </p:nvGrpSpPr>
        <p:grpSpPr>
          <a:xfrm>
            <a:off x="1631159" y="3619579"/>
            <a:ext cx="3834304" cy="784642"/>
            <a:chOff x="1117458" y="5350878"/>
            <a:chExt cx="4131482" cy="786384"/>
          </a:xfrm>
        </p:grpSpPr>
        <p:pic>
          <p:nvPicPr>
            <p:cNvPr id="34" name="Picture 20">
              <a:extLst>
                <a:ext uri="{FF2B5EF4-FFF2-40B4-BE49-F238E27FC236}">
                  <a16:creationId xmlns:a16="http://schemas.microsoft.com/office/drawing/2014/main" id="{7CB683F3-D21A-0D4D-A6E9-ECD10A29BB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759" t="3840" r="26065" b="3118"/>
            <a:stretch/>
          </p:blipFill>
          <p:spPr>
            <a:xfrm>
              <a:off x="1117458" y="5350878"/>
              <a:ext cx="2798653" cy="786384"/>
            </a:xfrm>
            <a:prstGeom prst="rect">
              <a:avLst/>
            </a:prstGeom>
          </p:spPr>
        </p:pic>
        <p:pic>
          <p:nvPicPr>
            <p:cNvPr id="35" name="Picture 21">
              <a:extLst>
                <a:ext uri="{FF2B5EF4-FFF2-40B4-BE49-F238E27FC236}">
                  <a16:creationId xmlns:a16="http://schemas.microsoft.com/office/drawing/2014/main" id="{22760D2A-A847-EB4A-9585-B3F7DA87B4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4011" t="3398" b="7650"/>
            <a:stretch/>
          </p:blipFill>
          <p:spPr>
            <a:xfrm>
              <a:off x="3916653" y="5351042"/>
              <a:ext cx="1332287" cy="741466"/>
            </a:xfrm>
            <a:prstGeom prst="rect">
              <a:avLst/>
            </a:prstGeom>
          </p:spPr>
        </p:pic>
      </p:grpSp>
      <p:sp>
        <p:nvSpPr>
          <p:cNvPr id="36" name="TextBox 22">
            <a:extLst>
              <a:ext uri="{FF2B5EF4-FFF2-40B4-BE49-F238E27FC236}">
                <a16:creationId xmlns:a16="http://schemas.microsoft.com/office/drawing/2014/main" id="{B6CF3779-9930-A04F-9886-E9681AA2C6F0}"/>
              </a:ext>
            </a:extLst>
          </p:cNvPr>
          <p:cNvSpPr txBox="1"/>
          <p:nvPr/>
        </p:nvSpPr>
        <p:spPr>
          <a:xfrm>
            <a:off x="3731085" y="4410237"/>
            <a:ext cx="19676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8E"/>
              </a:buClr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Chronic EVH</a:t>
            </a:r>
            <a:r>
              <a:rPr kumimoji="0" lang="en-GB" sz="1050" b="1" i="0" u="none" strike="noStrike" kern="1200" cap="none" spc="0" normalizeH="0" baseline="3000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37" name="TextBox 23">
            <a:extLst>
              <a:ext uri="{FF2B5EF4-FFF2-40B4-BE49-F238E27FC236}">
                <a16:creationId xmlns:a16="http://schemas.microsoft.com/office/drawing/2014/main" id="{E5155351-1D66-FE42-94D2-3D19C84068E6}"/>
              </a:ext>
            </a:extLst>
          </p:cNvPr>
          <p:cNvSpPr txBox="1"/>
          <p:nvPr/>
        </p:nvSpPr>
        <p:spPr>
          <a:xfrm>
            <a:off x="4342082" y="1606341"/>
            <a:ext cx="1073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Normal red cells</a:t>
            </a:r>
            <a:endParaRPr kumimoji="0" lang="en-GB" sz="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TextBox 24">
            <a:extLst>
              <a:ext uri="{FF2B5EF4-FFF2-40B4-BE49-F238E27FC236}">
                <a16:creationId xmlns:a16="http://schemas.microsoft.com/office/drawing/2014/main" id="{9B8F32D2-70BC-184C-B5DA-1795FB38BD60}"/>
              </a:ext>
            </a:extLst>
          </p:cNvPr>
          <p:cNvSpPr txBox="1"/>
          <p:nvPr/>
        </p:nvSpPr>
        <p:spPr>
          <a:xfrm>
            <a:off x="4214237" y="2514476"/>
            <a:ext cx="19676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8E"/>
              </a:buClr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hemolysis</a:t>
            </a:r>
            <a:r>
              <a:rPr kumimoji="0" lang="en-GB" sz="1050" b="1" i="0" u="none" strike="noStrike" kern="1200" cap="none" spc="0" normalizeH="0" baseline="30000" noProof="0" dirty="0">
                <a:ln>
                  <a:noFill/>
                </a:ln>
                <a:solidFill>
                  <a:srgbClr val="00AB8E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39" name="TextBox 25">
            <a:extLst>
              <a:ext uri="{FF2B5EF4-FFF2-40B4-BE49-F238E27FC236}">
                <a16:creationId xmlns:a16="http://schemas.microsoft.com/office/drawing/2014/main" id="{3EA6DBE4-E811-7D41-AD6C-DE218EF6AE04}"/>
              </a:ext>
            </a:extLst>
          </p:cNvPr>
          <p:cNvSpPr txBox="1"/>
          <p:nvPr/>
        </p:nvSpPr>
        <p:spPr>
          <a:xfrm>
            <a:off x="6096000" y="2519399"/>
            <a:ext cx="196762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B8E"/>
              </a:buClr>
              <a:buSzTx/>
              <a:buFontTx/>
              <a:buNone/>
              <a:tabLst/>
              <a:defRPr/>
            </a:pPr>
            <a:r>
              <a:rPr kumimoji="0" lang="en-GB" sz="105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Chronic or acute IVH</a:t>
            </a:r>
            <a:r>
              <a:rPr kumimoji="0" lang="en-GB" sz="1050" b="1" i="0" u="none" strike="noStrike" kern="1200" cap="none" spc="0" normalizeH="0" baseline="3000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40" name="TextBox 26">
            <a:extLst>
              <a:ext uri="{FF2B5EF4-FFF2-40B4-BE49-F238E27FC236}">
                <a16:creationId xmlns:a16="http://schemas.microsoft.com/office/drawing/2014/main" id="{1E70F484-189E-0C4C-BF7C-93D72D650629}"/>
              </a:ext>
            </a:extLst>
          </p:cNvPr>
          <p:cNvSpPr txBox="1"/>
          <p:nvPr/>
        </p:nvSpPr>
        <p:spPr>
          <a:xfrm>
            <a:off x="6497207" y="1596984"/>
            <a:ext cx="12142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Lysed PNH red cells</a:t>
            </a:r>
            <a:endParaRPr kumimoji="0" lang="en-GB" sz="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1" name="Picture 27">
            <a:extLst>
              <a:ext uri="{FF2B5EF4-FFF2-40B4-BE49-F238E27FC236}">
                <a16:creationId xmlns:a16="http://schemas.microsoft.com/office/drawing/2014/main" id="{81344991-1ED2-2C47-89D9-22C881D9F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101" y="1799572"/>
            <a:ext cx="1869478" cy="757108"/>
          </a:xfrm>
          <a:prstGeom prst="rect">
            <a:avLst/>
          </a:prstGeom>
        </p:spPr>
      </p:pic>
      <p:sp>
        <p:nvSpPr>
          <p:cNvPr id="42" name="TextBox 28">
            <a:extLst>
              <a:ext uri="{FF2B5EF4-FFF2-40B4-BE49-F238E27FC236}">
                <a16:creationId xmlns:a16="http://schemas.microsoft.com/office/drawing/2014/main" id="{80BB5FD0-E9C8-3A41-9473-0D7A15197C7F}"/>
              </a:ext>
            </a:extLst>
          </p:cNvPr>
          <p:cNvSpPr txBox="1"/>
          <p:nvPr/>
        </p:nvSpPr>
        <p:spPr>
          <a:xfrm>
            <a:off x="5559053" y="1532569"/>
            <a:ext cx="582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PNH </a:t>
            </a:r>
            <a:b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red cells</a:t>
            </a:r>
            <a:endParaRPr kumimoji="0" lang="en-GB" sz="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3" name="Picture 29">
            <a:extLst>
              <a:ext uri="{FF2B5EF4-FFF2-40B4-BE49-F238E27FC236}">
                <a16:creationId xmlns:a16="http://schemas.microsoft.com/office/drawing/2014/main" id="{6EA2B9F2-48FB-A74D-B953-DBD2A9C7FC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65" t="2134" r="1" b="5164"/>
          <a:stretch/>
        </p:blipFill>
        <p:spPr>
          <a:xfrm>
            <a:off x="4165562" y="1819328"/>
            <a:ext cx="2005034" cy="741455"/>
          </a:xfrm>
          <a:prstGeom prst="rect">
            <a:avLst/>
          </a:prstGeom>
        </p:spPr>
      </p:pic>
      <p:grpSp>
        <p:nvGrpSpPr>
          <p:cNvPr id="44" name="Gruppo 12">
            <a:extLst>
              <a:ext uri="{FF2B5EF4-FFF2-40B4-BE49-F238E27FC236}">
                <a16:creationId xmlns:a16="http://schemas.microsoft.com/office/drawing/2014/main" id="{242809E8-CDF6-A940-A92B-7141C6A46EFF}"/>
              </a:ext>
            </a:extLst>
          </p:cNvPr>
          <p:cNvGrpSpPr>
            <a:grpSpLocks/>
          </p:cNvGrpSpPr>
          <p:nvPr/>
        </p:nvGrpSpPr>
        <p:grpSpPr bwMode="auto">
          <a:xfrm>
            <a:off x="2853608" y="3299467"/>
            <a:ext cx="1360631" cy="1529450"/>
            <a:chOff x="1796352" y="3656676"/>
            <a:chExt cx="1268794" cy="1553887"/>
          </a:xfrm>
        </p:grpSpPr>
        <p:cxnSp>
          <p:nvCxnSpPr>
            <p:cNvPr id="45" name="Connettore 2 13">
              <a:extLst>
                <a:ext uri="{FF2B5EF4-FFF2-40B4-BE49-F238E27FC236}">
                  <a16:creationId xmlns:a16="http://schemas.microsoft.com/office/drawing/2014/main" id="{3A3542DD-6148-014B-91BE-DEB64C761B50}"/>
                </a:ext>
              </a:extLst>
            </p:cNvPr>
            <p:cNvCxnSpPr>
              <a:cxnSpLocks/>
            </p:cNvCxnSpPr>
            <p:nvPr/>
          </p:nvCxnSpPr>
          <p:spPr>
            <a:xfrm>
              <a:off x="2931171" y="4800826"/>
              <a:ext cx="0" cy="409737"/>
            </a:xfrm>
            <a:prstGeom prst="straightConnector1">
              <a:avLst/>
            </a:prstGeom>
            <a:ln w="76200" cmpd="sng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e 14">
              <a:extLst>
                <a:ext uri="{FF2B5EF4-FFF2-40B4-BE49-F238E27FC236}">
                  <a16:creationId xmlns:a16="http://schemas.microsoft.com/office/drawing/2014/main" id="{27416D39-81D9-AD4D-BB54-FFC31EBCB80D}"/>
                </a:ext>
              </a:extLst>
            </p:cNvPr>
            <p:cNvSpPr/>
            <p:nvPr/>
          </p:nvSpPr>
          <p:spPr>
            <a:xfrm>
              <a:off x="1796352" y="3656676"/>
              <a:ext cx="1268794" cy="1144150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7" name="Gruppo 12">
            <a:extLst>
              <a:ext uri="{FF2B5EF4-FFF2-40B4-BE49-F238E27FC236}">
                <a16:creationId xmlns:a16="http://schemas.microsoft.com/office/drawing/2014/main" id="{28CF523D-30DB-0F43-99E7-CDAAE4326E8F}"/>
              </a:ext>
            </a:extLst>
          </p:cNvPr>
          <p:cNvGrpSpPr>
            <a:grpSpLocks/>
          </p:cNvGrpSpPr>
          <p:nvPr/>
        </p:nvGrpSpPr>
        <p:grpSpPr bwMode="auto">
          <a:xfrm>
            <a:off x="7219949" y="3444848"/>
            <a:ext cx="3286124" cy="1463036"/>
            <a:chOff x="1788772" y="3734124"/>
            <a:chExt cx="3064325" cy="1265694"/>
          </a:xfrm>
        </p:grpSpPr>
        <p:cxnSp>
          <p:nvCxnSpPr>
            <p:cNvPr id="48" name="Connettore 2 13">
              <a:extLst>
                <a:ext uri="{FF2B5EF4-FFF2-40B4-BE49-F238E27FC236}">
                  <a16:creationId xmlns:a16="http://schemas.microsoft.com/office/drawing/2014/main" id="{02769ACC-D063-2848-8085-463E3DF312D7}"/>
                </a:ext>
              </a:extLst>
            </p:cNvPr>
            <p:cNvCxnSpPr/>
            <p:nvPr/>
          </p:nvCxnSpPr>
          <p:spPr>
            <a:xfrm>
              <a:off x="3636904" y="4525181"/>
              <a:ext cx="0" cy="474637"/>
            </a:xfrm>
            <a:prstGeom prst="straightConnector1">
              <a:avLst/>
            </a:prstGeom>
            <a:ln w="76200" cmpd="sng">
              <a:solidFill>
                <a:srgbClr val="0000FF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e 14">
              <a:extLst>
                <a:ext uri="{FF2B5EF4-FFF2-40B4-BE49-F238E27FC236}">
                  <a16:creationId xmlns:a16="http://schemas.microsoft.com/office/drawing/2014/main" id="{23048A1B-1B4E-6D43-94CF-CB2A8122C4A1}"/>
                </a:ext>
              </a:extLst>
            </p:cNvPr>
            <p:cNvSpPr/>
            <p:nvPr/>
          </p:nvSpPr>
          <p:spPr>
            <a:xfrm>
              <a:off x="1788772" y="3734124"/>
              <a:ext cx="3064325" cy="791060"/>
            </a:xfrm>
            <a:prstGeom prst="roundRect">
              <a:avLst/>
            </a:prstGeom>
            <a:noFill/>
            <a:ln w="28575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0" name="Group 60">
            <a:extLst>
              <a:ext uri="{FF2B5EF4-FFF2-40B4-BE49-F238E27FC236}">
                <a16:creationId xmlns:a16="http://schemas.microsoft.com/office/drawing/2014/main" id="{5A537793-3A8F-4D4B-85D8-4F0C34E0F647}"/>
              </a:ext>
            </a:extLst>
          </p:cNvPr>
          <p:cNvGrpSpPr/>
          <p:nvPr/>
        </p:nvGrpSpPr>
        <p:grpSpPr>
          <a:xfrm>
            <a:off x="6358035" y="4826613"/>
            <a:ext cx="4367113" cy="1370029"/>
            <a:chOff x="6358035" y="5051028"/>
            <a:chExt cx="4367113" cy="1370029"/>
          </a:xfrm>
        </p:grpSpPr>
        <p:grpSp>
          <p:nvGrpSpPr>
            <p:cNvPr id="51" name="Group 39">
              <a:extLst>
                <a:ext uri="{FF2B5EF4-FFF2-40B4-BE49-F238E27FC236}">
                  <a16:creationId xmlns:a16="http://schemas.microsoft.com/office/drawing/2014/main" id="{10054214-8557-CF45-AD96-1A651124EB68}"/>
                </a:ext>
              </a:extLst>
            </p:cNvPr>
            <p:cNvGrpSpPr/>
            <p:nvPr/>
          </p:nvGrpSpPr>
          <p:grpSpPr>
            <a:xfrm>
              <a:off x="6532464" y="5337143"/>
              <a:ext cx="4192684" cy="875609"/>
              <a:chOff x="6497207" y="5594623"/>
              <a:chExt cx="4192684" cy="875609"/>
            </a:xfrm>
          </p:grpSpPr>
          <p:pic>
            <p:nvPicPr>
              <p:cNvPr id="57" name="Picture 35">
                <a:extLst>
                  <a:ext uri="{FF2B5EF4-FFF2-40B4-BE49-F238E27FC236}">
                    <a16:creationId xmlns:a16="http://schemas.microsoft.com/office/drawing/2014/main" id="{8299AEB6-1C4B-B048-BD0C-23A44CE592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759" t="3840" r="49740" b="3118"/>
              <a:stretch/>
            </p:blipFill>
            <p:spPr>
              <a:xfrm>
                <a:off x="6497207" y="5608109"/>
                <a:ext cx="1484520" cy="775886"/>
              </a:xfrm>
              <a:prstGeom prst="rect">
                <a:avLst/>
              </a:prstGeom>
            </p:spPr>
          </p:pic>
          <p:pic>
            <p:nvPicPr>
              <p:cNvPr id="58" name="Picture 36" descr="A picture containing text&#10;&#10;Description automatically generated">
                <a:extLst>
                  <a:ext uri="{FF2B5EF4-FFF2-40B4-BE49-F238E27FC236}">
                    <a16:creationId xmlns:a16="http://schemas.microsoft.com/office/drawing/2014/main" id="{5492621E-B08C-1B46-8B48-D79CEDEF28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9270" t="7422" r="-941" b="-7422"/>
              <a:stretch/>
            </p:blipFill>
            <p:spPr>
              <a:xfrm>
                <a:off x="8001001" y="5594623"/>
                <a:ext cx="2688890" cy="875609"/>
              </a:xfrm>
              <a:prstGeom prst="rect">
                <a:avLst/>
              </a:prstGeom>
            </p:spPr>
          </p:pic>
        </p:grpSp>
        <p:sp>
          <p:nvSpPr>
            <p:cNvPr id="52" name="TextBox 40">
              <a:extLst>
                <a:ext uri="{FF2B5EF4-FFF2-40B4-BE49-F238E27FC236}">
                  <a16:creationId xmlns:a16="http://schemas.microsoft.com/office/drawing/2014/main" id="{1BA99B03-41C7-4740-95BA-7E1FA62D7920}"/>
                </a:ext>
              </a:extLst>
            </p:cNvPr>
            <p:cNvSpPr txBox="1"/>
            <p:nvPr/>
          </p:nvSpPr>
          <p:spPr>
            <a:xfrm>
              <a:off x="8412677" y="6159447"/>
              <a:ext cx="19676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Acute BTH</a:t>
              </a:r>
              <a:r>
                <a:rPr kumimoji="0" lang="en-GB" sz="1050" b="1" i="0" u="none" strike="noStrike" kern="1200" cap="none" spc="0" normalizeH="0" baseline="3000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3" name="TextBox 41">
              <a:extLst>
                <a:ext uri="{FF2B5EF4-FFF2-40B4-BE49-F238E27FC236}">
                  <a16:creationId xmlns:a16="http://schemas.microsoft.com/office/drawing/2014/main" id="{C4BA399D-7F7A-3741-99FF-72B1D2BD6815}"/>
                </a:ext>
              </a:extLst>
            </p:cNvPr>
            <p:cNvSpPr txBox="1"/>
            <p:nvPr/>
          </p:nvSpPr>
          <p:spPr>
            <a:xfrm>
              <a:off x="6445055" y="6159447"/>
              <a:ext cx="19676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00AB8E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 hemolysis</a:t>
              </a:r>
              <a:r>
                <a:rPr kumimoji="0" lang="en-GB" sz="105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AB8E">
                      <a:lumMod val="75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4" name="TextBox 42">
              <a:extLst>
                <a:ext uri="{FF2B5EF4-FFF2-40B4-BE49-F238E27FC236}">
                  <a16:creationId xmlns:a16="http://schemas.microsoft.com/office/drawing/2014/main" id="{481D6C92-9F30-1B4C-AB11-98C5E13B8D62}"/>
                </a:ext>
              </a:extLst>
            </p:cNvPr>
            <p:cNvSpPr txBox="1"/>
            <p:nvPr/>
          </p:nvSpPr>
          <p:spPr>
            <a:xfrm>
              <a:off x="6358035" y="5170741"/>
              <a:ext cx="1427013" cy="270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Normal red cells</a:t>
              </a:r>
            </a:p>
          </p:txBody>
        </p:sp>
        <p:sp>
          <p:nvSpPr>
            <p:cNvPr id="55" name="TextBox 43">
              <a:extLst>
                <a:ext uri="{FF2B5EF4-FFF2-40B4-BE49-F238E27FC236}">
                  <a16:creationId xmlns:a16="http://schemas.microsoft.com/office/drawing/2014/main" id="{F480D291-A709-464E-8909-F86179CBFBB9}"/>
                </a:ext>
              </a:extLst>
            </p:cNvPr>
            <p:cNvSpPr txBox="1"/>
            <p:nvPr/>
          </p:nvSpPr>
          <p:spPr>
            <a:xfrm>
              <a:off x="7086192" y="5051028"/>
              <a:ext cx="14270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PNH </a:t>
              </a:r>
              <a:b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red cells</a:t>
              </a:r>
            </a:p>
          </p:txBody>
        </p:sp>
        <p:sp>
          <p:nvSpPr>
            <p:cNvPr id="56" name="TextBox 44">
              <a:extLst>
                <a:ext uri="{FF2B5EF4-FFF2-40B4-BE49-F238E27FC236}">
                  <a16:creationId xmlns:a16="http://schemas.microsoft.com/office/drawing/2014/main" id="{0BE18799-294B-8F4C-82A9-10D06D6EC559}"/>
                </a:ext>
              </a:extLst>
            </p:cNvPr>
            <p:cNvSpPr txBox="1"/>
            <p:nvPr/>
          </p:nvSpPr>
          <p:spPr>
            <a:xfrm>
              <a:off x="8766197" y="5160217"/>
              <a:ext cx="142701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Lysed PNH red cells</a:t>
              </a:r>
            </a:p>
          </p:txBody>
        </p:sp>
      </p:grpSp>
      <p:sp>
        <p:nvSpPr>
          <p:cNvPr id="59" name="TextBox 53">
            <a:extLst>
              <a:ext uri="{FF2B5EF4-FFF2-40B4-BE49-F238E27FC236}">
                <a16:creationId xmlns:a16="http://schemas.microsoft.com/office/drawing/2014/main" id="{FA5FBBCB-FD49-AB48-8169-4CAB6A206882}"/>
              </a:ext>
            </a:extLst>
          </p:cNvPr>
          <p:cNvSpPr txBox="1"/>
          <p:nvPr/>
        </p:nvSpPr>
        <p:spPr>
          <a:xfrm>
            <a:off x="2380554" y="2637709"/>
            <a:ext cx="23436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Incomplete</a:t>
            </a:r>
          </a:p>
        </p:txBody>
      </p:sp>
      <p:sp>
        <p:nvSpPr>
          <p:cNvPr id="60" name="TextBox 55">
            <a:extLst>
              <a:ext uri="{FF2B5EF4-FFF2-40B4-BE49-F238E27FC236}">
                <a16:creationId xmlns:a16="http://schemas.microsoft.com/office/drawing/2014/main" id="{3838F9DA-68D5-AC40-A4EA-5DD29548C952}"/>
              </a:ext>
            </a:extLst>
          </p:cNvPr>
          <p:cNvSpPr txBox="1"/>
          <p:nvPr/>
        </p:nvSpPr>
        <p:spPr>
          <a:xfrm>
            <a:off x="8032641" y="2722934"/>
            <a:ext cx="15114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Incomplete 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1" name="Group 59">
            <a:extLst>
              <a:ext uri="{FF2B5EF4-FFF2-40B4-BE49-F238E27FC236}">
                <a16:creationId xmlns:a16="http://schemas.microsoft.com/office/drawing/2014/main" id="{EC041EEE-4862-D24E-8F02-519D241CB9EA}"/>
              </a:ext>
            </a:extLst>
          </p:cNvPr>
          <p:cNvGrpSpPr/>
          <p:nvPr/>
        </p:nvGrpSpPr>
        <p:grpSpPr>
          <a:xfrm>
            <a:off x="1433019" y="4730532"/>
            <a:ext cx="4659109" cy="1474980"/>
            <a:chOff x="1433019" y="4954947"/>
            <a:chExt cx="4659109" cy="1474980"/>
          </a:xfrm>
        </p:grpSpPr>
        <p:sp>
          <p:nvSpPr>
            <p:cNvPr id="62" name="TextBox 56">
              <a:extLst>
                <a:ext uri="{FF2B5EF4-FFF2-40B4-BE49-F238E27FC236}">
                  <a16:creationId xmlns:a16="http://schemas.microsoft.com/office/drawing/2014/main" id="{A1FF0787-0C3C-E74A-A988-E10FC6BD48F4}"/>
                </a:ext>
              </a:extLst>
            </p:cNvPr>
            <p:cNvSpPr txBox="1"/>
            <p:nvPr/>
          </p:nvSpPr>
          <p:spPr>
            <a:xfrm>
              <a:off x="4124506" y="6159308"/>
              <a:ext cx="196762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Chronic EVH</a:t>
              </a:r>
              <a:r>
                <a:rPr kumimoji="0" lang="en-GB" sz="1050" b="1" i="0" u="none" strike="noStrike" kern="1200" cap="none" spc="0" normalizeH="0" baseline="3000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63" name="Group 58">
              <a:extLst>
                <a:ext uri="{FF2B5EF4-FFF2-40B4-BE49-F238E27FC236}">
                  <a16:creationId xmlns:a16="http://schemas.microsoft.com/office/drawing/2014/main" id="{DD22FE2B-81D4-8B4E-8CA9-EE30CADAEF0C}"/>
                </a:ext>
              </a:extLst>
            </p:cNvPr>
            <p:cNvGrpSpPr/>
            <p:nvPr/>
          </p:nvGrpSpPr>
          <p:grpSpPr>
            <a:xfrm>
              <a:off x="1433019" y="4954947"/>
              <a:ext cx="4102941" cy="1474980"/>
              <a:chOff x="1433019" y="4954947"/>
              <a:chExt cx="4102941" cy="1474980"/>
            </a:xfrm>
          </p:grpSpPr>
          <p:grpSp>
            <p:nvGrpSpPr>
              <p:cNvPr id="64" name="Group 38">
                <a:extLst>
                  <a:ext uri="{FF2B5EF4-FFF2-40B4-BE49-F238E27FC236}">
                    <a16:creationId xmlns:a16="http://schemas.microsoft.com/office/drawing/2014/main" id="{91E58A0A-5EE3-A746-A4C1-DB77929E9D6E}"/>
                  </a:ext>
                </a:extLst>
              </p:cNvPr>
              <p:cNvGrpSpPr/>
              <p:nvPr/>
            </p:nvGrpSpPr>
            <p:grpSpPr>
              <a:xfrm>
                <a:off x="1642041" y="5348658"/>
                <a:ext cx="3836056" cy="928390"/>
                <a:chOff x="1294511" y="5649094"/>
                <a:chExt cx="4437636" cy="980690"/>
              </a:xfrm>
            </p:grpSpPr>
            <p:pic>
              <p:nvPicPr>
                <p:cNvPr id="88" name="Picture 33">
                  <a:extLst>
                    <a:ext uri="{FF2B5EF4-FFF2-40B4-BE49-F238E27FC236}">
                      <a16:creationId xmlns:a16="http://schemas.microsoft.com/office/drawing/2014/main" id="{015AEAFB-A522-F94D-99B9-5CDA6AD4DD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74011" t="3398" b="7650"/>
                <a:stretch/>
              </p:blipFill>
              <p:spPr>
                <a:xfrm>
                  <a:off x="4824737" y="5659554"/>
                  <a:ext cx="907410" cy="828000"/>
                </a:xfrm>
                <a:prstGeom prst="rect">
                  <a:avLst/>
                </a:prstGeom>
              </p:spPr>
            </p:pic>
            <p:pic>
              <p:nvPicPr>
                <p:cNvPr id="89" name="Picture 34">
                  <a:extLst>
                    <a:ext uri="{FF2B5EF4-FFF2-40B4-BE49-F238E27FC236}">
                      <a16:creationId xmlns:a16="http://schemas.microsoft.com/office/drawing/2014/main" id="{3D311DB6-208A-0641-8228-8BD156B30F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2759" t="3840" r="26065" b="3118"/>
                <a:stretch/>
              </p:blipFill>
              <p:spPr>
                <a:xfrm>
                  <a:off x="1294511" y="5663921"/>
                  <a:ext cx="2469273" cy="860524"/>
                </a:xfrm>
                <a:prstGeom prst="rect">
                  <a:avLst/>
                </a:prstGeom>
              </p:spPr>
            </p:pic>
            <p:pic>
              <p:nvPicPr>
                <p:cNvPr id="90" name="Picture 37" descr="A picture containing text&#10;&#10;Description automatically generated">
                  <a:extLst>
                    <a:ext uri="{FF2B5EF4-FFF2-40B4-BE49-F238E27FC236}">
                      <a16:creationId xmlns:a16="http://schemas.microsoft.com/office/drawing/2014/main" id="{A7B6FC00-7609-D444-B788-50F33FD0B1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39270" t="7422" r="39615" b="-7422"/>
                <a:stretch/>
              </p:blipFill>
              <p:spPr>
                <a:xfrm>
                  <a:off x="3778562" y="5649094"/>
                  <a:ext cx="1054557" cy="980690"/>
                </a:xfrm>
                <a:prstGeom prst="rect">
                  <a:avLst/>
                </a:prstGeom>
              </p:spPr>
            </p:pic>
          </p:grpSp>
          <p:sp>
            <p:nvSpPr>
              <p:cNvPr id="65" name="TextBox 45">
                <a:extLst>
                  <a:ext uri="{FF2B5EF4-FFF2-40B4-BE49-F238E27FC236}">
                    <a16:creationId xmlns:a16="http://schemas.microsoft.com/office/drawing/2014/main" id="{6963A9F7-3E50-9C46-9635-7EFC7CBA2072}"/>
                  </a:ext>
                </a:extLst>
              </p:cNvPr>
              <p:cNvSpPr txBox="1"/>
              <p:nvPr/>
            </p:nvSpPr>
            <p:spPr>
              <a:xfrm>
                <a:off x="1433019" y="5146394"/>
                <a:ext cx="1427013" cy="270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Normal red cells</a:t>
                </a:r>
              </a:p>
            </p:txBody>
          </p:sp>
          <p:sp>
            <p:nvSpPr>
              <p:cNvPr id="66" name="TextBox 46">
                <a:extLst>
                  <a:ext uri="{FF2B5EF4-FFF2-40B4-BE49-F238E27FC236}">
                    <a16:creationId xmlns:a16="http://schemas.microsoft.com/office/drawing/2014/main" id="{3C97A145-C680-DD48-B274-F7308A1AF0F5}"/>
                  </a:ext>
                </a:extLst>
              </p:cNvPr>
              <p:cNvSpPr txBox="1"/>
              <p:nvPr/>
            </p:nvSpPr>
            <p:spPr>
              <a:xfrm>
                <a:off x="2514637" y="5051405"/>
                <a:ext cx="6655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PNH </a:t>
                </a:r>
                <a:b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</a:b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red cells</a:t>
                </a:r>
                <a:endParaRPr kumimoji="0" lang="en-GB" sz="8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7" name="TextBox 47">
                <a:extLst>
                  <a:ext uri="{FF2B5EF4-FFF2-40B4-BE49-F238E27FC236}">
                    <a16:creationId xmlns:a16="http://schemas.microsoft.com/office/drawing/2014/main" id="{10D299DD-57B8-BE4C-9653-27D9C66C8CAD}"/>
                  </a:ext>
                </a:extLst>
              </p:cNvPr>
              <p:cNvSpPr txBox="1"/>
              <p:nvPr/>
            </p:nvSpPr>
            <p:spPr>
              <a:xfrm>
                <a:off x="2974244" y="5062844"/>
                <a:ext cx="8978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C3-bound</a:t>
                </a:r>
                <a:b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</a:b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PNH red cells</a:t>
                </a:r>
                <a:endParaRPr kumimoji="0" lang="en-GB" sz="8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68" name="TextBox 48">
                <a:extLst>
                  <a:ext uri="{FF2B5EF4-FFF2-40B4-BE49-F238E27FC236}">
                    <a16:creationId xmlns:a16="http://schemas.microsoft.com/office/drawing/2014/main" id="{6BF84A16-2F6F-E547-8133-D26CD7E42902}"/>
                  </a:ext>
                </a:extLst>
              </p:cNvPr>
              <p:cNvSpPr txBox="1"/>
              <p:nvPr/>
            </p:nvSpPr>
            <p:spPr>
              <a:xfrm>
                <a:off x="3509455" y="5079659"/>
                <a:ext cx="14270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Lysed PNH </a:t>
                </a:r>
                <a:b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</a:b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red cells</a:t>
                </a:r>
              </a:p>
            </p:txBody>
          </p:sp>
          <p:sp>
            <p:nvSpPr>
              <p:cNvPr id="69" name="TextBox 50">
                <a:extLst>
                  <a:ext uri="{FF2B5EF4-FFF2-40B4-BE49-F238E27FC236}">
                    <a16:creationId xmlns:a16="http://schemas.microsoft.com/office/drawing/2014/main" id="{259FF580-E6B9-CA4F-B8E7-D17921B53182}"/>
                  </a:ext>
                </a:extLst>
              </p:cNvPr>
              <p:cNvSpPr txBox="1"/>
              <p:nvPr/>
            </p:nvSpPr>
            <p:spPr>
              <a:xfrm>
                <a:off x="3204198" y="6159308"/>
                <a:ext cx="1967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120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Acute BTH</a:t>
                </a:r>
                <a:r>
                  <a:rPr kumimoji="0" lang="en-GB" sz="1050" b="1" i="0" u="none" strike="noStrike" kern="1200" cap="none" spc="0" normalizeH="0" baseline="3000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6" name="TextBox 51">
                <a:extLst>
                  <a:ext uri="{FF2B5EF4-FFF2-40B4-BE49-F238E27FC236}">
                    <a16:creationId xmlns:a16="http://schemas.microsoft.com/office/drawing/2014/main" id="{8A670BFC-1561-FB44-ABEA-DC53D54C62FC}"/>
                  </a:ext>
                </a:extLst>
              </p:cNvPr>
              <p:cNvSpPr txBox="1"/>
              <p:nvPr/>
            </p:nvSpPr>
            <p:spPr>
              <a:xfrm>
                <a:off x="1768365" y="6168317"/>
                <a:ext cx="196762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AB8E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No hemolysis</a:t>
                </a:r>
                <a:r>
                  <a:rPr kumimoji="0" lang="en-GB" sz="1050" b="1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AB8E">
                        <a:lumMod val="75000"/>
                      </a:srgbClr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87" name="TextBox 57">
                <a:extLst>
                  <a:ext uri="{FF2B5EF4-FFF2-40B4-BE49-F238E27FC236}">
                    <a16:creationId xmlns:a16="http://schemas.microsoft.com/office/drawing/2014/main" id="{114FC455-597F-2045-975C-703C566C55EE}"/>
                  </a:ext>
                </a:extLst>
              </p:cNvPr>
              <p:cNvSpPr txBox="1"/>
              <p:nvPr/>
            </p:nvSpPr>
            <p:spPr>
              <a:xfrm>
                <a:off x="4624071" y="4954947"/>
                <a:ext cx="9118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Phagocytosed </a:t>
                </a:r>
                <a:b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</a:b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C3+ PNH </a:t>
                </a:r>
                <a:b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</a:br>
                <a:r>
                  <a:rPr kumimoji="0" lang="en-GB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red cells</a:t>
                </a:r>
              </a:p>
            </p:txBody>
          </p:sp>
        </p:grpSp>
      </p:grpSp>
      <p:sp>
        <p:nvSpPr>
          <p:cNvPr id="70" name="Titre 1">
            <a:extLst>
              <a:ext uri="{FF2B5EF4-FFF2-40B4-BE49-F238E27FC236}">
                <a16:creationId xmlns:a16="http://schemas.microsoft.com/office/drawing/2014/main" id="{78E45171-06F2-894C-AF33-3A3DE573A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222767"/>
            <a:ext cx="10515599" cy="777875"/>
          </a:xfrm>
        </p:spPr>
        <p:txBody>
          <a:bodyPr/>
          <a:lstStyle/>
          <a:p>
            <a:r>
              <a:rPr lang="fr-FR" sz="3200" dirty="0" err="1"/>
              <a:t>Breakthrough</a:t>
            </a:r>
            <a:r>
              <a:rPr lang="fr-FR" sz="3200" dirty="0"/>
              <a:t> </a:t>
            </a:r>
            <a:r>
              <a:rPr lang="fr-FR" sz="3200" dirty="0" err="1"/>
              <a:t>hemolysis</a:t>
            </a:r>
            <a:r>
              <a:rPr lang="fr-FR" sz="3200" dirty="0"/>
              <a:t> – </a:t>
            </a:r>
            <a:r>
              <a:rPr lang="fr-FR" sz="3200" dirty="0" err="1"/>
              <a:t>Clinical</a:t>
            </a:r>
            <a:r>
              <a:rPr lang="fr-FR" sz="3200" dirty="0"/>
              <a:t> </a:t>
            </a:r>
            <a:r>
              <a:rPr lang="fr-FR" sz="3200" dirty="0" err="1"/>
              <a:t>level</a:t>
            </a:r>
            <a:endParaRPr lang="fr-FR" sz="3200" dirty="0"/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3F3921BB-E384-8549-B60C-3BE3F51DA2F8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809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Rectangle 677">
            <a:extLst>
              <a:ext uri="{FF2B5EF4-FFF2-40B4-BE49-F238E27FC236}">
                <a16:creationId xmlns:a16="http://schemas.microsoft.com/office/drawing/2014/main" id="{0D3AE249-FFA5-5E49-893F-11BC229A20DA}"/>
              </a:ext>
            </a:extLst>
          </p:cNvPr>
          <p:cNvSpPr/>
          <p:nvPr/>
        </p:nvSpPr>
        <p:spPr>
          <a:xfrm>
            <a:off x="9396322" y="1359568"/>
            <a:ext cx="1524214" cy="451732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679" name="Group 155">
            <a:extLst>
              <a:ext uri="{FF2B5EF4-FFF2-40B4-BE49-F238E27FC236}">
                <a16:creationId xmlns:a16="http://schemas.microsoft.com/office/drawing/2014/main" id="{912D6728-526E-704E-B1A7-CE0A7FE5556F}"/>
              </a:ext>
            </a:extLst>
          </p:cNvPr>
          <p:cNvGrpSpPr/>
          <p:nvPr/>
        </p:nvGrpSpPr>
        <p:grpSpPr>
          <a:xfrm>
            <a:off x="6666134" y="1102136"/>
            <a:ext cx="4901921" cy="5098776"/>
            <a:chOff x="6130909" y="1611868"/>
            <a:chExt cx="4901921" cy="5098776"/>
          </a:xfrm>
        </p:grpSpPr>
        <p:sp>
          <p:nvSpPr>
            <p:cNvPr id="680" name="TextBox 160">
              <a:extLst>
                <a:ext uri="{FF2B5EF4-FFF2-40B4-BE49-F238E27FC236}">
                  <a16:creationId xmlns:a16="http://schemas.microsoft.com/office/drawing/2014/main" id="{313AE399-6EE0-B246-8E81-54CFC0BAC13F}"/>
                </a:ext>
              </a:extLst>
            </p:cNvPr>
            <p:cNvSpPr txBox="1"/>
            <p:nvPr/>
          </p:nvSpPr>
          <p:spPr>
            <a:xfrm>
              <a:off x="6130909" y="1611868"/>
              <a:ext cx="47525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Incomplete C3 inhibition</a:t>
              </a:r>
            </a:p>
          </p:txBody>
        </p:sp>
        <p:sp>
          <p:nvSpPr>
            <p:cNvPr id="681" name="Oval 161">
              <a:extLst>
                <a:ext uri="{FF2B5EF4-FFF2-40B4-BE49-F238E27FC236}">
                  <a16:creationId xmlns:a16="http://schemas.microsoft.com/office/drawing/2014/main" id="{02DD68A4-444D-1C45-835E-DFB85455B554}"/>
                </a:ext>
              </a:extLst>
            </p:cNvPr>
            <p:cNvSpPr/>
            <p:nvPr/>
          </p:nvSpPr>
          <p:spPr>
            <a:xfrm>
              <a:off x="7346743" y="4176267"/>
              <a:ext cx="377553" cy="377553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2" name="Oval 162">
              <a:extLst>
                <a:ext uri="{FF2B5EF4-FFF2-40B4-BE49-F238E27FC236}">
                  <a16:creationId xmlns:a16="http://schemas.microsoft.com/office/drawing/2014/main" id="{28037BFC-25FF-0E43-8E5F-FB48E700CB9A}"/>
                </a:ext>
              </a:extLst>
            </p:cNvPr>
            <p:cNvSpPr/>
            <p:nvPr/>
          </p:nvSpPr>
          <p:spPr>
            <a:xfrm>
              <a:off x="6176897" y="4176267"/>
              <a:ext cx="377553" cy="377553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3" name="Oval 163">
              <a:extLst>
                <a:ext uri="{FF2B5EF4-FFF2-40B4-BE49-F238E27FC236}">
                  <a16:creationId xmlns:a16="http://schemas.microsoft.com/office/drawing/2014/main" id="{AE781315-1C19-EC4B-8303-658697EBE3CE}"/>
                </a:ext>
              </a:extLst>
            </p:cNvPr>
            <p:cNvSpPr/>
            <p:nvPr/>
          </p:nvSpPr>
          <p:spPr>
            <a:xfrm>
              <a:off x="6566846" y="4176267"/>
              <a:ext cx="377553" cy="377553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84" name="Oval 164">
              <a:extLst>
                <a:ext uri="{FF2B5EF4-FFF2-40B4-BE49-F238E27FC236}">
                  <a16:creationId xmlns:a16="http://schemas.microsoft.com/office/drawing/2014/main" id="{6A7ED23F-8791-DF40-8D93-354A90D32BAB}"/>
                </a:ext>
              </a:extLst>
            </p:cNvPr>
            <p:cNvSpPr/>
            <p:nvPr/>
          </p:nvSpPr>
          <p:spPr>
            <a:xfrm>
              <a:off x="6956794" y="4176267"/>
              <a:ext cx="377553" cy="377553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685" name="Connector: Curved 165">
              <a:extLst>
                <a:ext uri="{FF2B5EF4-FFF2-40B4-BE49-F238E27FC236}">
                  <a16:creationId xmlns:a16="http://schemas.microsoft.com/office/drawing/2014/main" id="{788BF058-DDA7-4A45-A210-44755E3CA151}"/>
                </a:ext>
              </a:extLst>
            </p:cNvPr>
            <p:cNvCxnSpPr>
              <a:cxnSpLocks/>
              <a:stCxn id="689" idx="0"/>
            </p:cNvCxnSpPr>
            <p:nvPr/>
          </p:nvCxnSpPr>
          <p:spPr>
            <a:xfrm rot="5400000" flipH="1" flipV="1">
              <a:off x="7619045" y="2116864"/>
              <a:ext cx="506872" cy="594081"/>
            </a:xfrm>
            <a:prstGeom prst="curvedConnector2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pic>
          <p:nvPicPr>
            <p:cNvPr id="686" name="Graphic 166" descr="Lightning bolt outline">
              <a:extLst>
                <a:ext uri="{FF2B5EF4-FFF2-40B4-BE49-F238E27FC236}">
                  <a16:creationId xmlns:a16="http://schemas.microsoft.com/office/drawing/2014/main" id="{2851B21B-CD8A-9241-8F57-291C6DEA2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 rot="17312716">
              <a:off x="7836479" y="1803883"/>
              <a:ext cx="378328" cy="378328"/>
            </a:xfrm>
            <a:prstGeom prst="rect">
              <a:avLst/>
            </a:prstGeom>
          </p:spPr>
        </p:pic>
        <p:sp>
          <p:nvSpPr>
            <p:cNvPr id="687" name="Oval 167">
              <a:extLst>
                <a:ext uri="{FF2B5EF4-FFF2-40B4-BE49-F238E27FC236}">
                  <a16:creationId xmlns:a16="http://schemas.microsoft.com/office/drawing/2014/main" id="{74C4F83D-88A7-4049-BE5C-F1965F4FB8C4}"/>
                </a:ext>
              </a:extLst>
            </p:cNvPr>
            <p:cNvSpPr/>
            <p:nvPr/>
          </p:nvSpPr>
          <p:spPr>
            <a:xfrm>
              <a:off x="8071943" y="3070843"/>
              <a:ext cx="573517" cy="280267"/>
            </a:xfrm>
            <a:prstGeom prst="ellipse">
              <a:avLst/>
            </a:prstGeom>
            <a:solidFill>
              <a:srgbClr val="6B3077">
                <a:lumMod val="60000"/>
                <a:lumOff val="40000"/>
              </a:srgbClr>
            </a:solidFill>
            <a:ln w="12700" cap="flat" cmpd="sng" algn="ctr">
              <a:solidFill>
                <a:srgbClr val="6B307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cxnSp>
          <p:nvCxnSpPr>
            <p:cNvPr id="688" name="Straight Arrow Connector 168">
              <a:extLst>
                <a:ext uri="{FF2B5EF4-FFF2-40B4-BE49-F238E27FC236}">
                  <a16:creationId xmlns:a16="http://schemas.microsoft.com/office/drawing/2014/main" id="{7BDB5EE6-60DD-B24F-B4F3-DDD6D986A5A0}"/>
                </a:ext>
              </a:extLst>
            </p:cNvPr>
            <p:cNvCxnSpPr>
              <a:cxnSpLocks/>
            </p:cNvCxnSpPr>
            <p:nvPr/>
          </p:nvCxnSpPr>
          <p:spPr>
            <a:xfrm>
              <a:off x="8358701" y="3368430"/>
              <a:ext cx="0" cy="12841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sp>
          <p:nvSpPr>
            <p:cNvPr id="689" name="TextBox 169">
              <a:extLst>
                <a:ext uri="{FF2B5EF4-FFF2-40B4-BE49-F238E27FC236}">
                  <a16:creationId xmlns:a16="http://schemas.microsoft.com/office/drawing/2014/main" id="{DF755157-2B68-9444-BAED-FEEF476A981C}"/>
                </a:ext>
              </a:extLst>
            </p:cNvPr>
            <p:cNvSpPr txBox="1"/>
            <p:nvPr/>
          </p:nvSpPr>
          <p:spPr>
            <a:xfrm>
              <a:off x="7180941" y="2667340"/>
              <a:ext cx="788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C3 convertase </a:t>
              </a:r>
              <a:b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</a:b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(C3bBb)</a:t>
              </a:r>
            </a:p>
          </p:txBody>
        </p:sp>
        <p:cxnSp>
          <p:nvCxnSpPr>
            <p:cNvPr id="690" name="Straight Connector 170">
              <a:extLst>
                <a:ext uri="{FF2B5EF4-FFF2-40B4-BE49-F238E27FC236}">
                  <a16:creationId xmlns:a16="http://schemas.microsoft.com/office/drawing/2014/main" id="{AF0E2411-820A-4B4D-BA8A-E10E1E45FDBD}"/>
                </a:ext>
              </a:extLst>
            </p:cNvPr>
            <p:cNvCxnSpPr>
              <a:cxnSpLocks/>
              <a:stCxn id="806" idx="0"/>
            </p:cNvCxnSpPr>
            <p:nvPr/>
          </p:nvCxnSpPr>
          <p:spPr>
            <a:xfrm flipH="1">
              <a:off x="7893390" y="2780692"/>
              <a:ext cx="178553" cy="1866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grpSp>
          <p:nvGrpSpPr>
            <p:cNvPr id="691" name="Group 171">
              <a:extLst>
                <a:ext uri="{FF2B5EF4-FFF2-40B4-BE49-F238E27FC236}">
                  <a16:creationId xmlns:a16="http://schemas.microsoft.com/office/drawing/2014/main" id="{AD94DADF-FF6E-714E-839B-ABEC4D72CB0F}"/>
                </a:ext>
              </a:extLst>
            </p:cNvPr>
            <p:cNvGrpSpPr/>
            <p:nvPr/>
          </p:nvGrpSpPr>
          <p:grpSpPr>
            <a:xfrm>
              <a:off x="8071940" y="3496280"/>
              <a:ext cx="573518" cy="473734"/>
              <a:chOff x="6744072" y="2609157"/>
              <a:chExt cx="1008114" cy="818422"/>
            </a:xfrm>
          </p:grpSpPr>
          <p:sp>
            <p:nvSpPr>
              <p:cNvPr id="813" name="Rectangle: Top Corners Snipped 293">
                <a:extLst>
                  <a:ext uri="{FF2B5EF4-FFF2-40B4-BE49-F238E27FC236}">
                    <a16:creationId xmlns:a16="http://schemas.microsoft.com/office/drawing/2014/main" id="{6EC1BF07-5E58-6843-8A4C-C332C40DFF0B}"/>
                  </a:ext>
                </a:extLst>
              </p:cNvPr>
              <p:cNvSpPr/>
              <p:nvPr/>
            </p:nvSpPr>
            <p:spPr>
              <a:xfrm rot="10800000">
                <a:off x="6744072" y="2882900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rgbClr val="00AB8E">
                  <a:lumMod val="75000"/>
                </a:srgbClr>
              </a:solidFill>
              <a:ln w="12700" cap="flat" cmpd="sng" algn="ctr">
                <a:solidFill>
                  <a:srgbClr val="00AB8E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14" name="TextBox 294">
                <a:extLst>
                  <a:ext uri="{FF2B5EF4-FFF2-40B4-BE49-F238E27FC236}">
                    <a16:creationId xmlns:a16="http://schemas.microsoft.com/office/drawing/2014/main" id="{9C1DD694-B129-2F42-9D13-7E8A76B140F2}"/>
                  </a:ext>
                </a:extLst>
              </p:cNvPr>
              <p:cNvSpPr txBox="1"/>
              <p:nvPr/>
            </p:nvSpPr>
            <p:spPr>
              <a:xfrm>
                <a:off x="6982762" y="3081965"/>
                <a:ext cx="533111" cy="345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Bb</a:t>
                </a:r>
              </a:p>
            </p:txBody>
          </p:sp>
          <p:sp>
            <p:nvSpPr>
              <p:cNvPr id="815" name="Oval 295">
                <a:extLst>
                  <a:ext uri="{FF2B5EF4-FFF2-40B4-BE49-F238E27FC236}">
                    <a16:creationId xmlns:a16="http://schemas.microsoft.com/office/drawing/2014/main" id="{F7EF2EF5-D431-CD45-9367-D6D0FF9F3CA2}"/>
                  </a:ext>
                </a:extLst>
              </p:cNvPr>
              <p:cNvSpPr/>
              <p:nvPr/>
            </p:nvSpPr>
            <p:spPr>
              <a:xfrm>
                <a:off x="6744074" y="2609157"/>
                <a:ext cx="1008112" cy="484186"/>
              </a:xfrm>
              <a:prstGeom prst="ellipse">
                <a:avLst/>
              </a:prstGeom>
              <a:solidFill>
                <a:srgbClr val="00AB8E"/>
              </a:solidFill>
              <a:ln w="12700" cap="flat" cmpd="sng" algn="ctr">
                <a:solidFill>
                  <a:srgbClr val="00AB8E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692" name="TextBox 172">
              <a:extLst>
                <a:ext uri="{FF2B5EF4-FFF2-40B4-BE49-F238E27FC236}">
                  <a16:creationId xmlns:a16="http://schemas.microsoft.com/office/drawing/2014/main" id="{564B6347-EE0C-4748-BAD7-F5979310F0BC}"/>
                </a:ext>
              </a:extLst>
            </p:cNvPr>
            <p:cNvSpPr txBox="1"/>
            <p:nvPr/>
          </p:nvSpPr>
          <p:spPr>
            <a:xfrm>
              <a:off x="7180941" y="3644162"/>
              <a:ext cx="788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C5 convertase </a:t>
              </a:r>
              <a:b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</a:b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(C3b</a:t>
              </a:r>
              <a:r>
                <a:rPr kumimoji="0" lang="en-GB" sz="700" b="0" i="0" u="none" strike="noStrike" kern="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n</a:t>
              </a: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Bb)</a:t>
              </a:r>
            </a:p>
          </p:txBody>
        </p:sp>
        <p:cxnSp>
          <p:nvCxnSpPr>
            <p:cNvPr id="693" name="Straight Connector 173">
              <a:extLst>
                <a:ext uri="{FF2B5EF4-FFF2-40B4-BE49-F238E27FC236}">
                  <a16:creationId xmlns:a16="http://schemas.microsoft.com/office/drawing/2014/main" id="{9F48465A-21C1-1445-932F-A6586D53BEEC}"/>
                </a:ext>
              </a:extLst>
            </p:cNvPr>
            <p:cNvCxnSpPr>
              <a:cxnSpLocks/>
              <a:stCxn id="692" idx="3"/>
              <a:endCxn id="813" idx="0"/>
            </p:cNvCxnSpPr>
            <p:nvPr/>
          </p:nvCxnSpPr>
          <p:spPr>
            <a:xfrm flipV="1">
              <a:off x="7969940" y="3794866"/>
              <a:ext cx="102000" cy="3185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694" name="Straight Arrow Connector 174">
              <a:extLst>
                <a:ext uri="{FF2B5EF4-FFF2-40B4-BE49-F238E27FC236}">
                  <a16:creationId xmlns:a16="http://schemas.microsoft.com/office/drawing/2014/main" id="{0DF78358-13A7-F746-95B3-164F884E76E5}"/>
                </a:ext>
              </a:extLst>
            </p:cNvPr>
            <p:cNvCxnSpPr>
              <a:cxnSpLocks/>
              <a:stCxn id="684" idx="4"/>
              <a:endCxn id="811" idx="0"/>
            </p:cNvCxnSpPr>
            <p:nvPr/>
          </p:nvCxnSpPr>
          <p:spPr>
            <a:xfrm>
              <a:off x="7145571" y="4553820"/>
              <a:ext cx="0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695" name="Straight Arrow Connector 175">
              <a:extLst>
                <a:ext uri="{FF2B5EF4-FFF2-40B4-BE49-F238E27FC236}">
                  <a16:creationId xmlns:a16="http://schemas.microsoft.com/office/drawing/2014/main" id="{93D30847-5198-544C-9C0F-F2BDC65FC4D4}"/>
                </a:ext>
              </a:extLst>
            </p:cNvPr>
            <p:cNvCxnSpPr>
              <a:cxnSpLocks/>
              <a:stCxn id="683" idx="4"/>
              <a:endCxn id="810" idx="0"/>
            </p:cNvCxnSpPr>
            <p:nvPr/>
          </p:nvCxnSpPr>
          <p:spPr>
            <a:xfrm>
              <a:off x="6755623" y="4553820"/>
              <a:ext cx="0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696" name="Straight Arrow Connector 176">
              <a:extLst>
                <a:ext uri="{FF2B5EF4-FFF2-40B4-BE49-F238E27FC236}">
                  <a16:creationId xmlns:a16="http://schemas.microsoft.com/office/drawing/2014/main" id="{EE97481E-5305-5045-B13E-303B1BF7DBCB}"/>
                </a:ext>
              </a:extLst>
            </p:cNvPr>
            <p:cNvCxnSpPr>
              <a:cxnSpLocks/>
              <a:stCxn id="682" idx="4"/>
              <a:endCxn id="809" idx="0"/>
            </p:cNvCxnSpPr>
            <p:nvPr/>
          </p:nvCxnSpPr>
          <p:spPr>
            <a:xfrm>
              <a:off x="6365674" y="4553820"/>
              <a:ext cx="0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697" name="Straight Arrow Connector 177">
              <a:extLst>
                <a:ext uri="{FF2B5EF4-FFF2-40B4-BE49-F238E27FC236}">
                  <a16:creationId xmlns:a16="http://schemas.microsoft.com/office/drawing/2014/main" id="{AC611028-00A2-A944-8156-A2D1C0AC766A}"/>
                </a:ext>
              </a:extLst>
            </p:cNvPr>
            <p:cNvCxnSpPr>
              <a:cxnSpLocks/>
              <a:stCxn id="681" idx="4"/>
              <a:endCxn id="812" idx="0"/>
            </p:cNvCxnSpPr>
            <p:nvPr/>
          </p:nvCxnSpPr>
          <p:spPr>
            <a:xfrm>
              <a:off x="7535520" y="4553820"/>
              <a:ext cx="0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sp>
          <p:nvSpPr>
            <p:cNvPr id="698" name="TextBox 178">
              <a:extLst>
                <a:ext uri="{FF2B5EF4-FFF2-40B4-BE49-F238E27FC236}">
                  <a16:creationId xmlns:a16="http://schemas.microsoft.com/office/drawing/2014/main" id="{2595ECE4-7E3A-FB4A-B1D0-B4DF76710E04}"/>
                </a:ext>
              </a:extLst>
            </p:cNvPr>
            <p:cNvSpPr txBox="1"/>
            <p:nvPr/>
          </p:nvSpPr>
          <p:spPr>
            <a:xfrm>
              <a:off x="6130909" y="5046433"/>
              <a:ext cx="47525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C5b-9 (MAC)</a:t>
              </a:r>
            </a:p>
          </p:txBody>
        </p:sp>
        <p:grpSp>
          <p:nvGrpSpPr>
            <p:cNvPr id="699" name="Group 179">
              <a:extLst>
                <a:ext uri="{FF2B5EF4-FFF2-40B4-BE49-F238E27FC236}">
                  <a16:creationId xmlns:a16="http://schemas.microsoft.com/office/drawing/2014/main" id="{CB06C8CA-2EA6-8A48-AA73-47A5A6F09A76}"/>
                </a:ext>
              </a:extLst>
            </p:cNvPr>
            <p:cNvGrpSpPr/>
            <p:nvPr/>
          </p:nvGrpSpPr>
          <p:grpSpPr>
            <a:xfrm>
              <a:off x="6246062" y="4686819"/>
              <a:ext cx="1409069" cy="343612"/>
              <a:chOff x="4278195" y="5726101"/>
              <a:chExt cx="1975033" cy="481626"/>
            </a:xfrm>
          </p:grpSpPr>
          <p:pic>
            <p:nvPicPr>
              <p:cNvPr id="809" name="Picture 289">
                <a:extLst>
                  <a:ext uri="{FF2B5EF4-FFF2-40B4-BE49-F238E27FC236}">
                    <a16:creationId xmlns:a16="http://schemas.microsoft.com/office/drawing/2014/main" id="{074A4283-A63B-9E41-A794-B8117B9DD8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8195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810" name="Picture 290">
                <a:extLst>
                  <a:ext uri="{FF2B5EF4-FFF2-40B4-BE49-F238E27FC236}">
                    <a16:creationId xmlns:a16="http://schemas.microsoft.com/office/drawing/2014/main" id="{5BA175AB-B1FB-DB49-A2D2-2410DB5356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4770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811" name="Picture 291">
                <a:extLst>
                  <a:ext uri="{FF2B5EF4-FFF2-40B4-BE49-F238E27FC236}">
                    <a16:creationId xmlns:a16="http://schemas.microsoft.com/office/drawing/2014/main" id="{866EFC60-67E8-404F-A644-3AA76E0DE8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1344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812" name="Picture 292">
                <a:extLst>
                  <a:ext uri="{FF2B5EF4-FFF2-40B4-BE49-F238E27FC236}">
                    <a16:creationId xmlns:a16="http://schemas.microsoft.com/office/drawing/2014/main" id="{F3076453-447D-384E-93B5-756CAF66C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7919" y="5726101"/>
                <a:ext cx="335309" cy="481626"/>
              </a:xfrm>
              <a:prstGeom prst="rect">
                <a:avLst/>
              </a:prstGeom>
            </p:spPr>
          </p:pic>
        </p:grpSp>
        <p:cxnSp>
          <p:nvCxnSpPr>
            <p:cNvPr id="700" name="Straight Arrow Connector 180">
              <a:extLst>
                <a:ext uri="{FF2B5EF4-FFF2-40B4-BE49-F238E27FC236}">
                  <a16:creationId xmlns:a16="http://schemas.microsoft.com/office/drawing/2014/main" id="{92650015-57FB-074D-9E0B-24066C31EA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58364" y="2939423"/>
              <a:ext cx="676" cy="13141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sp>
          <p:nvSpPr>
            <p:cNvPr id="701" name="TextBox 181">
              <a:extLst>
                <a:ext uri="{FF2B5EF4-FFF2-40B4-BE49-F238E27FC236}">
                  <a16:creationId xmlns:a16="http://schemas.microsoft.com/office/drawing/2014/main" id="{58B0F5DA-F34A-E749-AF06-4AE643916C13}"/>
                </a:ext>
              </a:extLst>
            </p:cNvPr>
            <p:cNvSpPr txBox="1"/>
            <p:nvPr/>
          </p:nvSpPr>
          <p:spPr>
            <a:xfrm>
              <a:off x="7742527" y="2236020"/>
              <a:ext cx="529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Factor B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Factor D</a:t>
              </a:r>
            </a:p>
          </p:txBody>
        </p:sp>
        <p:grpSp>
          <p:nvGrpSpPr>
            <p:cNvPr id="702" name="Group 182">
              <a:extLst>
                <a:ext uri="{FF2B5EF4-FFF2-40B4-BE49-F238E27FC236}">
                  <a16:creationId xmlns:a16="http://schemas.microsoft.com/office/drawing/2014/main" id="{A1EA3A7D-0521-874A-88CB-EDD6384236F3}"/>
                </a:ext>
              </a:extLst>
            </p:cNvPr>
            <p:cNvGrpSpPr/>
            <p:nvPr/>
          </p:nvGrpSpPr>
          <p:grpSpPr>
            <a:xfrm>
              <a:off x="8071943" y="2482103"/>
              <a:ext cx="573517" cy="481708"/>
              <a:chOff x="3714867" y="2610071"/>
              <a:chExt cx="1008112" cy="832199"/>
            </a:xfrm>
          </p:grpSpPr>
          <p:sp>
            <p:nvSpPr>
              <p:cNvPr id="806" name="Rectangle: Top Corners Snipped 286">
                <a:extLst>
                  <a:ext uri="{FF2B5EF4-FFF2-40B4-BE49-F238E27FC236}">
                    <a16:creationId xmlns:a16="http://schemas.microsoft.com/office/drawing/2014/main" id="{8CB081FA-5400-7446-AAEB-79EC91E9AF21}"/>
                  </a:ext>
                </a:extLst>
              </p:cNvPr>
              <p:cNvSpPr/>
              <p:nvPr/>
            </p:nvSpPr>
            <p:spPr>
              <a:xfrm rot="10800000">
                <a:off x="3714867" y="2883815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rgbClr val="FFA300">
                  <a:lumMod val="75000"/>
                </a:srgbClr>
              </a:solidFill>
              <a:ln w="12700" cap="flat" cmpd="sng" algn="ctr">
                <a:solidFill>
                  <a:srgbClr val="FFA3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7" name="Oval 287">
                <a:extLst>
                  <a:ext uri="{FF2B5EF4-FFF2-40B4-BE49-F238E27FC236}">
                    <a16:creationId xmlns:a16="http://schemas.microsoft.com/office/drawing/2014/main" id="{4390F63F-0424-4649-B039-AEECA9FA6AE1}"/>
                  </a:ext>
                </a:extLst>
              </p:cNvPr>
              <p:cNvSpPr/>
              <p:nvPr/>
            </p:nvSpPr>
            <p:spPr>
              <a:xfrm>
                <a:off x="3714867" y="2610071"/>
                <a:ext cx="1008112" cy="484187"/>
              </a:xfrm>
              <a:prstGeom prst="ellipse">
                <a:avLst/>
              </a:prstGeom>
              <a:solidFill>
                <a:srgbClr val="FFA300"/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C3b</a:t>
                </a:r>
              </a:p>
            </p:txBody>
          </p:sp>
          <p:sp>
            <p:nvSpPr>
              <p:cNvPr id="808" name="TextBox 288">
                <a:extLst>
                  <a:ext uri="{FF2B5EF4-FFF2-40B4-BE49-F238E27FC236}">
                    <a16:creationId xmlns:a16="http://schemas.microsoft.com/office/drawing/2014/main" id="{21D27BC6-BB9A-BE4E-83E2-806665479B8C}"/>
                  </a:ext>
                </a:extLst>
              </p:cNvPr>
              <p:cNvSpPr txBox="1"/>
              <p:nvPr/>
            </p:nvSpPr>
            <p:spPr>
              <a:xfrm>
                <a:off x="3953557" y="3096655"/>
                <a:ext cx="533111" cy="345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Bb</a:t>
                </a:r>
              </a:p>
            </p:txBody>
          </p:sp>
        </p:grpSp>
        <p:cxnSp>
          <p:nvCxnSpPr>
            <p:cNvPr id="703" name="Straight Arrow Connector 183">
              <a:extLst>
                <a:ext uri="{FF2B5EF4-FFF2-40B4-BE49-F238E27FC236}">
                  <a16:creationId xmlns:a16="http://schemas.microsoft.com/office/drawing/2014/main" id="{CBEFC32B-A560-6A41-91FF-D50ABF18A832}"/>
                </a:ext>
              </a:extLst>
            </p:cNvPr>
            <p:cNvCxnSpPr>
              <a:cxnSpLocks/>
            </p:cNvCxnSpPr>
            <p:nvPr/>
          </p:nvCxnSpPr>
          <p:spPr>
            <a:xfrm>
              <a:off x="8358701" y="2349168"/>
              <a:ext cx="1" cy="132938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04" name="Straight Arrow Connector 184">
              <a:extLst>
                <a:ext uri="{FF2B5EF4-FFF2-40B4-BE49-F238E27FC236}">
                  <a16:creationId xmlns:a16="http://schemas.microsoft.com/office/drawing/2014/main" id="{11771BF3-2B06-4144-923C-ECF54846AD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8809" y="2939423"/>
              <a:ext cx="676" cy="130721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sp>
          <p:nvSpPr>
            <p:cNvPr id="705" name="TextBox 185">
              <a:extLst>
                <a:ext uri="{FF2B5EF4-FFF2-40B4-BE49-F238E27FC236}">
                  <a16:creationId xmlns:a16="http://schemas.microsoft.com/office/drawing/2014/main" id="{A5E360C9-069F-F04F-A73A-9C2138CBAB84}"/>
                </a:ext>
              </a:extLst>
            </p:cNvPr>
            <p:cNvSpPr txBox="1"/>
            <p:nvPr/>
          </p:nvSpPr>
          <p:spPr>
            <a:xfrm>
              <a:off x="8564426" y="2236020"/>
              <a:ext cx="529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Factor B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Factor D</a:t>
              </a:r>
            </a:p>
          </p:txBody>
        </p:sp>
        <p:grpSp>
          <p:nvGrpSpPr>
            <p:cNvPr id="706" name="Group 186">
              <a:extLst>
                <a:ext uri="{FF2B5EF4-FFF2-40B4-BE49-F238E27FC236}">
                  <a16:creationId xmlns:a16="http://schemas.microsoft.com/office/drawing/2014/main" id="{217FAF7F-E03C-424B-B106-A17E4F886E96}"/>
                </a:ext>
              </a:extLst>
            </p:cNvPr>
            <p:cNvGrpSpPr/>
            <p:nvPr/>
          </p:nvGrpSpPr>
          <p:grpSpPr>
            <a:xfrm>
              <a:off x="8902388" y="2482103"/>
              <a:ext cx="573517" cy="481708"/>
              <a:chOff x="3714867" y="2610071"/>
              <a:chExt cx="1008112" cy="832199"/>
            </a:xfrm>
          </p:grpSpPr>
          <p:sp>
            <p:nvSpPr>
              <p:cNvPr id="803" name="Rectangle: Top Corners Snipped 283">
                <a:extLst>
                  <a:ext uri="{FF2B5EF4-FFF2-40B4-BE49-F238E27FC236}">
                    <a16:creationId xmlns:a16="http://schemas.microsoft.com/office/drawing/2014/main" id="{B4EE1B06-8465-4748-8F4E-F056E6E294D6}"/>
                  </a:ext>
                </a:extLst>
              </p:cNvPr>
              <p:cNvSpPr/>
              <p:nvPr/>
            </p:nvSpPr>
            <p:spPr>
              <a:xfrm rot="10800000">
                <a:off x="3714867" y="2883815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rgbClr val="FFA300">
                  <a:lumMod val="75000"/>
                </a:srgbClr>
              </a:solidFill>
              <a:ln w="12700" cap="flat" cmpd="sng" algn="ctr">
                <a:solidFill>
                  <a:srgbClr val="FFA3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4" name="Oval 284">
                <a:extLst>
                  <a:ext uri="{FF2B5EF4-FFF2-40B4-BE49-F238E27FC236}">
                    <a16:creationId xmlns:a16="http://schemas.microsoft.com/office/drawing/2014/main" id="{5CAEE921-A662-C64B-B807-6C36D5214228}"/>
                  </a:ext>
                </a:extLst>
              </p:cNvPr>
              <p:cNvSpPr/>
              <p:nvPr/>
            </p:nvSpPr>
            <p:spPr>
              <a:xfrm>
                <a:off x="3714867" y="2610071"/>
                <a:ext cx="1008112" cy="484187"/>
              </a:xfrm>
              <a:prstGeom prst="ellipse">
                <a:avLst/>
              </a:prstGeom>
              <a:solidFill>
                <a:srgbClr val="FFA300"/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C3b</a:t>
                </a:r>
              </a:p>
            </p:txBody>
          </p:sp>
          <p:sp>
            <p:nvSpPr>
              <p:cNvPr id="805" name="TextBox 285">
                <a:extLst>
                  <a:ext uri="{FF2B5EF4-FFF2-40B4-BE49-F238E27FC236}">
                    <a16:creationId xmlns:a16="http://schemas.microsoft.com/office/drawing/2014/main" id="{81B7E228-E7A3-8F4A-B863-570B6AE37A8C}"/>
                  </a:ext>
                </a:extLst>
              </p:cNvPr>
              <p:cNvSpPr txBox="1"/>
              <p:nvPr/>
            </p:nvSpPr>
            <p:spPr>
              <a:xfrm>
                <a:off x="3953557" y="3096655"/>
                <a:ext cx="533111" cy="345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Bb</a:t>
                </a:r>
              </a:p>
            </p:txBody>
          </p:sp>
        </p:grpSp>
        <p:cxnSp>
          <p:nvCxnSpPr>
            <p:cNvPr id="707" name="Straight Arrow Connector 187">
              <a:extLst>
                <a:ext uri="{FF2B5EF4-FFF2-40B4-BE49-F238E27FC236}">
                  <a16:creationId xmlns:a16="http://schemas.microsoft.com/office/drawing/2014/main" id="{2EE46191-F72C-9444-801B-9AEE30840B66}"/>
                </a:ext>
              </a:extLst>
            </p:cNvPr>
            <p:cNvCxnSpPr>
              <a:cxnSpLocks/>
            </p:cNvCxnSpPr>
            <p:nvPr/>
          </p:nvCxnSpPr>
          <p:spPr>
            <a:xfrm>
              <a:off x="9189146" y="2349168"/>
              <a:ext cx="1" cy="132938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08" name="Straight Arrow Connector 188">
              <a:extLst>
                <a:ext uri="{FF2B5EF4-FFF2-40B4-BE49-F238E27FC236}">
                  <a16:creationId xmlns:a16="http://schemas.microsoft.com/office/drawing/2014/main" id="{FF5E7C78-AD5C-7248-8704-7700848EC1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23659" y="2939423"/>
              <a:ext cx="676" cy="130721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sp>
          <p:nvSpPr>
            <p:cNvPr id="709" name="TextBox 189">
              <a:extLst>
                <a:ext uri="{FF2B5EF4-FFF2-40B4-BE49-F238E27FC236}">
                  <a16:creationId xmlns:a16="http://schemas.microsoft.com/office/drawing/2014/main" id="{5544669F-022B-B244-BD79-D063BEA8CA97}"/>
                </a:ext>
              </a:extLst>
            </p:cNvPr>
            <p:cNvSpPr txBox="1"/>
            <p:nvPr/>
          </p:nvSpPr>
          <p:spPr>
            <a:xfrm>
              <a:off x="9408813" y="2236020"/>
              <a:ext cx="5293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Factor B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Factor D</a:t>
              </a:r>
            </a:p>
          </p:txBody>
        </p:sp>
        <p:grpSp>
          <p:nvGrpSpPr>
            <p:cNvPr id="710" name="Group 190">
              <a:extLst>
                <a:ext uri="{FF2B5EF4-FFF2-40B4-BE49-F238E27FC236}">
                  <a16:creationId xmlns:a16="http://schemas.microsoft.com/office/drawing/2014/main" id="{62ACB485-CBA6-A34A-A9C7-5DCE1F744B54}"/>
                </a:ext>
              </a:extLst>
            </p:cNvPr>
            <p:cNvGrpSpPr/>
            <p:nvPr/>
          </p:nvGrpSpPr>
          <p:grpSpPr>
            <a:xfrm>
              <a:off x="9737238" y="2482103"/>
              <a:ext cx="573517" cy="481708"/>
              <a:chOff x="3714867" y="2610071"/>
              <a:chExt cx="1008112" cy="832199"/>
            </a:xfrm>
          </p:grpSpPr>
          <p:sp>
            <p:nvSpPr>
              <p:cNvPr id="800" name="Rectangle: Top Corners Snipped 280">
                <a:extLst>
                  <a:ext uri="{FF2B5EF4-FFF2-40B4-BE49-F238E27FC236}">
                    <a16:creationId xmlns:a16="http://schemas.microsoft.com/office/drawing/2014/main" id="{8A33C681-EE38-2841-B4CA-39A8465579E9}"/>
                  </a:ext>
                </a:extLst>
              </p:cNvPr>
              <p:cNvSpPr/>
              <p:nvPr/>
            </p:nvSpPr>
            <p:spPr>
              <a:xfrm rot="10800000">
                <a:off x="3714867" y="2883815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rgbClr val="FFA300">
                  <a:lumMod val="75000"/>
                </a:srgbClr>
              </a:solidFill>
              <a:ln w="12700" cap="flat" cmpd="sng" algn="ctr">
                <a:solidFill>
                  <a:srgbClr val="FFA300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801" name="Oval 281">
                <a:extLst>
                  <a:ext uri="{FF2B5EF4-FFF2-40B4-BE49-F238E27FC236}">
                    <a16:creationId xmlns:a16="http://schemas.microsoft.com/office/drawing/2014/main" id="{263D8690-883E-FC48-8DEB-B2C620FEBD4B}"/>
                  </a:ext>
                </a:extLst>
              </p:cNvPr>
              <p:cNvSpPr/>
              <p:nvPr/>
            </p:nvSpPr>
            <p:spPr>
              <a:xfrm>
                <a:off x="3714867" y="2610071"/>
                <a:ext cx="1008112" cy="484187"/>
              </a:xfrm>
              <a:prstGeom prst="ellipse">
                <a:avLst/>
              </a:prstGeom>
              <a:solidFill>
                <a:srgbClr val="FFA300"/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C3b</a:t>
                </a:r>
              </a:p>
            </p:txBody>
          </p:sp>
          <p:sp>
            <p:nvSpPr>
              <p:cNvPr id="802" name="TextBox 282">
                <a:extLst>
                  <a:ext uri="{FF2B5EF4-FFF2-40B4-BE49-F238E27FC236}">
                    <a16:creationId xmlns:a16="http://schemas.microsoft.com/office/drawing/2014/main" id="{B0EDD3D6-0D73-2E48-840C-51C184EADA58}"/>
                  </a:ext>
                </a:extLst>
              </p:cNvPr>
              <p:cNvSpPr txBox="1"/>
              <p:nvPr/>
            </p:nvSpPr>
            <p:spPr>
              <a:xfrm>
                <a:off x="3953557" y="3096655"/>
                <a:ext cx="533111" cy="3456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Bb</a:t>
                </a:r>
              </a:p>
            </p:txBody>
          </p:sp>
        </p:grpSp>
        <p:cxnSp>
          <p:nvCxnSpPr>
            <p:cNvPr id="711" name="Straight Arrow Connector 191">
              <a:extLst>
                <a:ext uri="{FF2B5EF4-FFF2-40B4-BE49-F238E27FC236}">
                  <a16:creationId xmlns:a16="http://schemas.microsoft.com/office/drawing/2014/main" id="{34AAB144-6AFC-DD4D-9D00-DDF0292C8635}"/>
                </a:ext>
              </a:extLst>
            </p:cNvPr>
            <p:cNvCxnSpPr>
              <a:cxnSpLocks/>
            </p:cNvCxnSpPr>
            <p:nvPr/>
          </p:nvCxnSpPr>
          <p:spPr>
            <a:xfrm>
              <a:off x="10023996" y="2349168"/>
              <a:ext cx="1" cy="132938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sp>
          <p:nvSpPr>
            <p:cNvPr id="712" name="Oval 192">
              <a:extLst>
                <a:ext uri="{FF2B5EF4-FFF2-40B4-BE49-F238E27FC236}">
                  <a16:creationId xmlns:a16="http://schemas.microsoft.com/office/drawing/2014/main" id="{0913C351-31F3-A044-9942-D8EB78E172D1}"/>
                </a:ext>
              </a:extLst>
            </p:cNvPr>
            <p:cNvSpPr/>
            <p:nvPr/>
          </p:nvSpPr>
          <p:spPr>
            <a:xfrm>
              <a:off x="9737238" y="3070843"/>
              <a:ext cx="573517" cy="280267"/>
            </a:xfrm>
            <a:prstGeom prst="ellipse">
              <a:avLst/>
            </a:prstGeom>
            <a:solidFill>
              <a:srgbClr val="6B3077">
                <a:lumMod val="60000"/>
                <a:lumOff val="40000"/>
              </a:srgbClr>
            </a:solidFill>
            <a:ln w="12700" cap="flat" cmpd="sng" algn="ctr">
              <a:solidFill>
                <a:srgbClr val="6B307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sp>
          <p:nvSpPr>
            <p:cNvPr id="713" name="Oval 193">
              <a:extLst>
                <a:ext uri="{FF2B5EF4-FFF2-40B4-BE49-F238E27FC236}">
                  <a16:creationId xmlns:a16="http://schemas.microsoft.com/office/drawing/2014/main" id="{C2BBE7EB-175A-2F46-9A01-23E5BB025314}"/>
                </a:ext>
              </a:extLst>
            </p:cNvPr>
            <p:cNvSpPr/>
            <p:nvPr/>
          </p:nvSpPr>
          <p:spPr>
            <a:xfrm>
              <a:off x="8902388" y="3070843"/>
              <a:ext cx="573517" cy="280267"/>
            </a:xfrm>
            <a:prstGeom prst="ellipse">
              <a:avLst/>
            </a:prstGeom>
            <a:solidFill>
              <a:srgbClr val="6B3077">
                <a:lumMod val="60000"/>
                <a:lumOff val="40000"/>
              </a:srgbClr>
            </a:solidFill>
            <a:ln w="12700" cap="flat" cmpd="sng" algn="ctr">
              <a:solidFill>
                <a:srgbClr val="6B307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grpSp>
          <p:nvGrpSpPr>
            <p:cNvPr id="714" name="Group 194">
              <a:extLst>
                <a:ext uri="{FF2B5EF4-FFF2-40B4-BE49-F238E27FC236}">
                  <a16:creationId xmlns:a16="http://schemas.microsoft.com/office/drawing/2014/main" id="{E1FEBEA8-7B29-FF45-AC9F-9135B4A6090B}"/>
                </a:ext>
              </a:extLst>
            </p:cNvPr>
            <p:cNvGrpSpPr/>
            <p:nvPr/>
          </p:nvGrpSpPr>
          <p:grpSpPr>
            <a:xfrm>
              <a:off x="8902388" y="3496280"/>
              <a:ext cx="573517" cy="473735"/>
              <a:chOff x="6744072" y="2609156"/>
              <a:chExt cx="1008112" cy="818423"/>
            </a:xfrm>
          </p:grpSpPr>
          <p:sp>
            <p:nvSpPr>
              <p:cNvPr id="797" name="Rectangle: Top Corners Snipped 277">
                <a:extLst>
                  <a:ext uri="{FF2B5EF4-FFF2-40B4-BE49-F238E27FC236}">
                    <a16:creationId xmlns:a16="http://schemas.microsoft.com/office/drawing/2014/main" id="{F9F26EDA-C237-C843-ACC5-25ACD27841DC}"/>
                  </a:ext>
                </a:extLst>
              </p:cNvPr>
              <p:cNvSpPr/>
              <p:nvPr/>
            </p:nvSpPr>
            <p:spPr>
              <a:xfrm rot="10800000">
                <a:off x="6744072" y="2882900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rgbClr val="00AB8E">
                  <a:lumMod val="75000"/>
                </a:srgbClr>
              </a:solidFill>
              <a:ln w="12700" cap="flat" cmpd="sng" algn="ctr">
                <a:solidFill>
                  <a:srgbClr val="00AB8E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8" name="TextBox 278">
                <a:extLst>
                  <a:ext uri="{FF2B5EF4-FFF2-40B4-BE49-F238E27FC236}">
                    <a16:creationId xmlns:a16="http://schemas.microsoft.com/office/drawing/2014/main" id="{E6350320-EAB9-5E40-8EEB-EC11E873E18D}"/>
                  </a:ext>
                </a:extLst>
              </p:cNvPr>
              <p:cNvSpPr txBox="1"/>
              <p:nvPr/>
            </p:nvSpPr>
            <p:spPr>
              <a:xfrm>
                <a:off x="6982762" y="3081965"/>
                <a:ext cx="533111" cy="345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Bb</a:t>
                </a:r>
              </a:p>
            </p:txBody>
          </p:sp>
          <p:sp>
            <p:nvSpPr>
              <p:cNvPr id="799" name="Oval 279">
                <a:extLst>
                  <a:ext uri="{FF2B5EF4-FFF2-40B4-BE49-F238E27FC236}">
                    <a16:creationId xmlns:a16="http://schemas.microsoft.com/office/drawing/2014/main" id="{C7EDBD3E-0309-A546-9ECA-3BEE03E8DE9F}"/>
                  </a:ext>
                </a:extLst>
              </p:cNvPr>
              <p:cNvSpPr/>
              <p:nvPr/>
            </p:nvSpPr>
            <p:spPr>
              <a:xfrm>
                <a:off x="6744072" y="2609156"/>
                <a:ext cx="1008112" cy="484187"/>
              </a:xfrm>
              <a:prstGeom prst="ellipse">
                <a:avLst/>
              </a:prstGeom>
              <a:solidFill>
                <a:srgbClr val="00AB8E"/>
              </a:solidFill>
              <a:ln w="12700" cap="flat" cmpd="sng" algn="ctr">
                <a:solidFill>
                  <a:srgbClr val="00AB8E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715" name="Group 195">
              <a:extLst>
                <a:ext uri="{FF2B5EF4-FFF2-40B4-BE49-F238E27FC236}">
                  <a16:creationId xmlns:a16="http://schemas.microsoft.com/office/drawing/2014/main" id="{AF316EFB-177F-D345-B946-505C3336A8CC}"/>
                </a:ext>
              </a:extLst>
            </p:cNvPr>
            <p:cNvGrpSpPr/>
            <p:nvPr/>
          </p:nvGrpSpPr>
          <p:grpSpPr>
            <a:xfrm>
              <a:off x="9737238" y="3496280"/>
              <a:ext cx="573517" cy="473735"/>
              <a:chOff x="6744072" y="2609156"/>
              <a:chExt cx="1008112" cy="818423"/>
            </a:xfrm>
          </p:grpSpPr>
          <p:sp>
            <p:nvSpPr>
              <p:cNvPr id="794" name="Rectangle: Top Corners Snipped 274">
                <a:extLst>
                  <a:ext uri="{FF2B5EF4-FFF2-40B4-BE49-F238E27FC236}">
                    <a16:creationId xmlns:a16="http://schemas.microsoft.com/office/drawing/2014/main" id="{A51792F6-F487-3E42-A70F-0BF3A2A68A34}"/>
                  </a:ext>
                </a:extLst>
              </p:cNvPr>
              <p:cNvSpPr/>
              <p:nvPr/>
            </p:nvSpPr>
            <p:spPr>
              <a:xfrm rot="10800000">
                <a:off x="6744072" y="2882900"/>
                <a:ext cx="1008112" cy="484187"/>
              </a:xfrm>
              <a:prstGeom prst="snip2SameRect">
                <a:avLst>
                  <a:gd name="adj1" fmla="val 50000"/>
                  <a:gd name="adj2" fmla="val 5902"/>
                </a:avLst>
              </a:prstGeom>
              <a:solidFill>
                <a:srgbClr val="00AB8E">
                  <a:lumMod val="75000"/>
                </a:srgbClr>
              </a:solidFill>
              <a:ln w="12700" cap="flat" cmpd="sng" algn="ctr">
                <a:solidFill>
                  <a:srgbClr val="00AB8E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5" name="TextBox 275">
                <a:extLst>
                  <a:ext uri="{FF2B5EF4-FFF2-40B4-BE49-F238E27FC236}">
                    <a16:creationId xmlns:a16="http://schemas.microsoft.com/office/drawing/2014/main" id="{5E87E896-AD6B-9749-9774-B95788913DBE}"/>
                  </a:ext>
                </a:extLst>
              </p:cNvPr>
              <p:cNvSpPr txBox="1"/>
              <p:nvPr/>
            </p:nvSpPr>
            <p:spPr>
              <a:xfrm>
                <a:off x="6982762" y="3081965"/>
                <a:ext cx="533111" cy="345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Bb</a:t>
                </a:r>
              </a:p>
            </p:txBody>
          </p:sp>
          <p:sp>
            <p:nvSpPr>
              <p:cNvPr id="796" name="Oval 276">
                <a:extLst>
                  <a:ext uri="{FF2B5EF4-FFF2-40B4-BE49-F238E27FC236}">
                    <a16:creationId xmlns:a16="http://schemas.microsoft.com/office/drawing/2014/main" id="{EC224FE0-2FC4-1A45-8AAA-683CAD01BDF7}"/>
                  </a:ext>
                </a:extLst>
              </p:cNvPr>
              <p:cNvSpPr/>
              <p:nvPr/>
            </p:nvSpPr>
            <p:spPr>
              <a:xfrm>
                <a:off x="6744072" y="2609156"/>
                <a:ext cx="1008112" cy="484187"/>
              </a:xfrm>
              <a:prstGeom prst="ellipse">
                <a:avLst/>
              </a:prstGeom>
              <a:solidFill>
                <a:srgbClr val="00AB8E"/>
              </a:solidFill>
              <a:ln w="12700" cap="flat" cmpd="sng" algn="ctr">
                <a:solidFill>
                  <a:srgbClr val="00AB8E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716" name="Straight Arrow Connector 196">
              <a:extLst>
                <a:ext uri="{FF2B5EF4-FFF2-40B4-BE49-F238E27FC236}">
                  <a16:creationId xmlns:a16="http://schemas.microsoft.com/office/drawing/2014/main" id="{153469F6-4145-B24A-B493-40315EE102E0}"/>
                </a:ext>
              </a:extLst>
            </p:cNvPr>
            <p:cNvCxnSpPr>
              <a:cxnSpLocks/>
            </p:cNvCxnSpPr>
            <p:nvPr/>
          </p:nvCxnSpPr>
          <p:spPr>
            <a:xfrm>
              <a:off x="10023996" y="3368430"/>
              <a:ext cx="0" cy="12841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17" name="Straight Arrow Connector 197">
              <a:extLst>
                <a:ext uri="{FF2B5EF4-FFF2-40B4-BE49-F238E27FC236}">
                  <a16:creationId xmlns:a16="http://schemas.microsoft.com/office/drawing/2014/main" id="{41AD428A-D419-2C41-A4FE-CD027ED63181}"/>
                </a:ext>
              </a:extLst>
            </p:cNvPr>
            <p:cNvCxnSpPr>
              <a:cxnSpLocks/>
            </p:cNvCxnSpPr>
            <p:nvPr/>
          </p:nvCxnSpPr>
          <p:spPr>
            <a:xfrm>
              <a:off x="9189146" y="3368430"/>
              <a:ext cx="0" cy="12841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grpSp>
          <p:nvGrpSpPr>
            <p:cNvPr id="718" name="Group 198">
              <a:extLst>
                <a:ext uri="{FF2B5EF4-FFF2-40B4-BE49-F238E27FC236}">
                  <a16:creationId xmlns:a16="http://schemas.microsoft.com/office/drawing/2014/main" id="{2EA82592-CE32-724F-8E4D-AD35C7D3E878}"/>
                </a:ext>
              </a:extLst>
            </p:cNvPr>
            <p:cNvGrpSpPr/>
            <p:nvPr/>
          </p:nvGrpSpPr>
          <p:grpSpPr>
            <a:xfrm>
              <a:off x="7736692" y="4185709"/>
              <a:ext cx="1547399" cy="377554"/>
              <a:chOff x="4181249" y="4879913"/>
              <a:chExt cx="2168924" cy="529202"/>
            </a:xfrm>
          </p:grpSpPr>
          <p:sp>
            <p:nvSpPr>
              <p:cNvPr id="790" name="Oval 270">
                <a:extLst>
                  <a:ext uri="{FF2B5EF4-FFF2-40B4-BE49-F238E27FC236}">
                    <a16:creationId xmlns:a16="http://schemas.microsoft.com/office/drawing/2014/main" id="{AC2AC1EB-6301-6644-AB8B-2086D58D45B4}"/>
                  </a:ext>
                </a:extLst>
              </p:cNvPr>
              <p:cNvSpPr/>
              <p:nvPr/>
            </p:nvSpPr>
            <p:spPr>
              <a:xfrm>
                <a:off x="5820973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1" name="Oval 271">
                <a:extLst>
                  <a:ext uri="{FF2B5EF4-FFF2-40B4-BE49-F238E27FC236}">
                    <a16:creationId xmlns:a16="http://schemas.microsoft.com/office/drawing/2014/main" id="{4431976D-1C4E-2A4D-A73C-8DB95BD9E7DD}"/>
                  </a:ext>
                </a:extLst>
              </p:cNvPr>
              <p:cNvSpPr/>
              <p:nvPr/>
            </p:nvSpPr>
            <p:spPr>
              <a:xfrm>
                <a:off x="4181249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2" name="Oval 272">
                <a:extLst>
                  <a:ext uri="{FF2B5EF4-FFF2-40B4-BE49-F238E27FC236}">
                    <a16:creationId xmlns:a16="http://schemas.microsoft.com/office/drawing/2014/main" id="{D4D04851-8A19-EE44-A897-790980F246D1}"/>
                  </a:ext>
                </a:extLst>
              </p:cNvPr>
              <p:cNvSpPr/>
              <p:nvPr/>
            </p:nvSpPr>
            <p:spPr>
              <a:xfrm>
                <a:off x="4727824" y="4879915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93" name="Oval 273">
                <a:extLst>
                  <a:ext uri="{FF2B5EF4-FFF2-40B4-BE49-F238E27FC236}">
                    <a16:creationId xmlns:a16="http://schemas.microsoft.com/office/drawing/2014/main" id="{E71F485D-3190-0C48-BE91-5C3D6E85A249}"/>
                  </a:ext>
                </a:extLst>
              </p:cNvPr>
              <p:cNvSpPr/>
              <p:nvPr/>
            </p:nvSpPr>
            <p:spPr>
              <a:xfrm>
                <a:off x="5274398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719" name="Straight Arrow Connector 199">
              <a:extLst>
                <a:ext uri="{FF2B5EF4-FFF2-40B4-BE49-F238E27FC236}">
                  <a16:creationId xmlns:a16="http://schemas.microsoft.com/office/drawing/2014/main" id="{316A31A7-F3B7-314F-9948-CDCF05FBD748}"/>
                </a:ext>
              </a:extLst>
            </p:cNvPr>
            <p:cNvCxnSpPr>
              <a:cxnSpLocks/>
              <a:stCxn id="793" idx="4"/>
              <a:endCxn id="788" idx="0"/>
            </p:cNvCxnSpPr>
            <p:nvPr/>
          </p:nvCxnSpPr>
          <p:spPr>
            <a:xfrm>
              <a:off x="8705366" y="4563266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20" name="Straight Arrow Connector 200">
              <a:extLst>
                <a:ext uri="{FF2B5EF4-FFF2-40B4-BE49-F238E27FC236}">
                  <a16:creationId xmlns:a16="http://schemas.microsoft.com/office/drawing/2014/main" id="{E2B27192-902A-7443-87DF-F82161384F5E}"/>
                </a:ext>
              </a:extLst>
            </p:cNvPr>
            <p:cNvCxnSpPr>
              <a:cxnSpLocks/>
              <a:stCxn id="792" idx="4"/>
              <a:endCxn id="787" idx="0"/>
            </p:cNvCxnSpPr>
            <p:nvPr/>
          </p:nvCxnSpPr>
          <p:spPr>
            <a:xfrm>
              <a:off x="8315417" y="4563266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21" name="Straight Arrow Connector 201">
              <a:extLst>
                <a:ext uri="{FF2B5EF4-FFF2-40B4-BE49-F238E27FC236}">
                  <a16:creationId xmlns:a16="http://schemas.microsoft.com/office/drawing/2014/main" id="{5BEE4030-A733-174C-BD45-5EC56A0B1676}"/>
                </a:ext>
              </a:extLst>
            </p:cNvPr>
            <p:cNvCxnSpPr>
              <a:cxnSpLocks/>
              <a:stCxn id="791" idx="4"/>
              <a:endCxn id="786" idx="0"/>
            </p:cNvCxnSpPr>
            <p:nvPr/>
          </p:nvCxnSpPr>
          <p:spPr>
            <a:xfrm>
              <a:off x="7925468" y="4563266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22" name="Straight Arrow Connector 202">
              <a:extLst>
                <a:ext uri="{FF2B5EF4-FFF2-40B4-BE49-F238E27FC236}">
                  <a16:creationId xmlns:a16="http://schemas.microsoft.com/office/drawing/2014/main" id="{8A6E06E0-9FF9-C64E-A2FE-A757DD21FAC4}"/>
                </a:ext>
              </a:extLst>
            </p:cNvPr>
            <p:cNvCxnSpPr>
              <a:cxnSpLocks/>
              <a:stCxn id="790" idx="4"/>
              <a:endCxn id="789" idx="0"/>
            </p:cNvCxnSpPr>
            <p:nvPr/>
          </p:nvCxnSpPr>
          <p:spPr>
            <a:xfrm>
              <a:off x="9095314" y="4563266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grpSp>
          <p:nvGrpSpPr>
            <p:cNvPr id="723" name="Group 203">
              <a:extLst>
                <a:ext uri="{FF2B5EF4-FFF2-40B4-BE49-F238E27FC236}">
                  <a16:creationId xmlns:a16="http://schemas.microsoft.com/office/drawing/2014/main" id="{B2363BC8-45AF-A640-AFED-3B6CA8E991FC}"/>
                </a:ext>
              </a:extLst>
            </p:cNvPr>
            <p:cNvGrpSpPr/>
            <p:nvPr/>
          </p:nvGrpSpPr>
          <p:grpSpPr>
            <a:xfrm>
              <a:off x="7805857" y="4696265"/>
              <a:ext cx="1409069" cy="343612"/>
              <a:chOff x="4278195" y="5726101"/>
              <a:chExt cx="1975033" cy="481626"/>
            </a:xfrm>
          </p:grpSpPr>
          <p:pic>
            <p:nvPicPr>
              <p:cNvPr id="786" name="Picture 266">
                <a:extLst>
                  <a:ext uri="{FF2B5EF4-FFF2-40B4-BE49-F238E27FC236}">
                    <a16:creationId xmlns:a16="http://schemas.microsoft.com/office/drawing/2014/main" id="{6D839BF9-9629-FA49-8735-81E7EF526E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8195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787" name="Picture 267">
                <a:extLst>
                  <a:ext uri="{FF2B5EF4-FFF2-40B4-BE49-F238E27FC236}">
                    <a16:creationId xmlns:a16="http://schemas.microsoft.com/office/drawing/2014/main" id="{0629628B-475C-B54F-BF69-1D28FD740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4770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788" name="Picture 268">
                <a:extLst>
                  <a:ext uri="{FF2B5EF4-FFF2-40B4-BE49-F238E27FC236}">
                    <a16:creationId xmlns:a16="http://schemas.microsoft.com/office/drawing/2014/main" id="{EB9CEB1A-5832-594E-B6CD-D0EC7390F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1344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789" name="Picture 269">
                <a:extLst>
                  <a:ext uri="{FF2B5EF4-FFF2-40B4-BE49-F238E27FC236}">
                    <a16:creationId xmlns:a16="http://schemas.microsoft.com/office/drawing/2014/main" id="{EA70FE5B-E9AB-D447-8F5A-AA1C965012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7919" y="5726101"/>
                <a:ext cx="335309" cy="481626"/>
              </a:xfrm>
              <a:prstGeom prst="rect">
                <a:avLst/>
              </a:prstGeom>
            </p:spPr>
          </p:pic>
        </p:grpSp>
        <p:grpSp>
          <p:nvGrpSpPr>
            <p:cNvPr id="724" name="Group 204">
              <a:extLst>
                <a:ext uri="{FF2B5EF4-FFF2-40B4-BE49-F238E27FC236}">
                  <a16:creationId xmlns:a16="http://schemas.microsoft.com/office/drawing/2014/main" id="{4ED14B26-974E-7F49-9C78-F53EB73D174C}"/>
                </a:ext>
              </a:extLst>
            </p:cNvPr>
            <p:cNvGrpSpPr/>
            <p:nvPr/>
          </p:nvGrpSpPr>
          <p:grpSpPr>
            <a:xfrm>
              <a:off x="9297093" y="4184239"/>
              <a:ext cx="1547399" cy="377553"/>
              <a:chOff x="4181249" y="4879913"/>
              <a:chExt cx="2168924" cy="529200"/>
            </a:xfrm>
          </p:grpSpPr>
          <p:sp>
            <p:nvSpPr>
              <p:cNvPr id="782" name="Oval 262">
                <a:extLst>
                  <a:ext uri="{FF2B5EF4-FFF2-40B4-BE49-F238E27FC236}">
                    <a16:creationId xmlns:a16="http://schemas.microsoft.com/office/drawing/2014/main" id="{43C709D0-9378-C74C-9F49-A73FBB508380}"/>
                  </a:ext>
                </a:extLst>
              </p:cNvPr>
              <p:cNvSpPr/>
              <p:nvPr/>
            </p:nvSpPr>
            <p:spPr>
              <a:xfrm>
                <a:off x="5820973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3" name="Oval 263">
                <a:extLst>
                  <a:ext uri="{FF2B5EF4-FFF2-40B4-BE49-F238E27FC236}">
                    <a16:creationId xmlns:a16="http://schemas.microsoft.com/office/drawing/2014/main" id="{D9AA51D9-10B5-0B45-9702-0B85B80A5178}"/>
                  </a:ext>
                </a:extLst>
              </p:cNvPr>
              <p:cNvSpPr/>
              <p:nvPr/>
            </p:nvSpPr>
            <p:spPr>
              <a:xfrm>
                <a:off x="4181249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4" name="Oval 264">
                <a:extLst>
                  <a:ext uri="{FF2B5EF4-FFF2-40B4-BE49-F238E27FC236}">
                    <a16:creationId xmlns:a16="http://schemas.microsoft.com/office/drawing/2014/main" id="{188A8E8E-90A5-6047-AA55-A9853C2CB824}"/>
                  </a:ext>
                </a:extLst>
              </p:cNvPr>
              <p:cNvSpPr/>
              <p:nvPr/>
            </p:nvSpPr>
            <p:spPr>
              <a:xfrm>
                <a:off x="4727824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85" name="Oval 265">
                <a:extLst>
                  <a:ext uri="{FF2B5EF4-FFF2-40B4-BE49-F238E27FC236}">
                    <a16:creationId xmlns:a16="http://schemas.microsoft.com/office/drawing/2014/main" id="{676C3268-110D-4448-9CCD-274315087F3D}"/>
                  </a:ext>
                </a:extLst>
              </p:cNvPr>
              <p:cNvSpPr/>
              <p:nvPr/>
            </p:nvSpPr>
            <p:spPr>
              <a:xfrm>
                <a:off x="5274398" y="4879913"/>
                <a:ext cx="529200" cy="529200"/>
              </a:xfrm>
              <a:prstGeom prst="ellipse">
                <a:avLst/>
              </a:prstGeom>
              <a:solidFill>
                <a:srgbClr val="FFA300">
                  <a:lumMod val="60000"/>
                  <a:lumOff val="40000"/>
                </a:srgbClr>
              </a:solidFill>
              <a:ln w="12700" cap="flat" cmpd="sng" algn="ctr">
                <a:solidFill>
                  <a:srgbClr val="FFA300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cxnSp>
          <p:nvCxnSpPr>
            <p:cNvPr id="725" name="Straight Arrow Connector 205">
              <a:extLst>
                <a:ext uri="{FF2B5EF4-FFF2-40B4-BE49-F238E27FC236}">
                  <a16:creationId xmlns:a16="http://schemas.microsoft.com/office/drawing/2014/main" id="{14843A96-F900-EE43-8CAE-6BD04D448262}"/>
                </a:ext>
              </a:extLst>
            </p:cNvPr>
            <p:cNvCxnSpPr>
              <a:cxnSpLocks/>
              <a:stCxn id="785" idx="4"/>
              <a:endCxn id="780" idx="0"/>
            </p:cNvCxnSpPr>
            <p:nvPr/>
          </p:nvCxnSpPr>
          <p:spPr>
            <a:xfrm>
              <a:off x="10265767" y="4561792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26" name="Straight Arrow Connector 206">
              <a:extLst>
                <a:ext uri="{FF2B5EF4-FFF2-40B4-BE49-F238E27FC236}">
                  <a16:creationId xmlns:a16="http://schemas.microsoft.com/office/drawing/2014/main" id="{B24B4C80-A612-7749-BAB3-0A8B4B8ED4B2}"/>
                </a:ext>
              </a:extLst>
            </p:cNvPr>
            <p:cNvCxnSpPr>
              <a:cxnSpLocks/>
              <a:stCxn id="784" idx="4"/>
              <a:endCxn id="779" idx="0"/>
            </p:cNvCxnSpPr>
            <p:nvPr/>
          </p:nvCxnSpPr>
          <p:spPr>
            <a:xfrm>
              <a:off x="9875819" y="4561792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27" name="Straight Arrow Connector 207">
              <a:extLst>
                <a:ext uri="{FF2B5EF4-FFF2-40B4-BE49-F238E27FC236}">
                  <a16:creationId xmlns:a16="http://schemas.microsoft.com/office/drawing/2014/main" id="{06BFF76B-EDA8-CF4D-8B31-0A2A53192EE9}"/>
                </a:ext>
              </a:extLst>
            </p:cNvPr>
            <p:cNvCxnSpPr>
              <a:cxnSpLocks/>
              <a:stCxn id="783" idx="4"/>
              <a:endCxn id="778" idx="0"/>
            </p:cNvCxnSpPr>
            <p:nvPr/>
          </p:nvCxnSpPr>
          <p:spPr>
            <a:xfrm>
              <a:off x="9485870" y="4561792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28" name="Straight Arrow Connector 208">
              <a:extLst>
                <a:ext uri="{FF2B5EF4-FFF2-40B4-BE49-F238E27FC236}">
                  <a16:creationId xmlns:a16="http://schemas.microsoft.com/office/drawing/2014/main" id="{7F28A057-E802-0049-BD72-AA351B66D65B}"/>
                </a:ext>
              </a:extLst>
            </p:cNvPr>
            <p:cNvCxnSpPr>
              <a:cxnSpLocks/>
              <a:stCxn id="782" idx="4"/>
              <a:endCxn id="781" idx="0"/>
            </p:cNvCxnSpPr>
            <p:nvPr/>
          </p:nvCxnSpPr>
          <p:spPr>
            <a:xfrm>
              <a:off x="10655716" y="4561792"/>
              <a:ext cx="1" cy="132999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grpSp>
          <p:nvGrpSpPr>
            <p:cNvPr id="729" name="Group 209">
              <a:extLst>
                <a:ext uri="{FF2B5EF4-FFF2-40B4-BE49-F238E27FC236}">
                  <a16:creationId xmlns:a16="http://schemas.microsoft.com/office/drawing/2014/main" id="{8C934B34-1AA6-4646-B8ED-65B4451151D0}"/>
                </a:ext>
              </a:extLst>
            </p:cNvPr>
            <p:cNvGrpSpPr/>
            <p:nvPr/>
          </p:nvGrpSpPr>
          <p:grpSpPr>
            <a:xfrm>
              <a:off x="9366259" y="4694791"/>
              <a:ext cx="1409069" cy="343612"/>
              <a:chOff x="4278195" y="5726101"/>
              <a:chExt cx="1975033" cy="481626"/>
            </a:xfrm>
          </p:grpSpPr>
          <p:pic>
            <p:nvPicPr>
              <p:cNvPr id="778" name="Picture 258">
                <a:extLst>
                  <a:ext uri="{FF2B5EF4-FFF2-40B4-BE49-F238E27FC236}">
                    <a16:creationId xmlns:a16="http://schemas.microsoft.com/office/drawing/2014/main" id="{D8CC6B03-F4EA-9A47-9583-29B659E51F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8195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779" name="Picture 259">
                <a:extLst>
                  <a:ext uri="{FF2B5EF4-FFF2-40B4-BE49-F238E27FC236}">
                    <a16:creationId xmlns:a16="http://schemas.microsoft.com/office/drawing/2014/main" id="{8AE98590-A614-904F-9AF8-6EB2DE4211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4770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780" name="Picture 260">
                <a:extLst>
                  <a:ext uri="{FF2B5EF4-FFF2-40B4-BE49-F238E27FC236}">
                    <a16:creationId xmlns:a16="http://schemas.microsoft.com/office/drawing/2014/main" id="{C2E1F95B-D3E6-824C-96CF-EE67AF1757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1344" y="5726101"/>
                <a:ext cx="335309" cy="481626"/>
              </a:xfrm>
              <a:prstGeom prst="rect">
                <a:avLst/>
              </a:prstGeom>
            </p:spPr>
          </p:pic>
          <p:pic>
            <p:nvPicPr>
              <p:cNvPr id="781" name="Picture 261">
                <a:extLst>
                  <a:ext uri="{FF2B5EF4-FFF2-40B4-BE49-F238E27FC236}">
                    <a16:creationId xmlns:a16="http://schemas.microsoft.com/office/drawing/2014/main" id="{ED00748B-7C41-A147-B017-B117B0A0F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17919" y="5726101"/>
                <a:ext cx="335309" cy="481626"/>
              </a:xfrm>
              <a:prstGeom prst="rect">
                <a:avLst/>
              </a:prstGeom>
            </p:spPr>
          </p:pic>
        </p:grpSp>
        <p:cxnSp>
          <p:nvCxnSpPr>
            <p:cNvPr id="730" name="Straight Arrow Connector 210">
              <a:extLst>
                <a:ext uri="{FF2B5EF4-FFF2-40B4-BE49-F238E27FC236}">
                  <a16:creationId xmlns:a16="http://schemas.microsoft.com/office/drawing/2014/main" id="{08213AE5-6F4A-1743-A7F0-E1837FD8D8F5}"/>
                </a:ext>
              </a:extLst>
            </p:cNvPr>
            <p:cNvCxnSpPr>
              <a:cxnSpLocks/>
              <a:stCxn id="814" idx="2"/>
              <a:endCxn id="682" idx="0"/>
            </p:cNvCxnSpPr>
            <p:nvPr/>
          </p:nvCxnSpPr>
          <p:spPr>
            <a:xfrm flipH="1">
              <a:off x="6365674" y="3970014"/>
              <a:ext cx="1993701" cy="206253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1" name="Straight Arrow Connector 211">
              <a:extLst>
                <a:ext uri="{FF2B5EF4-FFF2-40B4-BE49-F238E27FC236}">
                  <a16:creationId xmlns:a16="http://schemas.microsoft.com/office/drawing/2014/main" id="{0343E5EC-6DE7-1A4A-96AA-D4E7A6610A06}"/>
                </a:ext>
              </a:extLst>
            </p:cNvPr>
            <p:cNvCxnSpPr>
              <a:cxnSpLocks/>
              <a:stCxn id="814" idx="2"/>
              <a:endCxn id="683" idx="0"/>
            </p:cNvCxnSpPr>
            <p:nvPr/>
          </p:nvCxnSpPr>
          <p:spPr>
            <a:xfrm flipH="1">
              <a:off x="6755623" y="3970014"/>
              <a:ext cx="1603752" cy="206253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2" name="Straight Arrow Connector 212">
              <a:extLst>
                <a:ext uri="{FF2B5EF4-FFF2-40B4-BE49-F238E27FC236}">
                  <a16:creationId xmlns:a16="http://schemas.microsoft.com/office/drawing/2014/main" id="{7DCF0B42-05C0-0E4A-89D9-AA031E6353A6}"/>
                </a:ext>
              </a:extLst>
            </p:cNvPr>
            <p:cNvCxnSpPr>
              <a:cxnSpLocks/>
              <a:stCxn id="814" idx="2"/>
              <a:endCxn id="684" idx="0"/>
            </p:cNvCxnSpPr>
            <p:nvPr/>
          </p:nvCxnSpPr>
          <p:spPr>
            <a:xfrm flipH="1">
              <a:off x="7145571" y="3970014"/>
              <a:ext cx="1213804" cy="206253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3" name="Straight Arrow Connector 213">
              <a:extLst>
                <a:ext uri="{FF2B5EF4-FFF2-40B4-BE49-F238E27FC236}">
                  <a16:creationId xmlns:a16="http://schemas.microsoft.com/office/drawing/2014/main" id="{7374A358-23E7-8148-A646-1612A6ED68DB}"/>
                </a:ext>
              </a:extLst>
            </p:cNvPr>
            <p:cNvCxnSpPr>
              <a:cxnSpLocks/>
              <a:stCxn id="814" idx="2"/>
              <a:endCxn id="681" idx="0"/>
            </p:cNvCxnSpPr>
            <p:nvPr/>
          </p:nvCxnSpPr>
          <p:spPr>
            <a:xfrm flipH="1">
              <a:off x="7535520" y="3970014"/>
              <a:ext cx="823855" cy="206253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4" name="Straight Arrow Connector 214">
              <a:extLst>
                <a:ext uri="{FF2B5EF4-FFF2-40B4-BE49-F238E27FC236}">
                  <a16:creationId xmlns:a16="http://schemas.microsoft.com/office/drawing/2014/main" id="{B5D49564-C173-7A4E-BA3F-0C42703988E4}"/>
                </a:ext>
              </a:extLst>
            </p:cNvPr>
            <p:cNvCxnSpPr>
              <a:cxnSpLocks/>
              <a:stCxn id="798" idx="2"/>
              <a:endCxn id="783" idx="0"/>
            </p:cNvCxnSpPr>
            <p:nvPr/>
          </p:nvCxnSpPr>
          <p:spPr>
            <a:xfrm>
              <a:off x="9189823" y="3970015"/>
              <a:ext cx="296047" cy="214224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5" name="Straight Arrow Connector 215">
              <a:extLst>
                <a:ext uri="{FF2B5EF4-FFF2-40B4-BE49-F238E27FC236}">
                  <a16:creationId xmlns:a16="http://schemas.microsoft.com/office/drawing/2014/main" id="{5927DB28-314C-F14C-BCCA-BABA95E8FA41}"/>
                </a:ext>
              </a:extLst>
            </p:cNvPr>
            <p:cNvCxnSpPr>
              <a:cxnSpLocks/>
              <a:stCxn id="798" idx="2"/>
              <a:endCxn id="784" idx="0"/>
            </p:cNvCxnSpPr>
            <p:nvPr/>
          </p:nvCxnSpPr>
          <p:spPr>
            <a:xfrm>
              <a:off x="9189823" y="3970015"/>
              <a:ext cx="685996" cy="214224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6" name="Straight Arrow Connector 216">
              <a:extLst>
                <a:ext uri="{FF2B5EF4-FFF2-40B4-BE49-F238E27FC236}">
                  <a16:creationId xmlns:a16="http://schemas.microsoft.com/office/drawing/2014/main" id="{E4DEA581-5ACE-D549-A96D-D22CC88712A6}"/>
                </a:ext>
              </a:extLst>
            </p:cNvPr>
            <p:cNvCxnSpPr>
              <a:cxnSpLocks/>
              <a:stCxn id="795" idx="2"/>
              <a:endCxn id="785" idx="0"/>
            </p:cNvCxnSpPr>
            <p:nvPr/>
          </p:nvCxnSpPr>
          <p:spPr>
            <a:xfrm>
              <a:off x="10024672" y="3970015"/>
              <a:ext cx="241095" cy="214224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37" name="Straight Arrow Connector 217">
              <a:extLst>
                <a:ext uri="{FF2B5EF4-FFF2-40B4-BE49-F238E27FC236}">
                  <a16:creationId xmlns:a16="http://schemas.microsoft.com/office/drawing/2014/main" id="{43F55BFB-3AB1-8A4D-A83A-6884B9D430EB}"/>
                </a:ext>
              </a:extLst>
            </p:cNvPr>
            <p:cNvCxnSpPr>
              <a:cxnSpLocks/>
              <a:stCxn id="795" idx="2"/>
              <a:endCxn id="782" idx="0"/>
            </p:cNvCxnSpPr>
            <p:nvPr/>
          </p:nvCxnSpPr>
          <p:spPr>
            <a:xfrm>
              <a:off x="10024672" y="3970015"/>
              <a:ext cx="631044" cy="214224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grpSp>
          <p:nvGrpSpPr>
            <p:cNvPr id="738" name="Group 218">
              <a:extLst>
                <a:ext uri="{FF2B5EF4-FFF2-40B4-BE49-F238E27FC236}">
                  <a16:creationId xmlns:a16="http://schemas.microsoft.com/office/drawing/2014/main" id="{949A5791-881C-9A4A-A28D-C7A558FD19FE}"/>
                </a:ext>
              </a:extLst>
            </p:cNvPr>
            <p:cNvGrpSpPr/>
            <p:nvPr/>
          </p:nvGrpSpPr>
          <p:grpSpPr>
            <a:xfrm>
              <a:off x="9840685" y="1967831"/>
              <a:ext cx="378356" cy="377403"/>
              <a:chOff x="4765216" y="1960157"/>
              <a:chExt cx="378356" cy="377403"/>
            </a:xfrm>
          </p:grpSpPr>
          <p:sp>
            <p:nvSpPr>
              <p:cNvPr id="774" name="Oval 254">
                <a:extLst>
                  <a:ext uri="{FF2B5EF4-FFF2-40B4-BE49-F238E27FC236}">
                    <a16:creationId xmlns:a16="http://schemas.microsoft.com/office/drawing/2014/main" id="{45D9AED0-FADD-7040-BF95-E57139A05BAA}"/>
                  </a:ext>
                </a:extLst>
              </p:cNvPr>
              <p:cNvSpPr/>
              <p:nvPr/>
            </p:nvSpPr>
            <p:spPr>
              <a:xfrm>
                <a:off x="4765216" y="1960157"/>
                <a:ext cx="378356" cy="377403"/>
              </a:xfrm>
              <a:prstGeom prst="ellipse">
                <a:avLst/>
              </a:prstGeom>
              <a:solidFill>
                <a:srgbClr val="59CBE8"/>
              </a:solidFill>
              <a:ln w="12700" cap="flat" cmpd="sng" algn="ctr">
                <a:solidFill>
                  <a:srgbClr val="59CBE8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5" name="TextBox 255">
                <a:extLst>
                  <a:ext uri="{FF2B5EF4-FFF2-40B4-BE49-F238E27FC236}">
                    <a16:creationId xmlns:a16="http://schemas.microsoft.com/office/drawing/2014/main" id="{9BA96266-BBFA-B24C-9FD3-595E5E494BAB}"/>
                  </a:ext>
                </a:extLst>
              </p:cNvPr>
              <p:cNvSpPr txBox="1"/>
              <p:nvPr/>
            </p:nvSpPr>
            <p:spPr>
              <a:xfrm>
                <a:off x="4771491" y="2015258"/>
                <a:ext cx="36580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C3</a:t>
                </a:r>
              </a:p>
            </p:txBody>
          </p:sp>
          <p:cxnSp>
            <p:nvCxnSpPr>
              <p:cNvPr id="776" name="Straight Connector 256">
                <a:extLst>
                  <a:ext uri="{FF2B5EF4-FFF2-40B4-BE49-F238E27FC236}">
                    <a16:creationId xmlns:a16="http://schemas.microsoft.com/office/drawing/2014/main" id="{D92E6527-6933-1A44-BF81-130ED409079C}"/>
                  </a:ext>
                </a:extLst>
              </p:cNvPr>
              <p:cNvCxnSpPr>
                <a:cxnSpLocks/>
                <a:stCxn id="774" idx="1"/>
                <a:endCxn id="774" idx="5"/>
              </p:cNvCxnSpPr>
              <p:nvPr/>
            </p:nvCxnSpPr>
            <p:spPr>
              <a:xfrm>
                <a:off x="4820625" y="2015426"/>
                <a:ext cx="267538" cy="266865"/>
              </a:xfrm>
              <a:prstGeom prst="line">
                <a:avLst/>
              </a:prstGeom>
              <a:noFill/>
              <a:ln w="38100" cap="flat" cmpd="sng" algn="ctr">
                <a:solidFill>
                  <a:srgbClr val="FF0000">
                    <a:alpha val="38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77" name="Straight Connector 257">
                <a:extLst>
                  <a:ext uri="{FF2B5EF4-FFF2-40B4-BE49-F238E27FC236}">
                    <a16:creationId xmlns:a16="http://schemas.microsoft.com/office/drawing/2014/main" id="{56419BA5-6253-B442-B02F-3603A5440D52}"/>
                  </a:ext>
                </a:extLst>
              </p:cNvPr>
              <p:cNvCxnSpPr>
                <a:cxnSpLocks/>
                <a:stCxn id="774" idx="7"/>
              </p:cNvCxnSpPr>
              <p:nvPr/>
            </p:nvCxnSpPr>
            <p:spPr>
              <a:xfrm flipH="1">
                <a:off x="4820625" y="2015426"/>
                <a:ext cx="267538" cy="267704"/>
              </a:xfrm>
              <a:prstGeom prst="line">
                <a:avLst/>
              </a:prstGeom>
              <a:noFill/>
              <a:ln w="38100" cap="flat" cmpd="sng" algn="ctr">
                <a:solidFill>
                  <a:srgbClr val="FF0000">
                    <a:alpha val="38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739" name="Group 219">
              <a:extLst>
                <a:ext uri="{FF2B5EF4-FFF2-40B4-BE49-F238E27FC236}">
                  <a16:creationId xmlns:a16="http://schemas.microsoft.com/office/drawing/2014/main" id="{76ADD5C5-1C1B-674A-8E89-F7E4BC9E95B5}"/>
                </a:ext>
              </a:extLst>
            </p:cNvPr>
            <p:cNvGrpSpPr/>
            <p:nvPr/>
          </p:nvGrpSpPr>
          <p:grpSpPr>
            <a:xfrm>
              <a:off x="8993356" y="1967831"/>
              <a:ext cx="378356" cy="377403"/>
              <a:chOff x="4765216" y="1960157"/>
              <a:chExt cx="378356" cy="377403"/>
            </a:xfrm>
          </p:grpSpPr>
          <p:sp>
            <p:nvSpPr>
              <p:cNvPr id="770" name="Oval 250">
                <a:extLst>
                  <a:ext uri="{FF2B5EF4-FFF2-40B4-BE49-F238E27FC236}">
                    <a16:creationId xmlns:a16="http://schemas.microsoft.com/office/drawing/2014/main" id="{A904C50A-BDB9-F94D-A85F-028B0650E74B}"/>
                  </a:ext>
                </a:extLst>
              </p:cNvPr>
              <p:cNvSpPr/>
              <p:nvPr/>
            </p:nvSpPr>
            <p:spPr>
              <a:xfrm>
                <a:off x="4765216" y="1960157"/>
                <a:ext cx="378356" cy="377403"/>
              </a:xfrm>
              <a:prstGeom prst="ellipse">
                <a:avLst/>
              </a:prstGeom>
              <a:solidFill>
                <a:srgbClr val="59CBE8"/>
              </a:solidFill>
              <a:ln w="12700" cap="flat" cmpd="sng" algn="ctr">
                <a:solidFill>
                  <a:srgbClr val="59CBE8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71" name="TextBox 251">
                <a:extLst>
                  <a:ext uri="{FF2B5EF4-FFF2-40B4-BE49-F238E27FC236}">
                    <a16:creationId xmlns:a16="http://schemas.microsoft.com/office/drawing/2014/main" id="{EF47ECCD-42D0-9F43-BD9C-AA1A84AFFEE3}"/>
                  </a:ext>
                </a:extLst>
              </p:cNvPr>
              <p:cNvSpPr txBox="1"/>
              <p:nvPr/>
            </p:nvSpPr>
            <p:spPr>
              <a:xfrm>
                <a:off x="4771491" y="2015258"/>
                <a:ext cx="36580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C3</a:t>
                </a:r>
              </a:p>
            </p:txBody>
          </p:sp>
          <p:cxnSp>
            <p:nvCxnSpPr>
              <p:cNvPr id="772" name="Straight Connector 252">
                <a:extLst>
                  <a:ext uri="{FF2B5EF4-FFF2-40B4-BE49-F238E27FC236}">
                    <a16:creationId xmlns:a16="http://schemas.microsoft.com/office/drawing/2014/main" id="{A5F08568-C76A-A04A-8E5F-6F76A656FE9E}"/>
                  </a:ext>
                </a:extLst>
              </p:cNvPr>
              <p:cNvCxnSpPr>
                <a:cxnSpLocks/>
                <a:stCxn id="770" idx="1"/>
                <a:endCxn id="770" idx="5"/>
              </p:cNvCxnSpPr>
              <p:nvPr/>
            </p:nvCxnSpPr>
            <p:spPr>
              <a:xfrm>
                <a:off x="4820625" y="2015426"/>
                <a:ext cx="267538" cy="266865"/>
              </a:xfrm>
              <a:prstGeom prst="line">
                <a:avLst/>
              </a:prstGeom>
              <a:noFill/>
              <a:ln w="38100" cap="flat" cmpd="sng" algn="ctr">
                <a:solidFill>
                  <a:srgbClr val="FF0000">
                    <a:alpha val="38000"/>
                  </a:srgbClr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773" name="Straight Connector 253">
                <a:extLst>
                  <a:ext uri="{FF2B5EF4-FFF2-40B4-BE49-F238E27FC236}">
                    <a16:creationId xmlns:a16="http://schemas.microsoft.com/office/drawing/2014/main" id="{447C14A2-C6FA-D540-89E4-2452D7D72A64}"/>
                  </a:ext>
                </a:extLst>
              </p:cNvPr>
              <p:cNvCxnSpPr>
                <a:cxnSpLocks/>
                <a:stCxn id="770" idx="7"/>
              </p:cNvCxnSpPr>
              <p:nvPr/>
            </p:nvCxnSpPr>
            <p:spPr>
              <a:xfrm flipH="1">
                <a:off x="4820625" y="2015426"/>
                <a:ext cx="267538" cy="267704"/>
              </a:xfrm>
              <a:prstGeom prst="line">
                <a:avLst/>
              </a:prstGeom>
              <a:noFill/>
              <a:ln w="38100" cap="flat" cmpd="sng" algn="ctr">
                <a:solidFill>
                  <a:srgbClr val="FF0000">
                    <a:alpha val="38000"/>
                  </a:srgbClr>
                </a:solidFill>
                <a:prstDash val="solid"/>
                <a:miter lim="800000"/>
              </a:ln>
              <a:effectLst/>
            </p:spPr>
          </p:cxnSp>
        </p:grpSp>
        <p:grpSp>
          <p:nvGrpSpPr>
            <p:cNvPr id="740" name="Group 220">
              <a:extLst>
                <a:ext uri="{FF2B5EF4-FFF2-40B4-BE49-F238E27FC236}">
                  <a16:creationId xmlns:a16="http://schemas.microsoft.com/office/drawing/2014/main" id="{4C1C9CBB-0062-D64B-BBCB-558605038D01}"/>
                </a:ext>
              </a:extLst>
            </p:cNvPr>
            <p:cNvGrpSpPr/>
            <p:nvPr/>
          </p:nvGrpSpPr>
          <p:grpSpPr>
            <a:xfrm>
              <a:off x="8177106" y="1967831"/>
              <a:ext cx="378356" cy="377403"/>
              <a:chOff x="4765216" y="1960157"/>
              <a:chExt cx="378356" cy="377403"/>
            </a:xfrm>
          </p:grpSpPr>
          <p:sp>
            <p:nvSpPr>
              <p:cNvPr id="768" name="Oval 248">
                <a:extLst>
                  <a:ext uri="{FF2B5EF4-FFF2-40B4-BE49-F238E27FC236}">
                    <a16:creationId xmlns:a16="http://schemas.microsoft.com/office/drawing/2014/main" id="{8B3AE5F0-ABC7-A04B-BC6E-46F1731BAE23}"/>
                  </a:ext>
                </a:extLst>
              </p:cNvPr>
              <p:cNvSpPr/>
              <p:nvPr/>
            </p:nvSpPr>
            <p:spPr>
              <a:xfrm>
                <a:off x="4765216" y="1960157"/>
                <a:ext cx="378356" cy="377403"/>
              </a:xfrm>
              <a:prstGeom prst="ellipse">
                <a:avLst/>
              </a:prstGeom>
              <a:solidFill>
                <a:srgbClr val="59CBE8"/>
              </a:solidFill>
              <a:ln w="12700" cap="flat" cmpd="sng" algn="ctr">
                <a:solidFill>
                  <a:srgbClr val="59CBE8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5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769" name="TextBox 249">
                <a:extLst>
                  <a:ext uri="{FF2B5EF4-FFF2-40B4-BE49-F238E27FC236}">
                    <a16:creationId xmlns:a16="http://schemas.microsoft.com/office/drawing/2014/main" id="{85947A09-F6EB-F448-84B8-B12ABFEE6179}"/>
                  </a:ext>
                </a:extLst>
              </p:cNvPr>
              <p:cNvSpPr txBox="1"/>
              <p:nvPr/>
            </p:nvSpPr>
            <p:spPr>
              <a:xfrm>
                <a:off x="4771491" y="2015258"/>
                <a:ext cx="36580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05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</a:rPr>
                  <a:t>C3</a:t>
                </a:r>
              </a:p>
            </p:txBody>
          </p:sp>
        </p:grpSp>
        <p:sp>
          <p:nvSpPr>
            <p:cNvPr id="741" name="TextBox 221">
              <a:extLst>
                <a:ext uri="{FF2B5EF4-FFF2-40B4-BE49-F238E27FC236}">
                  <a16:creationId xmlns:a16="http://schemas.microsoft.com/office/drawing/2014/main" id="{CCDB2512-E4C6-2A4C-BD97-613134EA9F80}"/>
                </a:ext>
              </a:extLst>
            </p:cNvPr>
            <p:cNvSpPr txBox="1"/>
            <p:nvPr/>
          </p:nvSpPr>
          <p:spPr>
            <a:xfrm>
              <a:off x="8120341" y="3521848"/>
              <a:ext cx="4759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C3b</a:t>
              </a:r>
              <a:r>
                <a:rPr kumimoji="0" lang="en-GB" sz="900" b="1" i="0" u="none" strike="noStrike" kern="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n</a:t>
              </a:r>
            </a:p>
          </p:txBody>
        </p:sp>
        <p:sp>
          <p:nvSpPr>
            <p:cNvPr id="742" name="TextBox 222">
              <a:extLst>
                <a:ext uri="{FF2B5EF4-FFF2-40B4-BE49-F238E27FC236}">
                  <a16:creationId xmlns:a16="http://schemas.microsoft.com/office/drawing/2014/main" id="{29FE204E-B8E8-AB43-8015-58F560DB60BC}"/>
                </a:ext>
              </a:extLst>
            </p:cNvPr>
            <p:cNvSpPr txBox="1"/>
            <p:nvPr/>
          </p:nvSpPr>
          <p:spPr>
            <a:xfrm>
              <a:off x="8950840" y="3521848"/>
              <a:ext cx="4759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C3b</a:t>
              </a:r>
              <a:r>
                <a:rPr kumimoji="0" lang="en-GB" sz="900" b="1" i="0" u="none" strike="noStrike" kern="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n</a:t>
              </a:r>
            </a:p>
          </p:txBody>
        </p:sp>
        <p:sp>
          <p:nvSpPr>
            <p:cNvPr id="743" name="TextBox 223">
              <a:extLst>
                <a:ext uri="{FF2B5EF4-FFF2-40B4-BE49-F238E27FC236}">
                  <a16:creationId xmlns:a16="http://schemas.microsoft.com/office/drawing/2014/main" id="{77B055BC-68FE-1641-A07C-AF25A7798E9F}"/>
                </a:ext>
              </a:extLst>
            </p:cNvPr>
            <p:cNvSpPr txBox="1"/>
            <p:nvPr/>
          </p:nvSpPr>
          <p:spPr>
            <a:xfrm>
              <a:off x="9785690" y="3521848"/>
              <a:ext cx="4759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C3b</a:t>
              </a:r>
              <a:r>
                <a:rPr kumimoji="0" lang="en-GB" sz="900" b="1" i="0" u="none" strike="noStrike" kern="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n</a:t>
              </a:r>
            </a:p>
          </p:txBody>
        </p:sp>
        <p:sp>
          <p:nvSpPr>
            <p:cNvPr id="744" name="TextBox 224">
              <a:extLst>
                <a:ext uri="{FF2B5EF4-FFF2-40B4-BE49-F238E27FC236}">
                  <a16:creationId xmlns:a16="http://schemas.microsoft.com/office/drawing/2014/main" id="{897AA643-9EB8-C145-8872-94A5945DDDE8}"/>
                </a:ext>
              </a:extLst>
            </p:cNvPr>
            <p:cNvSpPr txBox="1"/>
            <p:nvPr/>
          </p:nvSpPr>
          <p:spPr>
            <a:xfrm>
              <a:off x="6182770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45" name="TextBox 225">
              <a:extLst>
                <a:ext uri="{FF2B5EF4-FFF2-40B4-BE49-F238E27FC236}">
                  <a16:creationId xmlns:a16="http://schemas.microsoft.com/office/drawing/2014/main" id="{33F1E757-8AA1-9446-88C9-DD3913DF3670}"/>
                </a:ext>
              </a:extLst>
            </p:cNvPr>
            <p:cNvSpPr txBox="1"/>
            <p:nvPr/>
          </p:nvSpPr>
          <p:spPr>
            <a:xfrm>
              <a:off x="6576604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46" name="TextBox 226">
              <a:extLst>
                <a:ext uri="{FF2B5EF4-FFF2-40B4-BE49-F238E27FC236}">
                  <a16:creationId xmlns:a16="http://schemas.microsoft.com/office/drawing/2014/main" id="{4F2214BC-8EA2-F941-B988-55709F476652}"/>
                </a:ext>
              </a:extLst>
            </p:cNvPr>
            <p:cNvSpPr txBox="1"/>
            <p:nvPr/>
          </p:nvSpPr>
          <p:spPr>
            <a:xfrm>
              <a:off x="6965338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47" name="TextBox 227">
              <a:extLst>
                <a:ext uri="{FF2B5EF4-FFF2-40B4-BE49-F238E27FC236}">
                  <a16:creationId xmlns:a16="http://schemas.microsoft.com/office/drawing/2014/main" id="{01FA854A-1379-894D-A047-BC5DCBAC001B}"/>
                </a:ext>
              </a:extLst>
            </p:cNvPr>
            <p:cNvSpPr txBox="1"/>
            <p:nvPr/>
          </p:nvSpPr>
          <p:spPr>
            <a:xfrm>
              <a:off x="7354420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48" name="TextBox 228">
              <a:extLst>
                <a:ext uri="{FF2B5EF4-FFF2-40B4-BE49-F238E27FC236}">
                  <a16:creationId xmlns:a16="http://schemas.microsoft.com/office/drawing/2014/main" id="{9E7E1549-F25A-D74F-8E9D-323468B3451E}"/>
                </a:ext>
              </a:extLst>
            </p:cNvPr>
            <p:cNvSpPr txBox="1"/>
            <p:nvPr/>
          </p:nvSpPr>
          <p:spPr>
            <a:xfrm>
              <a:off x="7742492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49" name="TextBox 229">
              <a:extLst>
                <a:ext uri="{FF2B5EF4-FFF2-40B4-BE49-F238E27FC236}">
                  <a16:creationId xmlns:a16="http://schemas.microsoft.com/office/drawing/2014/main" id="{4FB9D368-C218-1D4E-8A69-81E232D8DDEA}"/>
                </a:ext>
              </a:extLst>
            </p:cNvPr>
            <p:cNvSpPr txBox="1"/>
            <p:nvPr/>
          </p:nvSpPr>
          <p:spPr>
            <a:xfrm>
              <a:off x="8133232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0" name="TextBox 230">
              <a:extLst>
                <a:ext uri="{FF2B5EF4-FFF2-40B4-BE49-F238E27FC236}">
                  <a16:creationId xmlns:a16="http://schemas.microsoft.com/office/drawing/2014/main" id="{8696DBBC-31DF-004D-A210-999FE22CE9B5}"/>
                </a:ext>
              </a:extLst>
            </p:cNvPr>
            <p:cNvSpPr txBox="1"/>
            <p:nvPr/>
          </p:nvSpPr>
          <p:spPr>
            <a:xfrm>
              <a:off x="8522934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1" name="TextBox 231">
              <a:extLst>
                <a:ext uri="{FF2B5EF4-FFF2-40B4-BE49-F238E27FC236}">
                  <a16:creationId xmlns:a16="http://schemas.microsoft.com/office/drawing/2014/main" id="{4111D37E-0534-A545-9395-0EF039F71350}"/>
                </a:ext>
              </a:extLst>
            </p:cNvPr>
            <p:cNvSpPr txBox="1"/>
            <p:nvPr/>
          </p:nvSpPr>
          <p:spPr>
            <a:xfrm>
              <a:off x="8918024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2" name="TextBox 232">
              <a:extLst>
                <a:ext uri="{FF2B5EF4-FFF2-40B4-BE49-F238E27FC236}">
                  <a16:creationId xmlns:a16="http://schemas.microsoft.com/office/drawing/2014/main" id="{36DD8B7C-5BD5-9941-B006-1631810A5B33}"/>
                </a:ext>
              </a:extLst>
            </p:cNvPr>
            <p:cNvSpPr txBox="1"/>
            <p:nvPr/>
          </p:nvSpPr>
          <p:spPr>
            <a:xfrm>
              <a:off x="9302100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3" name="TextBox 233">
              <a:extLst>
                <a:ext uri="{FF2B5EF4-FFF2-40B4-BE49-F238E27FC236}">
                  <a16:creationId xmlns:a16="http://schemas.microsoft.com/office/drawing/2014/main" id="{0FD84F53-6B4C-444E-9EA5-2E0AEDE2AC74}"/>
                </a:ext>
              </a:extLst>
            </p:cNvPr>
            <p:cNvSpPr txBox="1"/>
            <p:nvPr/>
          </p:nvSpPr>
          <p:spPr>
            <a:xfrm>
              <a:off x="9692988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4" name="TextBox 234">
              <a:extLst>
                <a:ext uri="{FF2B5EF4-FFF2-40B4-BE49-F238E27FC236}">
                  <a16:creationId xmlns:a16="http://schemas.microsoft.com/office/drawing/2014/main" id="{63D97D49-D9DD-1A4A-8D95-C322FEDAEB38}"/>
                </a:ext>
              </a:extLst>
            </p:cNvPr>
            <p:cNvSpPr txBox="1"/>
            <p:nvPr/>
          </p:nvSpPr>
          <p:spPr>
            <a:xfrm>
              <a:off x="10085519" y="4243680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5" name="TextBox 235">
              <a:extLst>
                <a:ext uri="{FF2B5EF4-FFF2-40B4-BE49-F238E27FC236}">
                  <a16:creationId xmlns:a16="http://schemas.microsoft.com/office/drawing/2014/main" id="{2ACD38DE-F1D6-ED44-B41E-107BE3627464}"/>
                </a:ext>
              </a:extLst>
            </p:cNvPr>
            <p:cNvSpPr txBox="1"/>
            <p:nvPr/>
          </p:nvSpPr>
          <p:spPr>
            <a:xfrm>
              <a:off x="10473259" y="4250757"/>
              <a:ext cx="3658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C5</a:t>
              </a:r>
            </a:p>
          </p:txBody>
        </p:sp>
        <p:sp>
          <p:nvSpPr>
            <p:cNvPr id="756" name="Rectangle 755">
              <a:extLst>
                <a:ext uri="{FF2B5EF4-FFF2-40B4-BE49-F238E27FC236}">
                  <a16:creationId xmlns:a16="http://schemas.microsoft.com/office/drawing/2014/main" id="{17FA8722-814C-224B-B1A5-D9D284D990E0}"/>
                </a:ext>
              </a:extLst>
            </p:cNvPr>
            <p:cNvSpPr/>
            <p:nvPr/>
          </p:nvSpPr>
          <p:spPr>
            <a:xfrm>
              <a:off x="8894142" y="2485188"/>
              <a:ext cx="2138688" cy="2636676"/>
            </a:xfrm>
            <a:prstGeom prst="rect">
              <a:avLst/>
            </a:prstGeom>
            <a:solidFill>
              <a:sysClr val="window" lastClr="FFFFFF">
                <a:alpha val="5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7" name="Rectangle 756">
              <a:extLst>
                <a:ext uri="{FF2B5EF4-FFF2-40B4-BE49-F238E27FC236}">
                  <a16:creationId xmlns:a16="http://schemas.microsoft.com/office/drawing/2014/main" id="{D9837F00-1024-574D-83C7-3FE0C0D771A7}"/>
                </a:ext>
              </a:extLst>
            </p:cNvPr>
            <p:cNvSpPr/>
            <p:nvPr/>
          </p:nvSpPr>
          <p:spPr>
            <a:xfrm>
              <a:off x="9837945" y="1934531"/>
              <a:ext cx="438270" cy="549957"/>
            </a:xfrm>
            <a:prstGeom prst="rect">
              <a:avLst/>
            </a:prstGeom>
            <a:solidFill>
              <a:sysClr val="window" lastClr="FFFFFF">
                <a:alpha val="5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8" name="Rectangle 757">
              <a:extLst>
                <a:ext uri="{FF2B5EF4-FFF2-40B4-BE49-F238E27FC236}">
                  <a16:creationId xmlns:a16="http://schemas.microsoft.com/office/drawing/2014/main" id="{CB436BCF-6068-F14A-9F0A-3569C3C89ED7}"/>
                </a:ext>
              </a:extLst>
            </p:cNvPr>
            <p:cNvSpPr/>
            <p:nvPr/>
          </p:nvSpPr>
          <p:spPr>
            <a:xfrm>
              <a:off x="8945151" y="1927409"/>
              <a:ext cx="438270" cy="527085"/>
            </a:xfrm>
            <a:prstGeom prst="rect">
              <a:avLst/>
            </a:prstGeom>
            <a:solidFill>
              <a:sysClr val="window" lastClr="FFFFFF">
                <a:alpha val="5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759" name="Straight Arrow Connector 239">
              <a:extLst>
                <a:ext uri="{FF2B5EF4-FFF2-40B4-BE49-F238E27FC236}">
                  <a16:creationId xmlns:a16="http://schemas.microsoft.com/office/drawing/2014/main" id="{65171768-0B00-2341-BCAE-170FC524FD15}"/>
                </a:ext>
              </a:extLst>
            </p:cNvPr>
            <p:cNvCxnSpPr>
              <a:cxnSpLocks/>
              <a:stCxn id="814" idx="2"/>
              <a:endCxn id="791" idx="0"/>
            </p:cNvCxnSpPr>
            <p:nvPr/>
          </p:nvCxnSpPr>
          <p:spPr>
            <a:xfrm flipH="1">
              <a:off x="7925469" y="3970014"/>
              <a:ext cx="433906" cy="21569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60" name="Straight Arrow Connector 240">
              <a:extLst>
                <a:ext uri="{FF2B5EF4-FFF2-40B4-BE49-F238E27FC236}">
                  <a16:creationId xmlns:a16="http://schemas.microsoft.com/office/drawing/2014/main" id="{BB449A4F-9E1A-4E49-BCA6-EB2FD0FB8CC4}"/>
                </a:ext>
              </a:extLst>
            </p:cNvPr>
            <p:cNvCxnSpPr>
              <a:cxnSpLocks/>
              <a:stCxn id="814" idx="2"/>
              <a:endCxn id="792" idx="0"/>
            </p:cNvCxnSpPr>
            <p:nvPr/>
          </p:nvCxnSpPr>
          <p:spPr>
            <a:xfrm flipH="1">
              <a:off x="8315418" y="3970014"/>
              <a:ext cx="43957" cy="215696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61" name="Straight Arrow Connector 241">
              <a:extLst>
                <a:ext uri="{FF2B5EF4-FFF2-40B4-BE49-F238E27FC236}">
                  <a16:creationId xmlns:a16="http://schemas.microsoft.com/office/drawing/2014/main" id="{7BD4A35B-E20A-B947-8726-8D413BCA07D5}"/>
                </a:ext>
              </a:extLst>
            </p:cNvPr>
            <p:cNvCxnSpPr>
              <a:cxnSpLocks/>
              <a:stCxn id="814" idx="2"/>
              <a:endCxn id="793" idx="0"/>
            </p:cNvCxnSpPr>
            <p:nvPr/>
          </p:nvCxnSpPr>
          <p:spPr>
            <a:xfrm>
              <a:off x="8359375" y="3970014"/>
              <a:ext cx="345991" cy="21569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cxnSp>
          <p:nvCxnSpPr>
            <p:cNvPr id="762" name="Straight Arrow Connector 242">
              <a:extLst>
                <a:ext uri="{FF2B5EF4-FFF2-40B4-BE49-F238E27FC236}">
                  <a16:creationId xmlns:a16="http://schemas.microsoft.com/office/drawing/2014/main" id="{1DEBE965-0117-5A45-BBE8-680611A5129A}"/>
                </a:ext>
              </a:extLst>
            </p:cNvPr>
            <p:cNvCxnSpPr>
              <a:cxnSpLocks/>
              <a:stCxn id="814" idx="2"/>
              <a:endCxn id="790" idx="0"/>
            </p:cNvCxnSpPr>
            <p:nvPr/>
          </p:nvCxnSpPr>
          <p:spPr>
            <a:xfrm>
              <a:off x="8359375" y="3970014"/>
              <a:ext cx="735940" cy="215695"/>
            </a:xfrm>
            <a:prstGeom prst="straightConnector1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miter lim="800000"/>
              <a:tailEnd type="triangle" w="sm" len="sm"/>
            </a:ln>
            <a:effectLst/>
          </p:spPr>
        </p:cxnSp>
        <p:grpSp>
          <p:nvGrpSpPr>
            <p:cNvPr id="763" name="Group 243">
              <a:extLst>
                <a:ext uri="{FF2B5EF4-FFF2-40B4-BE49-F238E27FC236}">
                  <a16:creationId xmlns:a16="http://schemas.microsoft.com/office/drawing/2014/main" id="{278A16C8-4F87-DD41-A6F3-9C9F2843A291}"/>
                </a:ext>
              </a:extLst>
            </p:cNvPr>
            <p:cNvGrpSpPr/>
            <p:nvPr/>
          </p:nvGrpSpPr>
          <p:grpSpPr>
            <a:xfrm>
              <a:off x="6493879" y="5335866"/>
              <a:ext cx="4316330" cy="1374778"/>
              <a:chOff x="6554356" y="5335866"/>
              <a:chExt cx="4316330" cy="1374778"/>
            </a:xfrm>
          </p:grpSpPr>
          <p:sp>
            <p:nvSpPr>
              <p:cNvPr id="764" name="TextBox 244">
                <a:extLst>
                  <a:ext uri="{FF2B5EF4-FFF2-40B4-BE49-F238E27FC236}">
                    <a16:creationId xmlns:a16="http://schemas.microsoft.com/office/drawing/2014/main" id="{3A434F3E-D47C-0842-875C-228C0FC3937F}"/>
                  </a:ext>
                </a:extLst>
              </p:cNvPr>
              <p:cNvSpPr txBox="1"/>
              <p:nvPr/>
            </p:nvSpPr>
            <p:spPr>
              <a:xfrm>
                <a:off x="6554356" y="5404714"/>
                <a:ext cx="88114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Normal red cells</a:t>
                </a:r>
              </a:p>
            </p:txBody>
          </p:sp>
          <p:sp>
            <p:nvSpPr>
              <p:cNvPr id="765" name="TextBox 245">
                <a:extLst>
                  <a:ext uri="{FF2B5EF4-FFF2-40B4-BE49-F238E27FC236}">
                    <a16:creationId xmlns:a16="http://schemas.microsoft.com/office/drawing/2014/main" id="{2E7D714E-91C7-2A4C-828A-59A26D82C37D}"/>
                  </a:ext>
                </a:extLst>
              </p:cNvPr>
              <p:cNvSpPr txBox="1"/>
              <p:nvPr/>
            </p:nvSpPr>
            <p:spPr>
              <a:xfrm>
                <a:off x="8136873" y="5414148"/>
                <a:ext cx="2547418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Lysed PNH red cells</a:t>
                </a:r>
              </a:p>
            </p:txBody>
          </p:sp>
          <p:sp>
            <p:nvSpPr>
              <p:cNvPr id="766" name="TextBox 246">
                <a:extLst>
                  <a:ext uri="{FF2B5EF4-FFF2-40B4-BE49-F238E27FC236}">
                    <a16:creationId xmlns:a16="http://schemas.microsoft.com/office/drawing/2014/main" id="{8C928861-E653-2448-92D8-04620A198E94}"/>
                  </a:ext>
                </a:extLst>
              </p:cNvPr>
              <p:cNvSpPr txBox="1"/>
              <p:nvPr/>
            </p:nvSpPr>
            <p:spPr>
              <a:xfrm>
                <a:off x="7379038" y="5335866"/>
                <a:ext cx="8067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PNH </a:t>
                </a:r>
                <a:br>
                  <a:rPr kumimoji="0" lang="en-GB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</a:br>
                <a:r>
                  <a:rPr kumimoji="0" lang="en-GB" sz="7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rPr>
                  <a:t>red cells</a:t>
                </a:r>
              </a:p>
            </p:txBody>
          </p:sp>
          <p:sp>
            <p:nvSpPr>
              <p:cNvPr id="767" name="TextBox 247">
                <a:extLst>
                  <a:ext uri="{FF2B5EF4-FFF2-40B4-BE49-F238E27FC236}">
                    <a16:creationId xmlns:a16="http://schemas.microsoft.com/office/drawing/2014/main" id="{83B925F9-B421-E44D-B12B-B55F37A79D09}"/>
                  </a:ext>
                </a:extLst>
              </p:cNvPr>
              <p:cNvSpPr txBox="1"/>
              <p:nvPr/>
            </p:nvSpPr>
            <p:spPr>
              <a:xfrm>
                <a:off x="8346480" y="6433645"/>
                <a:ext cx="25242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buClr>
                    <a:schemeClr val="accent1"/>
                  </a:buClr>
                  <a:defRPr sz="1100" b="1">
                    <a:solidFill>
                      <a:srgbClr val="C00000"/>
                    </a:solidFill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AB8E"/>
                  </a:buClr>
                  <a:buSzTx/>
                  <a:buFontTx/>
                  <a:buNone/>
                  <a:tabLst/>
                  <a:defRPr/>
                </a:pPr>
                <a:r>
                  <a:rPr kumimoji="0" lang="en-GB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"/>
                  </a:rPr>
                  <a:t>Acute BTH</a:t>
                </a:r>
              </a:p>
            </p:txBody>
          </p:sp>
        </p:grpSp>
      </p:grpSp>
      <p:sp>
        <p:nvSpPr>
          <p:cNvPr id="816" name="Multiplication Sign 156">
            <a:extLst>
              <a:ext uri="{FF2B5EF4-FFF2-40B4-BE49-F238E27FC236}">
                <a16:creationId xmlns:a16="http://schemas.microsoft.com/office/drawing/2014/main" id="{47720F5A-20DA-1845-AF55-D3952444C214}"/>
              </a:ext>
            </a:extLst>
          </p:cNvPr>
          <p:cNvSpPr/>
          <p:nvPr/>
        </p:nvSpPr>
        <p:spPr>
          <a:xfrm>
            <a:off x="9460821" y="1409100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7" name="Multiplication Sign 157">
            <a:extLst>
              <a:ext uri="{FF2B5EF4-FFF2-40B4-BE49-F238E27FC236}">
                <a16:creationId xmlns:a16="http://schemas.microsoft.com/office/drawing/2014/main" id="{CA628CE5-A824-9A47-A45D-12FB9B0DF0A8}"/>
              </a:ext>
            </a:extLst>
          </p:cNvPr>
          <p:cNvSpPr/>
          <p:nvPr/>
        </p:nvSpPr>
        <p:spPr>
          <a:xfrm>
            <a:off x="10312333" y="1411455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8" name="Right Brace 158">
            <a:extLst>
              <a:ext uri="{FF2B5EF4-FFF2-40B4-BE49-F238E27FC236}">
                <a16:creationId xmlns:a16="http://schemas.microsoft.com/office/drawing/2014/main" id="{8DBE8768-F1D6-9F40-A77C-9F51CA7970CF}"/>
              </a:ext>
            </a:extLst>
          </p:cNvPr>
          <p:cNvSpPr/>
          <p:nvPr/>
        </p:nvSpPr>
        <p:spPr>
          <a:xfrm rot="5400000">
            <a:off x="9035477" y="2061989"/>
            <a:ext cx="364565" cy="5328785"/>
          </a:xfrm>
          <a:prstGeom prst="rightBrace">
            <a:avLst>
              <a:gd name="adj1" fmla="val 81844"/>
              <a:gd name="adj2" fmla="val 50001"/>
            </a:avLst>
          </a:prstGeom>
          <a:noFill/>
          <a:ln w="19050" cap="flat" cmpd="sng" algn="ctr">
            <a:solidFill>
              <a:srgbClr val="222A3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19" name="TextBox 159">
            <a:extLst>
              <a:ext uri="{FF2B5EF4-FFF2-40B4-BE49-F238E27FC236}">
                <a16:creationId xmlns:a16="http://schemas.microsoft.com/office/drawing/2014/main" id="{785CCD6F-68B1-0A41-A29B-1C847A90EFBD}"/>
              </a:ext>
            </a:extLst>
          </p:cNvPr>
          <p:cNvSpPr txBox="1"/>
          <p:nvPr/>
        </p:nvSpPr>
        <p:spPr>
          <a:xfrm>
            <a:off x="6444799" y="5923913"/>
            <a:ext cx="2861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buClr>
                <a:srgbClr val="00AB8E"/>
              </a:buClr>
              <a:defRPr/>
            </a:pPr>
            <a:r>
              <a:rPr lang="en-GB" sz="1200">
                <a:solidFill>
                  <a:srgbClr val="00AB8E">
                    <a:lumMod val="75000"/>
                  </a:srgbClr>
                </a:solidFill>
                <a:latin typeface="Arial"/>
              </a:rPr>
              <a:t>No haemolysis</a:t>
            </a:r>
          </a:p>
        </p:txBody>
      </p:sp>
      <p:sp>
        <p:nvSpPr>
          <p:cNvPr id="821" name="TextBox 19">
            <a:extLst>
              <a:ext uri="{FF2B5EF4-FFF2-40B4-BE49-F238E27FC236}">
                <a16:creationId xmlns:a16="http://schemas.microsoft.com/office/drawing/2014/main" id="{4CAA8B23-A771-DF4D-A554-41F12A97DC37}"/>
              </a:ext>
            </a:extLst>
          </p:cNvPr>
          <p:cNvSpPr txBox="1"/>
          <p:nvPr/>
        </p:nvSpPr>
        <p:spPr>
          <a:xfrm>
            <a:off x="798458" y="5938807"/>
            <a:ext cx="2861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1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>
              <a:buClr>
                <a:srgbClr val="00AB8E"/>
              </a:buClr>
              <a:defRPr/>
            </a:pPr>
            <a:r>
              <a:rPr lang="en-GB" sz="1200">
                <a:solidFill>
                  <a:srgbClr val="00AB8E">
                    <a:lumMod val="75000"/>
                  </a:srgbClr>
                </a:solidFill>
                <a:latin typeface="Arial"/>
              </a:rPr>
              <a:t>No haemolysis</a:t>
            </a:r>
          </a:p>
        </p:txBody>
      </p:sp>
      <p:sp>
        <p:nvSpPr>
          <p:cNvPr id="822" name="TextBox 20">
            <a:extLst>
              <a:ext uri="{FF2B5EF4-FFF2-40B4-BE49-F238E27FC236}">
                <a16:creationId xmlns:a16="http://schemas.microsoft.com/office/drawing/2014/main" id="{215543AE-571F-0946-AF77-CA3B2BA5ECCC}"/>
              </a:ext>
            </a:extLst>
          </p:cNvPr>
          <p:cNvSpPr txBox="1"/>
          <p:nvPr/>
        </p:nvSpPr>
        <p:spPr>
          <a:xfrm>
            <a:off x="2722625" y="5944286"/>
            <a:ext cx="2524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1200" b="1">
                <a:solidFill>
                  <a:srgbClr val="C00000"/>
                </a:solidFill>
                <a:latin typeface="Arial"/>
              </a:rPr>
              <a:t>Acute BTH</a:t>
            </a:r>
          </a:p>
        </p:txBody>
      </p:sp>
      <p:pic>
        <p:nvPicPr>
          <p:cNvPr id="823" name="Graphic 29" descr="Lightning bolt outline">
            <a:extLst>
              <a:ext uri="{FF2B5EF4-FFF2-40B4-BE49-F238E27FC236}">
                <a16:creationId xmlns:a16="http://schemas.microsoft.com/office/drawing/2014/main" id="{FDDAFA92-E505-0549-839F-368234153C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7312716">
            <a:off x="2468532" y="1344622"/>
            <a:ext cx="378328" cy="378328"/>
          </a:xfrm>
          <a:prstGeom prst="rect">
            <a:avLst/>
          </a:prstGeom>
        </p:spPr>
      </p:pic>
      <p:grpSp>
        <p:nvGrpSpPr>
          <p:cNvPr id="824" name="Group 85">
            <a:extLst>
              <a:ext uri="{FF2B5EF4-FFF2-40B4-BE49-F238E27FC236}">
                <a16:creationId xmlns:a16="http://schemas.microsoft.com/office/drawing/2014/main" id="{B9AD7D71-1810-464C-993C-E4896A3625DE}"/>
              </a:ext>
            </a:extLst>
          </p:cNvPr>
          <p:cNvGrpSpPr/>
          <p:nvPr/>
        </p:nvGrpSpPr>
        <p:grpSpPr>
          <a:xfrm>
            <a:off x="1165540" y="4874655"/>
            <a:ext cx="1804266" cy="307777"/>
            <a:chOff x="1535757" y="5241769"/>
            <a:chExt cx="1804266" cy="307777"/>
          </a:xfrm>
        </p:grpSpPr>
        <p:sp>
          <p:nvSpPr>
            <p:cNvPr id="825" name="TextBox 113">
              <a:extLst>
                <a:ext uri="{FF2B5EF4-FFF2-40B4-BE49-F238E27FC236}">
                  <a16:creationId xmlns:a16="http://schemas.microsoft.com/office/drawing/2014/main" id="{87D39DE8-4366-B148-B8DC-AC6D82E66E71}"/>
                </a:ext>
              </a:extLst>
            </p:cNvPr>
            <p:cNvSpPr txBox="1"/>
            <p:nvPr/>
          </p:nvSpPr>
          <p:spPr>
            <a:xfrm>
              <a:off x="1535757" y="5346027"/>
              <a:ext cx="83400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AB8E"/>
                </a:buClr>
                <a:defRPr/>
              </a:pPr>
              <a:r>
                <a:rPr lang="en-GB" sz="700">
                  <a:solidFill>
                    <a:srgbClr val="000000"/>
                  </a:solidFill>
                  <a:latin typeface="Arial"/>
                </a:rPr>
                <a:t>Normal red cells</a:t>
              </a:r>
            </a:p>
          </p:txBody>
        </p:sp>
        <p:sp>
          <p:nvSpPr>
            <p:cNvPr id="826" name="TextBox 114">
              <a:extLst>
                <a:ext uri="{FF2B5EF4-FFF2-40B4-BE49-F238E27FC236}">
                  <a16:creationId xmlns:a16="http://schemas.microsoft.com/office/drawing/2014/main" id="{D9DDF7B9-0EEF-BA4A-94A0-8FF8352CF43F}"/>
                </a:ext>
              </a:extLst>
            </p:cNvPr>
            <p:cNvSpPr txBox="1"/>
            <p:nvPr/>
          </p:nvSpPr>
          <p:spPr>
            <a:xfrm>
              <a:off x="2121768" y="5241769"/>
              <a:ext cx="1218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AB8E"/>
                </a:buClr>
                <a:defRPr/>
              </a:pPr>
              <a:r>
                <a:rPr lang="en-GB" sz="700">
                  <a:solidFill>
                    <a:srgbClr val="000000"/>
                  </a:solidFill>
                  <a:latin typeface="Arial"/>
                </a:rPr>
                <a:t>PNH </a:t>
              </a:r>
              <a:br>
                <a:rPr lang="en-GB" sz="700">
                  <a:solidFill>
                    <a:srgbClr val="000000"/>
                  </a:solidFill>
                  <a:latin typeface="Arial"/>
                </a:rPr>
              </a:br>
              <a:r>
                <a:rPr lang="en-GB" sz="700">
                  <a:solidFill>
                    <a:srgbClr val="000000"/>
                  </a:solidFill>
                  <a:latin typeface="Arial"/>
                </a:rPr>
                <a:t>red cells</a:t>
              </a:r>
            </a:p>
          </p:txBody>
        </p:sp>
      </p:grpSp>
      <p:sp>
        <p:nvSpPr>
          <p:cNvPr id="827" name="Rectangle 826">
            <a:extLst>
              <a:ext uri="{FF2B5EF4-FFF2-40B4-BE49-F238E27FC236}">
                <a16:creationId xmlns:a16="http://schemas.microsoft.com/office/drawing/2014/main" id="{60331C26-DE9C-2548-A4E6-1135126E1A46}"/>
              </a:ext>
            </a:extLst>
          </p:cNvPr>
          <p:cNvSpPr/>
          <p:nvPr/>
        </p:nvSpPr>
        <p:spPr>
          <a:xfrm>
            <a:off x="3918672" y="3517786"/>
            <a:ext cx="1565447" cy="1165600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8" name="Rectangle 827">
            <a:extLst>
              <a:ext uri="{FF2B5EF4-FFF2-40B4-BE49-F238E27FC236}">
                <a16:creationId xmlns:a16="http://schemas.microsoft.com/office/drawing/2014/main" id="{AF0C9F54-8776-714D-BCAE-BAFE2FBE7D9E}"/>
              </a:ext>
            </a:extLst>
          </p:cNvPr>
          <p:cNvSpPr/>
          <p:nvPr/>
        </p:nvSpPr>
        <p:spPr>
          <a:xfrm>
            <a:off x="1956568" y="1405688"/>
            <a:ext cx="472986" cy="603775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29" name="TextBox 303">
            <a:extLst>
              <a:ext uri="{FF2B5EF4-FFF2-40B4-BE49-F238E27FC236}">
                <a16:creationId xmlns:a16="http://schemas.microsoft.com/office/drawing/2014/main" id="{786DDBC2-029F-F643-97C4-CBC6DC1044EC}"/>
              </a:ext>
            </a:extLst>
          </p:cNvPr>
          <p:cNvSpPr txBox="1"/>
          <p:nvPr/>
        </p:nvSpPr>
        <p:spPr>
          <a:xfrm>
            <a:off x="2436650" y="4874655"/>
            <a:ext cx="12182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C3-bound </a:t>
            </a:r>
            <a:br>
              <a:rPr lang="en-GB" sz="700">
                <a:solidFill>
                  <a:srgbClr val="000000"/>
                </a:solidFill>
                <a:latin typeface="Arial"/>
              </a:rPr>
            </a:br>
            <a:r>
              <a:rPr lang="en-GB" sz="700">
                <a:solidFill>
                  <a:srgbClr val="000000"/>
                </a:solidFill>
                <a:latin typeface="Arial"/>
              </a:rPr>
              <a:t>PNH red cells</a:t>
            </a:r>
          </a:p>
        </p:txBody>
      </p:sp>
      <p:sp>
        <p:nvSpPr>
          <p:cNvPr id="830" name="TextBox 304">
            <a:extLst>
              <a:ext uri="{FF2B5EF4-FFF2-40B4-BE49-F238E27FC236}">
                <a16:creationId xmlns:a16="http://schemas.microsoft.com/office/drawing/2014/main" id="{BBFEC41D-FC56-0C49-B132-6F92DAEFBD42}"/>
              </a:ext>
            </a:extLst>
          </p:cNvPr>
          <p:cNvSpPr txBox="1"/>
          <p:nvPr/>
        </p:nvSpPr>
        <p:spPr>
          <a:xfrm>
            <a:off x="3545291" y="4982377"/>
            <a:ext cx="11064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Lysed PNH red cells</a:t>
            </a:r>
          </a:p>
        </p:txBody>
      </p:sp>
      <p:sp>
        <p:nvSpPr>
          <p:cNvPr id="831" name="TextBox 305">
            <a:extLst>
              <a:ext uri="{FF2B5EF4-FFF2-40B4-BE49-F238E27FC236}">
                <a16:creationId xmlns:a16="http://schemas.microsoft.com/office/drawing/2014/main" id="{5FD7FF6F-6D36-4F45-A443-D58071DA07FB}"/>
              </a:ext>
            </a:extLst>
          </p:cNvPr>
          <p:cNvSpPr txBox="1"/>
          <p:nvPr/>
        </p:nvSpPr>
        <p:spPr>
          <a:xfrm>
            <a:off x="4317900" y="4874655"/>
            <a:ext cx="13228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buClr>
                <a:schemeClr val="accent1"/>
              </a:buClr>
              <a:defRPr sz="700"/>
            </a:lvl1pPr>
          </a:lstStyle>
          <a:p>
            <a:pPr>
              <a:buClr>
                <a:srgbClr val="00AB8E"/>
              </a:buClr>
              <a:defRPr/>
            </a:pPr>
            <a:r>
              <a:rPr lang="en-GB">
                <a:solidFill>
                  <a:srgbClr val="000000"/>
                </a:solidFill>
                <a:latin typeface="Arial"/>
              </a:rPr>
              <a:t>Phagocytosed </a:t>
            </a:r>
            <a:br>
              <a:rPr lang="en-GB">
                <a:solidFill>
                  <a:srgbClr val="000000"/>
                </a:solidFill>
                <a:latin typeface="Arial"/>
              </a:rPr>
            </a:br>
            <a:r>
              <a:rPr lang="en-GB">
                <a:solidFill>
                  <a:srgbClr val="000000"/>
                </a:solidFill>
                <a:latin typeface="Arial"/>
              </a:rPr>
              <a:t>C3-bound PNH red cells</a:t>
            </a:r>
          </a:p>
        </p:txBody>
      </p:sp>
      <p:pic>
        <p:nvPicPr>
          <p:cNvPr id="832" name="Picture 1903" descr="A picture containing text&#10;&#10;Description automatically generated">
            <a:extLst>
              <a:ext uri="{FF2B5EF4-FFF2-40B4-BE49-F238E27FC236}">
                <a16:creationId xmlns:a16="http://schemas.microsoft.com/office/drawing/2014/main" id="{D3201585-06A2-AD4F-9AA7-47A9A0227D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8371" y="4999549"/>
            <a:ext cx="4514003" cy="973136"/>
          </a:xfrm>
          <a:prstGeom prst="rect">
            <a:avLst/>
          </a:prstGeom>
        </p:spPr>
      </p:pic>
      <p:grpSp>
        <p:nvGrpSpPr>
          <p:cNvPr id="833" name="Group 1904">
            <a:extLst>
              <a:ext uri="{FF2B5EF4-FFF2-40B4-BE49-F238E27FC236}">
                <a16:creationId xmlns:a16="http://schemas.microsoft.com/office/drawing/2014/main" id="{953CA4CB-E5F0-A14E-B160-D6316440D860}"/>
              </a:ext>
            </a:extLst>
          </p:cNvPr>
          <p:cNvGrpSpPr/>
          <p:nvPr/>
        </p:nvGrpSpPr>
        <p:grpSpPr>
          <a:xfrm>
            <a:off x="6382327" y="1102136"/>
            <a:ext cx="5562024" cy="5175348"/>
            <a:chOff x="6382327" y="1349276"/>
            <a:chExt cx="5562024" cy="5175348"/>
          </a:xfrm>
        </p:grpSpPr>
        <p:grpSp>
          <p:nvGrpSpPr>
            <p:cNvPr id="834" name="Group 1905">
              <a:extLst>
                <a:ext uri="{FF2B5EF4-FFF2-40B4-BE49-F238E27FC236}">
                  <a16:creationId xmlns:a16="http://schemas.microsoft.com/office/drawing/2014/main" id="{3A0C1D99-8989-A64F-BC1D-53174937C805}"/>
                </a:ext>
              </a:extLst>
            </p:cNvPr>
            <p:cNvGrpSpPr/>
            <p:nvPr/>
          </p:nvGrpSpPr>
          <p:grpSpPr>
            <a:xfrm>
              <a:off x="6382327" y="1349276"/>
              <a:ext cx="5562024" cy="5175348"/>
              <a:chOff x="6382327" y="1349276"/>
              <a:chExt cx="5562024" cy="5175348"/>
            </a:xfrm>
          </p:grpSpPr>
          <p:sp>
            <p:nvSpPr>
              <p:cNvPr id="844" name="Rectangle 843">
                <a:extLst>
                  <a:ext uri="{FF2B5EF4-FFF2-40B4-BE49-F238E27FC236}">
                    <a16:creationId xmlns:a16="http://schemas.microsoft.com/office/drawing/2014/main" id="{BF1D8241-08B5-8C4E-B764-0D48C07A6B1E}"/>
                  </a:ext>
                </a:extLst>
              </p:cNvPr>
              <p:cNvSpPr/>
              <p:nvPr/>
            </p:nvSpPr>
            <p:spPr>
              <a:xfrm>
                <a:off x="6382327" y="1409699"/>
                <a:ext cx="5530420" cy="5031374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845" name="Group 1916">
                <a:extLst>
                  <a:ext uri="{FF2B5EF4-FFF2-40B4-BE49-F238E27FC236}">
                    <a16:creationId xmlns:a16="http://schemas.microsoft.com/office/drawing/2014/main" id="{E828ADB7-69D8-A349-8FAA-DB4433AF0CCA}"/>
                  </a:ext>
                </a:extLst>
              </p:cNvPr>
              <p:cNvGrpSpPr/>
              <p:nvPr/>
            </p:nvGrpSpPr>
            <p:grpSpPr>
              <a:xfrm>
                <a:off x="6486525" y="1349276"/>
                <a:ext cx="5457826" cy="5175348"/>
                <a:chOff x="6486525" y="1349276"/>
                <a:chExt cx="5457826" cy="5175348"/>
              </a:xfrm>
            </p:grpSpPr>
            <p:sp>
              <p:nvSpPr>
                <p:cNvPr id="846" name="Rectangle 845">
                  <a:extLst>
                    <a:ext uri="{FF2B5EF4-FFF2-40B4-BE49-F238E27FC236}">
                      <a16:creationId xmlns:a16="http://schemas.microsoft.com/office/drawing/2014/main" id="{BF68B8A8-5829-B740-AEBF-9BC4019E14EB}"/>
                    </a:ext>
                  </a:extLst>
                </p:cNvPr>
                <p:cNvSpPr/>
                <p:nvPr/>
              </p:nvSpPr>
              <p:spPr>
                <a:xfrm>
                  <a:off x="8680520" y="1645328"/>
                  <a:ext cx="438270" cy="527085"/>
                </a:xfrm>
                <a:prstGeom prst="rect">
                  <a:avLst/>
                </a:prstGeom>
                <a:solidFill>
                  <a:sysClr val="window" lastClr="FFFFFF">
                    <a:alpha val="5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grpSp>
              <p:nvGrpSpPr>
                <p:cNvPr id="847" name="Group 1918">
                  <a:extLst>
                    <a:ext uri="{FF2B5EF4-FFF2-40B4-BE49-F238E27FC236}">
                      <a16:creationId xmlns:a16="http://schemas.microsoft.com/office/drawing/2014/main" id="{282AF82B-0381-1B41-AC3F-F288BEF553DD}"/>
                    </a:ext>
                  </a:extLst>
                </p:cNvPr>
                <p:cNvGrpSpPr/>
                <p:nvPr/>
              </p:nvGrpSpPr>
              <p:grpSpPr>
                <a:xfrm>
                  <a:off x="6486525" y="1349276"/>
                  <a:ext cx="5457826" cy="5175348"/>
                  <a:chOff x="6486525" y="1349276"/>
                  <a:chExt cx="5457826" cy="5175348"/>
                </a:xfrm>
              </p:grpSpPr>
              <p:sp>
                <p:nvSpPr>
                  <p:cNvPr id="848" name="Rectangle 847">
                    <a:extLst>
                      <a:ext uri="{FF2B5EF4-FFF2-40B4-BE49-F238E27FC236}">
                        <a16:creationId xmlns:a16="http://schemas.microsoft.com/office/drawing/2014/main" id="{9377FD3D-A9A5-114B-B378-1B594753B996}"/>
                      </a:ext>
                    </a:extLst>
                  </p:cNvPr>
                  <p:cNvSpPr/>
                  <p:nvPr/>
                </p:nvSpPr>
                <p:spPr>
                  <a:xfrm>
                    <a:off x="6486525" y="1409699"/>
                    <a:ext cx="5457826" cy="5114925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849" name="Group 1920">
                    <a:extLst>
                      <a:ext uri="{FF2B5EF4-FFF2-40B4-BE49-F238E27FC236}">
                        <a16:creationId xmlns:a16="http://schemas.microsoft.com/office/drawing/2014/main" id="{8D36A978-E7C3-BF41-A8A7-80DE6C4ED929}"/>
                      </a:ext>
                    </a:extLst>
                  </p:cNvPr>
                  <p:cNvGrpSpPr/>
                  <p:nvPr/>
                </p:nvGrpSpPr>
                <p:grpSpPr>
                  <a:xfrm>
                    <a:off x="6553367" y="1349276"/>
                    <a:ext cx="5328785" cy="3806528"/>
                    <a:chOff x="6553367" y="1575188"/>
                    <a:chExt cx="5328785" cy="3806528"/>
                  </a:xfrm>
                </p:grpSpPr>
                <p:sp>
                  <p:nvSpPr>
                    <p:cNvPr id="855" name="Rectangle 854">
                      <a:extLst>
                        <a:ext uri="{FF2B5EF4-FFF2-40B4-BE49-F238E27FC236}">
                          <a16:creationId xmlns:a16="http://schemas.microsoft.com/office/drawing/2014/main" id="{108C3EC3-0268-1B46-B410-06CD4AD4F9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6322" y="1832620"/>
                      <a:ext cx="1524214" cy="451732"/>
                    </a:xfrm>
                    <a:prstGeom prst="rect">
                      <a:avLst/>
                    </a:prstGeom>
                    <a:solidFill>
                      <a:sysClr val="window" lastClr="FFFFFF">
                        <a:alpha val="55000"/>
                      </a:sys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856" name="Group 1927">
                      <a:extLst>
                        <a:ext uri="{FF2B5EF4-FFF2-40B4-BE49-F238E27FC236}">
                          <a16:creationId xmlns:a16="http://schemas.microsoft.com/office/drawing/2014/main" id="{88CED3B8-96C6-EB4B-A075-DF66733076C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666134" y="1575188"/>
                      <a:ext cx="4901921" cy="3634620"/>
                      <a:chOff x="6130909" y="1611868"/>
                      <a:chExt cx="4901921" cy="3634620"/>
                    </a:xfrm>
                  </p:grpSpPr>
                  <p:cxnSp>
                    <p:nvCxnSpPr>
                      <p:cNvPr id="860" name="Straight Arrow Connector 1931">
                        <a:extLst>
                          <a:ext uri="{FF2B5EF4-FFF2-40B4-BE49-F238E27FC236}">
                            <a16:creationId xmlns:a16="http://schemas.microsoft.com/office/drawing/2014/main" id="{5638757E-FF8B-0E41-9823-3D9B7560A45B}"/>
                          </a:ext>
                        </a:extLst>
                      </p:cNvPr>
                      <p:cNvCxnSpPr>
                        <a:cxnSpLocks/>
                        <a:stCxn id="985" idx="2"/>
                        <a:endCxn id="962" idx="0"/>
                      </p:cNvCxnSpPr>
                      <p:nvPr/>
                    </p:nvCxnSpPr>
                    <p:spPr>
                      <a:xfrm flipH="1">
                        <a:off x="7925469" y="3970014"/>
                        <a:ext cx="433906" cy="215695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61" name="Straight Arrow Connector 1932">
                        <a:extLst>
                          <a:ext uri="{FF2B5EF4-FFF2-40B4-BE49-F238E27FC236}">
                            <a16:creationId xmlns:a16="http://schemas.microsoft.com/office/drawing/2014/main" id="{B26CD9D6-2BC6-D04A-9998-2DA64B88866F}"/>
                          </a:ext>
                        </a:extLst>
                      </p:cNvPr>
                      <p:cNvCxnSpPr>
                        <a:cxnSpLocks/>
                        <a:stCxn id="985" idx="2"/>
                        <a:endCxn id="963" idx="0"/>
                      </p:cNvCxnSpPr>
                      <p:nvPr/>
                    </p:nvCxnSpPr>
                    <p:spPr>
                      <a:xfrm flipH="1">
                        <a:off x="8315418" y="3970014"/>
                        <a:ext cx="43957" cy="215696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62" name="Straight Arrow Connector 1933">
                        <a:extLst>
                          <a:ext uri="{FF2B5EF4-FFF2-40B4-BE49-F238E27FC236}">
                            <a16:creationId xmlns:a16="http://schemas.microsoft.com/office/drawing/2014/main" id="{2CB07632-E2A7-1642-9D3E-0C92755820D3}"/>
                          </a:ext>
                        </a:extLst>
                      </p:cNvPr>
                      <p:cNvCxnSpPr>
                        <a:cxnSpLocks/>
                        <a:stCxn id="985" idx="2"/>
                        <a:endCxn id="964" idx="0"/>
                      </p:cNvCxnSpPr>
                      <p:nvPr/>
                    </p:nvCxnSpPr>
                    <p:spPr>
                      <a:xfrm>
                        <a:off x="8359375" y="3970014"/>
                        <a:ext cx="345991" cy="215695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63" name="Straight Arrow Connector 1934">
                        <a:extLst>
                          <a:ext uri="{FF2B5EF4-FFF2-40B4-BE49-F238E27FC236}">
                            <a16:creationId xmlns:a16="http://schemas.microsoft.com/office/drawing/2014/main" id="{17FD1D32-1D7A-394E-8BB2-3E5113ACEDA8}"/>
                          </a:ext>
                        </a:extLst>
                      </p:cNvPr>
                      <p:cNvCxnSpPr>
                        <a:cxnSpLocks/>
                        <a:stCxn id="985" idx="2"/>
                        <a:endCxn id="961" idx="0"/>
                      </p:cNvCxnSpPr>
                      <p:nvPr/>
                    </p:nvCxnSpPr>
                    <p:spPr>
                      <a:xfrm>
                        <a:off x="8359375" y="3970014"/>
                        <a:ext cx="735940" cy="215695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64" name="TextBox 1935">
                        <a:extLst>
                          <a:ext uri="{FF2B5EF4-FFF2-40B4-BE49-F238E27FC236}">
                            <a16:creationId xmlns:a16="http://schemas.microsoft.com/office/drawing/2014/main" id="{D39E30F7-BBDF-D54D-8E09-F197057A3FD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30909" y="1611868"/>
                        <a:ext cx="475252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2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Complete C3 inhibition</a:t>
                        </a:r>
                      </a:p>
                    </p:txBody>
                  </p:sp>
                  <p:sp>
                    <p:nvSpPr>
                      <p:cNvPr id="865" name="Oval 1936">
                        <a:extLst>
                          <a:ext uri="{FF2B5EF4-FFF2-40B4-BE49-F238E27FC236}">
                            <a16:creationId xmlns:a16="http://schemas.microsoft.com/office/drawing/2014/main" id="{4B7C2904-AA1B-A543-84BF-14B8152122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46743" y="4176267"/>
                        <a:ext cx="377553" cy="377553"/>
                      </a:xfrm>
                      <a:prstGeom prst="ellipse">
                        <a:avLst/>
                      </a:prstGeom>
                      <a:solidFill>
                        <a:srgbClr val="FFA300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FFA300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9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66" name="Oval 1937">
                        <a:extLst>
                          <a:ext uri="{FF2B5EF4-FFF2-40B4-BE49-F238E27FC236}">
                            <a16:creationId xmlns:a16="http://schemas.microsoft.com/office/drawing/2014/main" id="{D6FCCEB5-19E7-F244-B42C-CBE41C811F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76897" y="4176267"/>
                        <a:ext cx="377553" cy="377553"/>
                      </a:xfrm>
                      <a:prstGeom prst="ellipse">
                        <a:avLst/>
                      </a:prstGeom>
                      <a:solidFill>
                        <a:srgbClr val="FFA300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FFA300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9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67" name="Oval 1938">
                        <a:extLst>
                          <a:ext uri="{FF2B5EF4-FFF2-40B4-BE49-F238E27FC236}">
                            <a16:creationId xmlns:a16="http://schemas.microsoft.com/office/drawing/2014/main" id="{0E0EAEC0-C002-244D-B3FD-27BED966FDC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66846" y="4176267"/>
                        <a:ext cx="377553" cy="377553"/>
                      </a:xfrm>
                      <a:prstGeom prst="ellipse">
                        <a:avLst/>
                      </a:prstGeom>
                      <a:solidFill>
                        <a:srgbClr val="FFA300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FFA300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9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68" name="Oval 1939">
                        <a:extLst>
                          <a:ext uri="{FF2B5EF4-FFF2-40B4-BE49-F238E27FC236}">
                            <a16:creationId xmlns:a16="http://schemas.microsoft.com/office/drawing/2014/main" id="{8C071AF0-AB18-7045-9E0A-BF27354280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956794" y="4176267"/>
                        <a:ext cx="377553" cy="377553"/>
                      </a:xfrm>
                      <a:prstGeom prst="ellipse">
                        <a:avLst/>
                      </a:prstGeom>
                      <a:solidFill>
                        <a:srgbClr val="FFA300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FFA300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9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869" name="Connector: Curved 1940">
                        <a:extLst>
                          <a:ext uri="{FF2B5EF4-FFF2-40B4-BE49-F238E27FC236}">
                            <a16:creationId xmlns:a16="http://schemas.microsoft.com/office/drawing/2014/main" id="{F431B966-BA6D-7B42-9E38-85E87E320F27}"/>
                          </a:ext>
                        </a:extLst>
                      </p:cNvPr>
                      <p:cNvCxnSpPr>
                        <a:cxnSpLocks/>
                        <a:stCxn id="873" idx="0"/>
                      </p:cNvCxnSpPr>
                      <p:nvPr/>
                    </p:nvCxnSpPr>
                    <p:spPr>
                      <a:xfrm rot="5400000" flipH="1" flipV="1">
                        <a:off x="7619045" y="2116864"/>
                        <a:ext cx="506872" cy="594081"/>
                      </a:xfrm>
                      <a:prstGeom prst="curvedConnector2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pic>
                    <p:nvPicPr>
                      <p:cNvPr id="870" name="Graphic 1941" descr="Lightning bolt outline">
                        <a:extLst>
                          <a:ext uri="{FF2B5EF4-FFF2-40B4-BE49-F238E27FC236}">
                            <a16:creationId xmlns:a16="http://schemas.microsoft.com/office/drawing/2014/main" id="{146669B5-3387-DB42-94E9-05150151DE80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96DAC541-7B7A-43D3-8B79-37D633B846F1}">
                            <asvg:svgBlip xmlns:asvg="http://schemas.microsoft.com/office/drawing/2016/SVG/main" xmlns="" r:embed="rId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17312716">
                        <a:off x="7836479" y="1803883"/>
                        <a:ext cx="378328" cy="378328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871" name="Oval 1942">
                        <a:extLst>
                          <a:ext uri="{FF2B5EF4-FFF2-40B4-BE49-F238E27FC236}">
                            <a16:creationId xmlns:a16="http://schemas.microsoft.com/office/drawing/2014/main" id="{07D1984E-DC21-964C-BB0C-EEFC6F5851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071943" y="3070843"/>
                        <a:ext cx="573517" cy="280267"/>
                      </a:xfrm>
                      <a:prstGeom prst="ellipse">
                        <a:avLst/>
                      </a:prstGeom>
                      <a:solidFill>
                        <a:srgbClr val="6B3077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6B3077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rPr>
                          <a:t>C3b</a:t>
                        </a:r>
                      </a:p>
                    </p:txBody>
                  </p:sp>
                  <p:cxnSp>
                    <p:nvCxnSpPr>
                      <p:cNvPr id="872" name="Straight Arrow Connector 1943">
                        <a:extLst>
                          <a:ext uri="{FF2B5EF4-FFF2-40B4-BE49-F238E27FC236}">
                            <a16:creationId xmlns:a16="http://schemas.microsoft.com/office/drawing/2014/main" id="{CB869DBF-ACA3-654C-940E-48995EC42DD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8358701" y="3368430"/>
                        <a:ext cx="0" cy="12841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73" name="TextBox 1944">
                        <a:extLst>
                          <a:ext uri="{FF2B5EF4-FFF2-40B4-BE49-F238E27FC236}">
                            <a16:creationId xmlns:a16="http://schemas.microsoft.com/office/drawing/2014/main" id="{F577C044-A743-5246-B08C-014589B9C2D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80941" y="2667340"/>
                        <a:ext cx="78899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C3 convertase </a:t>
                        </a:r>
                        <a:b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</a:b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(C3bBb)</a:t>
                        </a:r>
                      </a:p>
                    </p:txBody>
                  </p:sp>
                  <p:cxnSp>
                    <p:nvCxnSpPr>
                      <p:cNvPr id="874" name="Straight Connector 1945">
                        <a:extLst>
                          <a:ext uri="{FF2B5EF4-FFF2-40B4-BE49-F238E27FC236}">
                            <a16:creationId xmlns:a16="http://schemas.microsoft.com/office/drawing/2014/main" id="{257C36A2-BDA3-F341-9EC7-FFD756869838}"/>
                          </a:ext>
                        </a:extLst>
                      </p:cNvPr>
                      <p:cNvCxnSpPr>
                        <a:cxnSpLocks/>
                        <a:stCxn id="977" idx="0"/>
                      </p:cNvCxnSpPr>
                      <p:nvPr/>
                    </p:nvCxnSpPr>
                    <p:spPr>
                      <a:xfrm flipH="1">
                        <a:off x="7893390" y="2780692"/>
                        <a:ext cx="178553" cy="1866"/>
                      </a:xfrm>
                      <a:prstGeom prst="line">
                        <a:avLst/>
                      </a:prstGeom>
                      <a:noFill/>
                      <a:ln w="1905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875" name="Group 1946">
                        <a:extLst>
                          <a:ext uri="{FF2B5EF4-FFF2-40B4-BE49-F238E27FC236}">
                            <a16:creationId xmlns:a16="http://schemas.microsoft.com/office/drawing/2014/main" id="{2DA78C28-ABB1-0E4C-8BC1-078363A66A9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71940" y="3496280"/>
                        <a:ext cx="573518" cy="473734"/>
                        <a:chOff x="6744072" y="2609157"/>
                        <a:chExt cx="1008114" cy="818422"/>
                      </a:xfrm>
                    </p:grpSpPr>
                    <p:sp>
                      <p:nvSpPr>
                        <p:cNvPr id="984" name="Rectangle: Top Corners Snipped 2055">
                          <a:extLst>
                            <a:ext uri="{FF2B5EF4-FFF2-40B4-BE49-F238E27FC236}">
                              <a16:creationId xmlns:a16="http://schemas.microsoft.com/office/drawing/2014/main" id="{D55E72C0-169D-DC45-BEEA-3A5FAC45C16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800000">
                          <a:off x="6744072" y="2882900"/>
                          <a:ext cx="1008112" cy="484187"/>
                        </a:xfrm>
                        <a:prstGeom prst="snip2SameRect">
                          <a:avLst>
                            <a:gd name="adj1" fmla="val 50000"/>
                            <a:gd name="adj2" fmla="val 5902"/>
                          </a:avLst>
                        </a:prstGeom>
                        <a:solidFill>
                          <a:srgbClr val="00AB8E">
                            <a:lumMod val="75000"/>
                          </a:srgbClr>
                        </a:solidFill>
                        <a:ln w="12700" cap="flat" cmpd="sng" algn="ctr">
                          <a:solidFill>
                            <a:srgbClr val="00AB8E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85" name="TextBox 2056">
                          <a:extLst>
                            <a:ext uri="{FF2B5EF4-FFF2-40B4-BE49-F238E27FC236}">
                              <a16:creationId xmlns:a16="http://schemas.microsoft.com/office/drawing/2014/main" id="{1074C7A7-AD88-974B-8AE7-ED8E128927D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982762" y="3081965"/>
                          <a:ext cx="533111" cy="3456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7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Bb</a:t>
                          </a:r>
                        </a:p>
                      </p:txBody>
                    </p:sp>
                    <p:sp>
                      <p:nvSpPr>
                        <p:cNvPr id="986" name="Oval 2057">
                          <a:extLst>
                            <a:ext uri="{FF2B5EF4-FFF2-40B4-BE49-F238E27FC236}">
                              <a16:creationId xmlns:a16="http://schemas.microsoft.com/office/drawing/2014/main" id="{59155BED-8378-C64D-96BF-2E257950E4F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44074" y="2609157"/>
                          <a:ext cx="1008112" cy="484186"/>
                        </a:xfrm>
                        <a:prstGeom prst="ellipse">
                          <a:avLst/>
                        </a:prstGeom>
                        <a:solidFill>
                          <a:srgbClr val="00AB8E"/>
                        </a:solidFill>
                        <a:ln w="12700" cap="flat" cmpd="sng" algn="ctr">
                          <a:solidFill>
                            <a:srgbClr val="00AB8E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876" name="TextBox 1947">
                        <a:extLst>
                          <a:ext uri="{FF2B5EF4-FFF2-40B4-BE49-F238E27FC236}">
                            <a16:creationId xmlns:a16="http://schemas.microsoft.com/office/drawing/2014/main" id="{DDDD1D92-22CD-5048-AABB-366B34F93C0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80941" y="3644162"/>
                        <a:ext cx="788999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 convertase </a:t>
                        </a:r>
                        <a:b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</a:b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(C3b</a:t>
                        </a:r>
                        <a:r>
                          <a:rPr kumimoji="0" lang="en-GB" sz="700" b="0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n</a:t>
                        </a: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Bb)</a:t>
                        </a:r>
                      </a:p>
                    </p:txBody>
                  </p:sp>
                  <p:cxnSp>
                    <p:nvCxnSpPr>
                      <p:cNvPr id="877" name="Straight Connector 1948">
                        <a:extLst>
                          <a:ext uri="{FF2B5EF4-FFF2-40B4-BE49-F238E27FC236}">
                            <a16:creationId xmlns:a16="http://schemas.microsoft.com/office/drawing/2014/main" id="{F57D2A6E-EB9F-0E46-83B8-DCFCBFF70548}"/>
                          </a:ext>
                        </a:extLst>
                      </p:cNvPr>
                      <p:cNvCxnSpPr>
                        <a:cxnSpLocks/>
                        <a:stCxn id="876" idx="3"/>
                        <a:endCxn id="984" idx="0"/>
                      </p:cNvCxnSpPr>
                      <p:nvPr/>
                    </p:nvCxnSpPr>
                    <p:spPr>
                      <a:xfrm flipV="1">
                        <a:off x="7969940" y="3794866"/>
                        <a:ext cx="102000" cy="3185"/>
                      </a:xfrm>
                      <a:prstGeom prst="line">
                        <a:avLst/>
                      </a:prstGeom>
                      <a:noFill/>
                      <a:ln w="1905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878" name="Straight Arrow Connector 1949">
                        <a:extLst>
                          <a:ext uri="{FF2B5EF4-FFF2-40B4-BE49-F238E27FC236}">
                            <a16:creationId xmlns:a16="http://schemas.microsoft.com/office/drawing/2014/main" id="{2CD5563F-0DDC-5644-9BFF-A49394023F25}"/>
                          </a:ext>
                        </a:extLst>
                      </p:cNvPr>
                      <p:cNvCxnSpPr>
                        <a:cxnSpLocks/>
                        <a:stCxn id="868" idx="4"/>
                        <a:endCxn id="982" idx="0"/>
                      </p:cNvCxnSpPr>
                      <p:nvPr/>
                    </p:nvCxnSpPr>
                    <p:spPr>
                      <a:xfrm>
                        <a:off x="7145571" y="4553820"/>
                        <a:ext cx="0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79" name="Straight Arrow Connector 1950">
                        <a:extLst>
                          <a:ext uri="{FF2B5EF4-FFF2-40B4-BE49-F238E27FC236}">
                            <a16:creationId xmlns:a16="http://schemas.microsoft.com/office/drawing/2014/main" id="{FF5624F8-8426-1542-BA02-7088C80CC95D}"/>
                          </a:ext>
                        </a:extLst>
                      </p:cNvPr>
                      <p:cNvCxnSpPr>
                        <a:cxnSpLocks/>
                        <a:stCxn id="867" idx="4"/>
                        <a:endCxn id="981" idx="0"/>
                      </p:cNvCxnSpPr>
                      <p:nvPr/>
                    </p:nvCxnSpPr>
                    <p:spPr>
                      <a:xfrm>
                        <a:off x="6755623" y="4553820"/>
                        <a:ext cx="0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80" name="Straight Arrow Connector 1951">
                        <a:extLst>
                          <a:ext uri="{FF2B5EF4-FFF2-40B4-BE49-F238E27FC236}">
                            <a16:creationId xmlns:a16="http://schemas.microsoft.com/office/drawing/2014/main" id="{EC0662CF-760F-C24E-997A-7FC0BFDC91DE}"/>
                          </a:ext>
                        </a:extLst>
                      </p:cNvPr>
                      <p:cNvCxnSpPr>
                        <a:cxnSpLocks/>
                        <a:stCxn id="866" idx="4"/>
                        <a:endCxn id="980" idx="0"/>
                      </p:cNvCxnSpPr>
                      <p:nvPr/>
                    </p:nvCxnSpPr>
                    <p:spPr>
                      <a:xfrm>
                        <a:off x="6365674" y="4553820"/>
                        <a:ext cx="0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81" name="Straight Arrow Connector 1952">
                        <a:extLst>
                          <a:ext uri="{FF2B5EF4-FFF2-40B4-BE49-F238E27FC236}">
                            <a16:creationId xmlns:a16="http://schemas.microsoft.com/office/drawing/2014/main" id="{6C1B8FCA-2922-A147-AFA1-6618D73213E6}"/>
                          </a:ext>
                        </a:extLst>
                      </p:cNvPr>
                      <p:cNvCxnSpPr>
                        <a:cxnSpLocks/>
                        <a:stCxn id="865" idx="4"/>
                        <a:endCxn id="983" idx="0"/>
                      </p:cNvCxnSpPr>
                      <p:nvPr/>
                    </p:nvCxnSpPr>
                    <p:spPr>
                      <a:xfrm>
                        <a:off x="7535520" y="4553820"/>
                        <a:ext cx="0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82" name="TextBox 1953">
                        <a:extLst>
                          <a:ext uri="{FF2B5EF4-FFF2-40B4-BE49-F238E27FC236}">
                            <a16:creationId xmlns:a16="http://schemas.microsoft.com/office/drawing/2014/main" id="{71684AD0-EDE6-C94C-A38A-6DF62B37517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245209" y="5046433"/>
                        <a:ext cx="4752528" cy="20005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C5b-9 (MAC)</a:t>
                        </a:r>
                      </a:p>
                    </p:txBody>
                  </p:sp>
                  <p:grpSp>
                    <p:nvGrpSpPr>
                      <p:cNvPr id="883" name="Group 1954">
                        <a:extLst>
                          <a:ext uri="{FF2B5EF4-FFF2-40B4-BE49-F238E27FC236}">
                            <a16:creationId xmlns:a16="http://schemas.microsoft.com/office/drawing/2014/main" id="{40CD194D-4437-3340-9BF5-896D9E9F646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246062" y="4686819"/>
                        <a:ext cx="1409069" cy="343612"/>
                        <a:chOff x="4278195" y="5726101"/>
                        <a:chExt cx="1975033" cy="481626"/>
                      </a:xfrm>
                    </p:grpSpPr>
                    <p:pic>
                      <p:nvPicPr>
                        <p:cNvPr id="980" name="Picture 2051">
                          <a:extLst>
                            <a:ext uri="{FF2B5EF4-FFF2-40B4-BE49-F238E27FC236}">
                              <a16:creationId xmlns:a16="http://schemas.microsoft.com/office/drawing/2014/main" id="{948A2901-E6DA-304F-AD51-94D10DF3CDA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278195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81" name="Picture 2052">
                          <a:extLst>
                            <a:ext uri="{FF2B5EF4-FFF2-40B4-BE49-F238E27FC236}">
                              <a16:creationId xmlns:a16="http://schemas.microsoft.com/office/drawing/2014/main" id="{1668FEC8-EB00-0B48-BE9B-F4B812E8B829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824770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82" name="Picture 2053">
                          <a:extLst>
                            <a:ext uri="{FF2B5EF4-FFF2-40B4-BE49-F238E27FC236}">
                              <a16:creationId xmlns:a16="http://schemas.microsoft.com/office/drawing/2014/main" id="{D030BAEB-5234-6E44-80ED-5D2B6C2D22B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371344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83" name="Picture 2054">
                          <a:extLst>
                            <a:ext uri="{FF2B5EF4-FFF2-40B4-BE49-F238E27FC236}">
                              <a16:creationId xmlns:a16="http://schemas.microsoft.com/office/drawing/2014/main" id="{1ADC153E-2F40-C54B-AFF7-C8201F4579A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917919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</p:grpSp>
                  <p:cxnSp>
                    <p:nvCxnSpPr>
                      <p:cNvPr id="884" name="Straight Arrow Connector 1955">
                        <a:extLst>
                          <a:ext uri="{FF2B5EF4-FFF2-40B4-BE49-F238E27FC236}">
                            <a16:creationId xmlns:a16="http://schemas.microsoft.com/office/drawing/2014/main" id="{531379F2-B154-2940-B9E3-8072385BE83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8358364" y="2939423"/>
                        <a:ext cx="676" cy="13141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85" name="TextBox 1956">
                        <a:extLst>
                          <a:ext uri="{FF2B5EF4-FFF2-40B4-BE49-F238E27FC236}">
                            <a16:creationId xmlns:a16="http://schemas.microsoft.com/office/drawing/2014/main" id="{6EC9060F-187D-C843-B6B9-0305EAAF00ED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742527" y="2236020"/>
                        <a:ext cx="529312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Factor B</a:t>
                        </a: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Factor D</a:t>
                        </a:r>
                      </a:p>
                    </p:txBody>
                  </p:sp>
                  <p:grpSp>
                    <p:nvGrpSpPr>
                      <p:cNvPr id="886" name="Group 1957">
                        <a:extLst>
                          <a:ext uri="{FF2B5EF4-FFF2-40B4-BE49-F238E27FC236}">
                            <a16:creationId xmlns:a16="http://schemas.microsoft.com/office/drawing/2014/main" id="{7EE801A9-6175-5C42-A4E0-F2ECDA0321C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71943" y="2482103"/>
                        <a:ext cx="573517" cy="481708"/>
                        <a:chOff x="3714867" y="2610071"/>
                        <a:chExt cx="1008112" cy="832199"/>
                      </a:xfrm>
                    </p:grpSpPr>
                    <p:sp>
                      <p:nvSpPr>
                        <p:cNvPr id="977" name="Rectangle: Top Corners Snipped 2048">
                          <a:extLst>
                            <a:ext uri="{FF2B5EF4-FFF2-40B4-BE49-F238E27FC236}">
                              <a16:creationId xmlns:a16="http://schemas.microsoft.com/office/drawing/2014/main" id="{7B4FA31F-CFCA-FD44-8733-25E349A2411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800000">
                          <a:off x="3714867" y="2883815"/>
                          <a:ext cx="1008112" cy="484187"/>
                        </a:xfrm>
                        <a:prstGeom prst="snip2SameRect">
                          <a:avLst>
                            <a:gd name="adj1" fmla="val 50000"/>
                            <a:gd name="adj2" fmla="val 5902"/>
                          </a:avLst>
                        </a:prstGeom>
                        <a:solidFill>
                          <a:srgbClr val="FFA300">
                            <a:lumMod val="75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78" name="Oval 2049">
                          <a:extLst>
                            <a:ext uri="{FF2B5EF4-FFF2-40B4-BE49-F238E27FC236}">
                              <a16:creationId xmlns:a16="http://schemas.microsoft.com/office/drawing/2014/main" id="{F64B856B-2DFC-6245-83EE-3B98B9E7FE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4867" y="2610071"/>
                          <a:ext cx="1008112" cy="484187"/>
                        </a:xfrm>
                        <a:prstGeom prst="ellipse">
                          <a:avLst/>
                        </a:prstGeom>
                        <a:solidFill>
                          <a:srgbClr val="FFA300"/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9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C3b</a:t>
                          </a:r>
                        </a:p>
                      </p:txBody>
                    </p:sp>
                    <p:sp>
                      <p:nvSpPr>
                        <p:cNvPr id="979" name="TextBox 2050">
                          <a:extLst>
                            <a:ext uri="{FF2B5EF4-FFF2-40B4-BE49-F238E27FC236}">
                              <a16:creationId xmlns:a16="http://schemas.microsoft.com/office/drawing/2014/main" id="{F489925E-D053-4F49-9291-F9291D68B65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953557" y="3096655"/>
                          <a:ext cx="533111" cy="34561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7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Bb</a:t>
                          </a:r>
                        </a:p>
                      </p:txBody>
                    </p:sp>
                  </p:grpSp>
                  <p:cxnSp>
                    <p:nvCxnSpPr>
                      <p:cNvPr id="887" name="Straight Arrow Connector 1958">
                        <a:extLst>
                          <a:ext uri="{FF2B5EF4-FFF2-40B4-BE49-F238E27FC236}">
                            <a16:creationId xmlns:a16="http://schemas.microsoft.com/office/drawing/2014/main" id="{C3E3B5B7-167B-5B40-8001-FA9D0A7E225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9188809" y="2939423"/>
                        <a:ext cx="676" cy="130721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88" name="TextBox 1959">
                        <a:extLst>
                          <a:ext uri="{FF2B5EF4-FFF2-40B4-BE49-F238E27FC236}">
                            <a16:creationId xmlns:a16="http://schemas.microsoft.com/office/drawing/2014/main" id="{7301DC5E-D03B-E14F-8491-94CB819D7FA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564426" y="2236020"/>
                        <a:ext cx="529312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Factor B</a:t>
                        </a: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Factor D</a:t>
                        </a:r>
                      </a:p>
                    </p:txBody>
                  </p:sp>
                  <p:grpSp>
                    <p:nvGrpSpPr>
                      <p:cNvPr id="889" name="Group 1960">
                        <a:extLst>
                          <a:ext uri="{FF2B5EF4-FFF2-40B4-BE49-F238E27FC236}">
                            <a16:creationId xmlns:a16="http://schemas.microsoft.com/office/drawing/2014/main" id="{ADE26313-77F9-1E42-AA0C-1311A90266E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902388" y="2482103"/>
                        <a:ext cx="573517" cy="481708"/>
                        <a:chOff x="3714867" y="2610071"/>
                        <a:chExt cx="1008112" cy="832199"/>
                      </a:xfrm>
                    </p:grpSpPr>
                    <p:sp>
                      <p:nvSpPr>
                        <p:cNvPr id="974" name="Rectangle: Top Corners Snipped 2045">
                          <a:extLst>
                            <a:ext uri="{FF2B5EF4-FFF2-40B4-BE49-F238E27FC236}">
                              <a16:creationId xmlns:a16="http://schemas.microsoft.com/office/drawing/2014/main" id="{40721BDD-A9CC-EF42-BAF6-8D59895CB71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800000">
                          <a:off x="3714867" y="2883815"/>
                          <a:ext cx="1008112" cy="484187"/>
                        </a:xfrm>
                        <a:prstGeom prst="snip2SameRect">
                          <a:avLst>
                            <a:gd name="adj1" fmla="val 50000"/>
                            <a:gd name="adj2" fmla="val 5902"/>
                          </a:avLst>
                        </a:prstGeom>
                        <a:solidFill>
                          <a:srgbClr val="FFA300">
                            <a:lumMod val="75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75" name="Oval 2046">
                          <a:extLst>
                            <a:ext uri="{FF2B5EF4-FFF2-40B4-BE49-F238E27FC236}">
                              <a16:creationId xmlns:a16="http://schemas.microsoft.com/office/drawing/2014/main" id="{CB222905-2ED2-144C-B9FF-F4ACEED2AD4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4867" y="2610071"/>
                          <a:ext cx="1008112" cy="484187"/>
                        </a:xfrm>
                        <a:prstGeom prst="ellipse">
                          <a:avLst/>
                        </a:prstGeom>
                        <a:solidFill>
                          <a:srgbClr val="FFA300"/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9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C3b</a:t>
                          </a:r>
                        </a:p>
                      </p:txBody>
                    </p:sp>
                    <p:sp>
                      <p:nvSpPr>
                        <p:cNvPr id="976" name="TextBox 2047">
                          <a:extLst>
                            <a:ext uri="{FF2B5EF4-FFF2-40B4-BE49-F238E27FC236}">
                              <a16:creationId xmlns:a16="http://schemas.microsoft.com/office/drawing/2014/main" id="{C49CA7CD-F1AD-7246-BAE6-A687A99C1BB7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953557" y="3096655"/>
                          <a:ext cx="533111" cy="34561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7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Bb</a:t>
                          </a:r>
                        </a:p>
                      </p:txBody>
                    </p:sp>
                  </p:grpSp>
                  <p:cxnSp>
                    <p:nvCxnSpPr>
                      <p:cNvPr id="890" name="Straight Arrow Connector 1961">
                        <a:extLst>
                          <a:ext uri="{FF2B5EF4-FFF2-40B4-BE49-F238E27FC236}">
                            <a16:creationId xmlns:a16="http://schemas.microsoft.com/office/drawing/2014/main" id="{9432B385-A53C-F445-8865-19FF8F6F6C8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189146" y="2349168"/>
                        <a:ext cx="1" cy="132938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891" name="Straight Arrow Connector 1962">
                        <a:extLst>
                          <a:ext uri="{FF2B5EF4-FFF2-40B4-BE49-F238E27FC236}">
                            <a16:creationId xmlns:a16="http://schemas.microsoft.com/office/drawing/2014/main" id="{7E2DA438-5204-1E4D-A120-9B2EC7EBB1E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H="1">
                        <a:off x="10023659" y="2939423"/>
                        <a:ext cx="676" cy="130721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92" name="TextBox 1963">
                        <a:extLst>
                          <a:ext uri="{FF2B5EF4-FFF2-40B4-BE49-F238E27FC236}">
                            <a16:creationId xmlns:a16="http://schemas.microsoft.com/office/drawing/2014/main" id="{82CC5924-E2DC-A541-A9D9-91A19ABCAB1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408813" y="2236020"/>
                        <a:ext cx="529312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Factor B</a:t>
                        </a:r>
                      </a:p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7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Factor D</a:t>
                        </a:r>
                      </a:p>
                    </p:txBody>
                  </p:sp>
                  <p:grpSp>
                    <p:nvGrpSpPr>
                      <p:cNvPr id="893" name="Group 1964">
                        <a:extLst>
                          <a:ext uri="{FF2B5EF4-FFF2-40B4-BE49-F238E27FC236}">
                            <a16:creationId xmlns:a16="http://schemas.microsoft.com/office/drawing/2014/main" id="{171F395B-6672-3942-A64B-9C8E4C024A7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737238" y="2482103"/>
                        <a:ext cx="573517" cy="481708"/>
                        <a:chOff x="3714867" y="2610071"/>
                        <a:chExt cx="1008112" cy="832199"/>
                      </a:xfrm>
                    </p:grpSpPr>
                    <p:sp>
                      <p:nvSpPr>
                        <p:cNvPr id="971" name="Rectangle: Top Corners Snipped 2042">
                          <a:extLst>
                            <a:ext uri="{FF2B5EF4-FFF2-40B4-BE49-F238E27FC236}">
                              <a16:creationId xmlns:a16="http://schemas.microsoft.com/office/drawing/2014/main" id="{B893DC26-D911-CA4A-915A-951B876D02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800000">
                          <a:off x="3714867" y="2883815"/>
                          <a:ext cx="1008112" cy="484187"/>
                        </a:xfrm>
                        <a:prstGeom prst="snip2SameRect">
                          <a:avLst>
                            <a:gd name="adj1" fmla="val 50000"/>
                            <a:gd name="adj2" fmla="val 5902"/>
                          </a:avLst>
                        </a:prstGeom>
                        <a:solidFill>
                          <a:srgbClr val="FFA300">
                            <a:lumMod val="75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72" name="Oval 2043">
                          <a:extLst>
                            <a:ext uri="{FF2B5EF4-FFF2-40B4-BE49-F238E27FC236}">
                              <a16:creationId xmlns:a16="http://schemas.microsoft.com/office/drawing/2014/main" id="{498BCADA-3B46-2C49-822A-E0A31D44187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14867" y="2610071"/>
                          <a:ext cx="1008112" cy="484187"/>
                        </a:xfrm>
                        <a:prstGeom prst="ellipse">
                          <a:avLst/>
                        </a:prstGeom>
                        <a:solidFill>
                          <a:srgbClr val="FFA300"/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9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C3b</a:t>
                          </a:r>
                        </a:p>
                      </p:txBody>
                    </p:sp>
                    <p:sp>
                      <p:nvSpPr>
                        <p:cNvPr id="973" name="TextBox 2044">
                          <a:extLst>
                            <a:ext uri="{FF2B5EF4-FFF2-40B4-BE49-F238E27FC236}">
                              <a16:creationId xmlns:a16="http://schemas.microsoft.com/office/drawing/2014/main" id="{1FE2805F-2BDB-8143-A9CD-81B53BEDB60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953557" y="3096655"/>
                          <a:ext cx="533111" cy="345615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7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Bb</a:t>
                          </a:r>
                        </a:p>
                      </p:txBody>
                    </p:sp>
                  </p:grpSp>
                  <p:cxnSp>
                    <p:nvCxnSpPr>
                      <p:cNvPr id="894" name="Straight Arrow Connector 1965">
                        <a:extLst>
                          <a:ext uri="{FF2B5EF4-FFF2-40B4-BE49-F238E27FC236}">
                            <a16:creationId xmlns:a16="http://schemas.microsoft.com/office/drawing/2014/main" id="{981E8E33-F3AD-D846-B7D8-13759B213CF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0023996" y="2349168"/>
                        <a:ext cx="1" cy="132938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sp>
                    <p:nvSpPr>
                      <p:cNvPr id="895" name="Oval 1966">
                        <a:extLst>
                          <a:ext uri="{FF2B5EF4-FFF2-40B4-BE49-F238E27FC236}">
                            <a16:creationId xmlns:a16="http://schemas.microsoft.com/office/drawing/2014/main" id="{58BE6DFB-D58F-544F-90AA-DC21EDC8FB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37238" y="3070843"/>
                        <a:ext cx="573517" cy="280267"/>
                      </a:xfrm>
                      <a:prstGeom prst="ellipse">
                        <a:avLst/>
                      </a:prstGeom>
                      <a:solidFill>
                        <a:srgbClr val="6B3077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6B3077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rPr>
                          <a:t>C3b</a:t>
                        </a:r>
                      </a:p>
                    </p:txBody>
                  </p:sp>
                  <p:sp>
                    <p:nvSpPr>
                      <p:cNvPr id="896" name="Oval 1967">
                        <a:extLst>
                          <a:ext uri="{FF2B5EF4-FFF2-40B4-BE49-F238E27FC236}">
                            <a16:creationId xmlns:a16="http://schemas.microsoft.com/office/drawing/2014/main" id="{D0F9F988-078A-F14E-9F82-FACBED8791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02388" y="3070843"/>
                        <a:ext cx="573517" cy="280267"/>
                      </a:xfrm>
                      <a:prstGeom prst="ellipse">
                        <a:avLst/>
                      </a:prstGeom>
                      <a:solidFill>
                        <a:srgbClr val="6B3077">
                          <a:lumMod val="60000"/>
                          <a:lumOff val="40000"/>
                        </a:srgbClr>
                      </a:solidFill>
                      <a:ln w="12700" cap="flat" cmpd="sng" algn="ctr">
                        <a:solidFill>
                          <a:srgbClr val="6B3077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rPr>
                          <a:t>C3b</a:t>
                        </a:r>
                      </a:p>
                    </p:txBody>
                  </p:sp>
                  <p:grpSp>
                    <p:nvGrpSpPr>
                      <p:cNvPr id="897" name="Group 1968">
                        <a:extLst>
                          <a:ext uri="{FF2B5EF4-FFF2-40B4-BE49-F238E27FC236}">
                            <a16:creationId xmlns:a16="http://schemas.microsoft.com/office/drawing/2014/main" id="{040BAA23-8DCD-7747-9584-848773AB6C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902388" y="3496280"/>
                        <a:ext cx="573517" cy="473735"/>
                        <a:chOff x="6744072" y="2609156"/>
                        <a:chExt cx="1008112" cy="818423"/>
                      </a:xfrm>
                    </p:grpSpPr>
                    <p:sp>
                      <p:nvSpPr>
                        <p:cNvPr id="968" name="Rectangle: Top Corners Snipped 2039">
                          <a:extLst>
                            <a:ext uri="{FF2B5EF4-FFF2-40B4-BE49-F238E27FC236}">
                              <a16:creationId xmlns:a16="http://schemas.microsoft.com/office/drawing/2014/main" id="{68EF6BC5-3318-E744-ADD7-F4E2C7968A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800000">
                          <a:off x="6744072" y="2882900"/>
                          <a:ext cx="1008112" cy="484187"/>
                        </a:xfrm>
                        <a:prstGeom prst="snip2SameRect">
                          <a:avLst>
                            <a:gd name="adj1" fmla="val 50000"/>
                            <a:gd name="adj2" fmla="val 5902"/>
                          </a:avLst>
                        </a:prstGeom>
                        <a:solidFill>
                          <a:srgbClr val="00AB8E">
                            <a:lumMod val="75000"/>
                          </a:srgbClr>
                        </a:solidFill>
                        <a:ln w="12700" cap="flat" cmpd="sng" algn="ctr">
                          <a:solidFill>
                            <a:srgbClr val="00AB8E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69" name="TextBox 2040">
                          <a:extLst>
                            <a:ext uri="{FF2B5EF4-FFF2-40B4-BE49-F238E27FC236}">
                              <a16:creationId xmlns:a16="http://schemas.microsoft.com/office/drawing/2014/main" id="{688754FF-78FC-884E-889B-8A33D227FA5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982762" y="3081965"/>
                          <a:ext cx="533111" cy="3456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7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Bb</a:t>
                          </a:r>
                        </a:p>
                      </p:txBody>
                    </p:sp>
                    <p:sp>
                      <p:nvSpPr>
                        <p:cNvPr id="970" name="Oval 2041">
                          <a:extLst>
                            <a:ext uri="{FF2B5EF4-FFF2-40B4-BE49-F238E27FC236}">
                              <a16:creationId xmlns:a16="http://schemas.microsoft.com/office/drawing/2014/main" id="{EC4E5D1A-FFF5-D549-8F66-1C815D8EA1C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44072" y="2609156"/>
                          <a:ext cx="1008112" cy="484187"/>
                        </a:xfrm>
                        <a:prstGeom prst="ellipse">
                          <a:avLst/>
                        </a:prstGeom>
                        <a:solidFill>
                          <a:srgbClr val="00AB8E"/>
                        </a:solidFill>
                        <a:ln w="12700" cap="flat" cmpd="sng" algn="ctr">
                          <a:solidFill>
                            <a:srgbClr val="00AB8E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898" name="Group 1969">
                        <a:extLst>
                          <a:ext uri="{FF2B5EF4-FFF2-40B4-BE49-F238E27FC236}">
                            <a16:creationId xmlns:a16="http://schemas.microsoft.com/office/drawing/2014/main" id="{621C5538-BF53-1147-8F80-22E2F96213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737238" y="3496280"/>
                        <a:ext cx="573517" cy="473735"/>
                        <a:chOff x="6744072" y="2609156"/>
                        <a:chExt cx="1008112" cy="818423"/>
                      </a:xfrm>
                    </p:grpSpPr>
                    <p:sp>
                      <p:nvSpPr>
                        <p:cNvPr id="965" name="Rectangle: Top Corners Snipped 2036">
                          <a:extLst>
                            <a:ext uri="{FF2B5EF4-FFF2-40B4-BE49-F238E27FC236}">
                              <a16:creationId xmlns:a16="http://schemas.microsoft.com/office/drawing/2014/main" id="{0F9C3B84-C258-6243-8573-CE3F28E6678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10800000">
                          <a:off x="6744072" y="2882900"/>
                          <a:ext cx="1008112" cy="484187"/>
                        </a:xfrm>
                        <a:prstGeom prst="snip2SameRect">
                          <a:avLst>
                            <a:gd name="adj1" fmla="val 50000"/>
                            <a:gd name="adj2" fmla="val 5902"/>
                          </a:avLst>
                        </a:prstGeom>
                        <a:solidFill>
                          <a:srgbClr val="00AB8E">
                            <a:lumMod val="75000"/>
                          </a:srgbClr>
                        </a:solidFill>
                        <a:ln w="12700" cap="flat" cmpd="sng" algn="ctr">
                          <a:solidFill>
                            <a:srgbClr val="00AB8E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66" name="TextBox 2037">
                          <a:extLst>
                            <a:ext uri="{FF2B5EF4-FFF2-40B4-BE49-F238E27FC236}">
                              <a16:creationId xmlns:a16="http://schemas.microsoft.com/office/drawing/2014/main" id="{7CDEB237-347F-3C4A-940E-5E388AA606FB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982762" y="3081965"/>
                          <a:ext cx="533111" cy="3456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70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Bb</a:t>
                          </a:r>
                        </a:p>
                      </p:txBody>
                    </p:sp>
                    <p:sp>
                      <p:nvSpPr>
                        <p:cNvPr id="967" name="Oval 2038">
                          <a:extLst>
                            <a:ext uri="{FF2B5EF4-FFF2-40B4-BE49-F238E27FC236}">
                              <a16:creationId xmlns:a16="http://schemas.microsoft.com/office/drawing/2014/main" id="{55416676-39FC-DC45-8462-CD816E6DC0D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744072" y="2609156"/>
                          <a:ext cx="1008112" cy="484187"/>
                        </a:xfrm>
                        <a:prstGeom prst="ellipse">
                          <a:avLst/>
                        </a:prstGeom>
                        <a:solidFill>
                          <a:srgbClr val="00AB8E"/>
                        </a:solidFill>
                        <a:ln w="12700" cap="flat" cmpd="sng" algn="ctr">
                          <a:solidFill>
                            <a:srgbClr val="00AB8E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899" name="Straight Arrow Connector 1970">
                        <a:extLst>
                          <a:ext uri="{FF2B5EF4-FFF2-40B4-BE49-F238E27FC236}">
                            <a16:creationId xmlns:a16="http://schemas.microsoft.com/office/drawing/2014/main" id="{3D4A3089-6B94-434B-B61B-B4C2A21B8DD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0023996" y="3368430"/>
                        <a:ext cx="0" cy="12841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00" name="Straight Arrow Connector 1971">
                        <a:extLst>
                          <a:ext uri="{FF2B5EF4-FFF2-40B4-BE49-F238E27FC236}">
                            <a16:creationId xmlns:a16="http://schemas.microsoft.com/office/drawing/2014/main" id="{BAAF575B-F33C-0A42-89FD-E5F343268EC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189146" y="3368430"/>
                        <a:ext cx="0" cy="12841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grpSp>
                    <p:nvGrpSpPr>
                      <p:cNvPr id="901" name="Group 1972">
                        <a:extLst>
                          <a:ext uri="{FF2B5EF4-FFF2-40B4-BE49-F238E27FC236}">
                            <a16:creationId xmlns:a16="http://schemas.microsoft.com/office/drawing/2014/main" id="{21243064-D717-3F49-A447-6E1A3474AF6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36692" y="4185709"/>
                        <a:ext cx="1547399" cy="377554"/>
                        <a:chOff x="4181249" y="4879913"/>
                        <a:chExt cx="2168924" cy="529202"/>
                      </a:xfrm>
                    </p:grpSpPr>
                    <p:sp>
                      <p:nvSpPr>
                        <p:cNvPr id="961" name="Oval 2032">
                          <a:extLst>
                            <a:ext uri="{FF2B5EF4-FFF2-40B4-BE49-F238E27FC236}">
                              <a16:creationId xmlns:a16="http://schemas.microsoft.com/office/drawing/2014/main" id="{9EB32100-3F53-CF4A-9E14-7279333372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20973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62" name="Oval 2033">
                          <a:extLst>
                            <a:ext uri="{FF2B5EF4-FFF2-40B4-BE49-F238E27FC236}">
                              <a16:creationId xmlns:a16="http://schemas.microsoft.com/office/drawing/2014/main" id="{1F6EE6B7-4990-CA45-BF03-E2AF7A4F85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1249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63" name="Oval 2034">
                          <a:extLst>
                            <a:ext uri="{FF2B5EF4-FFF2-40B4-BE49-F238E27FC236}">
                              <a16:creationId xmlns:a16="http://schemas.microsoft.com/office/drawing/2014/main" id="{AEBFE1D0-AA13-E540-A3DA-D912256A1E4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27824" y="4879915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64" name="Oval 2035">
                          <a:extLst>
                            <a:ext uri="{FF2B5EF4-FFF2-40B4-BE49-F238E27FC236}">
                              <a16:creationId xmlns:a16="http://schemas.microsoft.com/office/drawing/2014/main" id="{A5C72D4C-0A46-AC4A-95A7-AB16C67AF2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4398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902" name="Straight Arrow Connector 1973">
                        <a:extLst>
                          <a:ext uri="{FF2B5EF4-FFF2-40B4-BE49-F238E27FC236}">
                            <a16:creationId xmlns:a16="http://schemas.microsoft.com/office/drawing/2014/main" id="{4F039803-DDE7-7A4E-8251-4EA34E710C4F}"/>
                          </a:ext>
                        </a:extLst>
                      </p:cNvPr>
                      <p:cNvCxnSpPr>
                        <a:cxnSpLocks/>
                        <a:stCxn id="964" idx="4"/>
                        <a:endCxn id="959" idx="0"/>
                      </p:cNvCxnSpPr>
                      <p:nvPr/>
                    </p:nvCxnSpPr>
                    <p:spPr>
                      <a:xfrm>
                        <a:off x="8705366" y="4563266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03" name="Straight Arrow Connector 1974">
                        <a:extLst>
                          <a:ext uri="{FF2B5EF4-FFF2-40B4-BE49-F238E27FC236}">
                            <a16:creationId xmlns:a16="http://schemas.microsoft.com/office/drawing/2014/main" id="{B46BBF5C-4D41-9448-9736-85E1C55DDD64}"/>
                          </a:ext>
                        </a:extLst>
                      </p:cNvPr>
                      <p:cNvCxnSpPr>
                        <a:cxnSpLocks/>
                        <a:stCxn id="963" idx="4"/>
                        <a:endCxn id="958" idx="0"/>
                      </p:cNvCxnSpPr>
                      <p:nvPr/>
                    </p:nvCxnSpPr>
                    <p:spPr>
                      <a:xfrm>
                        <a:off x="8315417" y="4563266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04" name="Straight Arrow Connector 1975">
                        <a:extLst>
                          <a:ext uri="{FF2B5EF4-FFF2-40B4-BE49-F238E27FC236}">
                            <a16:creationId xmlns:a16="http://schemas.microsoft.com/office/drawing/2014/main" id="{414314D2-BB7C-7849-8869-E884D1A6CF2B}"/>
                          </a:ext>
                        </a:extLst>
                      </p:cNvPr>
                      <p:cNvCxnSpPr>
                        <a:cxnSpLocks/>
                        <a:stCxn id="962" idx="4"/>
                        <a:endCxn id="957" idx="0"/>
                      </p:cNvCxnSpPr>
                      <p:nvPr/>
                    </p:nvCxnSpPr>
                    <p:spPr>
                      <a:xfrm>
                        <a:off x="7925468" y="4563266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05" name="Straight Arrow Connector 1976">
                        <a:extLst>
                          <a:ext uri="{FF2B5EF4-FFF2-40B4-BE49-F238E27FC236}">
                            <a16:creationId xmlns:a16="http://schemas.microsoft.com/office/drawing/2014/main" id="{ACFBECA4-7731-7C45-857A-043659EDABCA}"/>
                          </a:ext>
                        </a:extLst>
                      </p:cNvPr>
                      <p:cNvCxnSpPr>
                        <a:cxnSpLocks/>
                        <a:stCxn id="961" idx="4"/>
                        <a:endCxn id="960" idx="0"/>
                      </p:cNvCxnSpPr>
                      <p:nvPr/>
                    </p:nvCxnSpPr>
                    <p:spPr>
                      <a:xfrm>
                        <a:off x="9095314" y="4563266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grpSp>
                    <p:nvGrpSpPr>
                      <p:cNvPr id="906" name="Group 1977">
                        <a:extLst>
                          <a:ext uri="{FF2B5EF4-FFF2-40B4-BE49-F238E27FC236}">
                            <a16:creationId xmlns:a16="http://schemas.microsoft.com/office/drawing/2014/main" id="{7829E727-C63D-E04A-87F0-44153C75466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05857" y="4696265"/>
                        <a:ext cx="1409069" cy="343612"/>
                        <a:chOff x="4278195" y="5726101"/>
                        <a:chExt cx="1975033" cy="481626"/>
                      </a:xfrm>
                    </p:grpSpPr>
                    <p:pic>
                      <p:nvPicPr>
                        <p:cNvPr id="957" name="Picture 2028">
                          <a:extLst>
                            <a:ext uri="{FF2B5EF4-FFF2-40B4-BE49-F238E27FC236}">
                              <a16:creationId xmlns:a16="http://schemas.microsoft.com/office/drawing/2014/main" id="{CFCBF7C4-9322-B642-B625-D3AF06713CB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278195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58" name="Picture 2029">
                          <a:extLst>
                            <a:ext uri="{FF2B5EF4-FFF2-40B4-BE49-F238E27FC236}">
                              <a16:creationId xmlns:a16="http://schemas.microsoft.com/office/drawing/2014/main" id="{3D7A1234-E6A8-704A-92A1-61C1F3748E28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824770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59" name="Picture 2030">
                          <a:extLst>
                            <a:ext uri="{FF2B5EF4-FFF2-40B4-BE49-F238E27FC236}">
                              <a16:creationId xmlns:a16="http://schemas.microsoft.com/office/drawing/2014/main" id="{F8961ADA-26CB-8C41-9BC9-39F187E4F8F2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371344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60" name="Picture 2031">
                          <a:extLst>
                            <a:ext uri="{FF2B5EF4-FFF2-40B4-BE49-F238E27FC236}">
                              <a16:creationId xmlns:a16="http://schemas.microsoft.com/office/drawing/2014/main" id="{9654BB27-BC37-BF43-AAC4-BCF121FA63F4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917919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</p:grpSp>
                  <p:grpSp>
                    <p:nvGrpSpPr>
                      <p:cNvPr id="907" name="Group 1978">
                        <a:extLst>
                          <a:ext uri="{FF2B5EF4-FFF2-40B4-BE49-F238E27FC236}">
                            <a16:creationId xmlns:a16="http://schemas.microsoft.com/office/drawing/2014/main" id="{A8F9D3C7-6227-5D44-B547-E9FE805442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297093" y="4184239"/>
                        <a:ext cx="1547399" cy="377553"/>
                        <a:chOff x="4181249" y="4879913"/>
                        <a:chExt cx="2168924" cy="529200"/>
                      </a:xfrm>
                    </p:grpSpPr>
                    <p:sp>
                      <p:nvSpPr>
                        <p:cNvPr id="953" name="Oval 2024">
                          <a:extLst>
                            <a:ext uri="{FF2B5EF4-FFF2-40B4-BE49-F238E27FC236}">
                              <a16:creationId xmlns:a16="http://schemas.microsoft.com/office/drawing/2014/main" id="{BC49018D-A6F2-5846-AA1C-B27CF3408D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20973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54" name="Oval 2025">
                          <a:extLst>
                            <a:ext uri="{FF2B5EF4-FFF2-40B4-BE49-F238E27FC236}">
                              <a16:creationId xmlns:a16="http://schemas.microsoft.com/office/drawing/2014/main" id="{CD6E5C88-F908-0E46-AC8E-7BC87452105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181249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55" name="Oval 2026">
                          <a:extLst>
                            <a:ext uri="{FF2B5EF4-FFF2-40B4-BE49-F238E27FC236}">
                              <a16:creationId xmlns:a16="http://schemas.microsoft.com/office/drawing/2014/main" id="{49938C9E-AB38-F74A-BAB3-A10C72C55B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27824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56" name="Oval 2027">
                          <a:extLst>
                            <a:ext uri="{FF2B5EF4-FFF2-40B4-BE49-F238E27FC236}">
                              <a16:creationId xmlns:a16="http://schemas.microsoft.com/office/drawing/2014/main" id="{7DA71FA2-6B1A-3A42-B800-4A50D971BBB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74398" y="4879913"/>
                          <a:ext cx="529200" cy="529200"/>
                        </a:xfrm>
                        <a:prstGeom prst="ellipse">
                          <a:avLst/>
                        </a:prstGeom>
                        <a:solidFill>
                          <a:srgbClr val="FFA300">
                            <a:lumMod val="60000"/>
                            <a:lumOff val="40000"/>
                          </a:srgbClr>
                        </a:solidFill>
                        <a:ln w="12700" cap="flat" cmpd="sng" algn="ctr">
                          <a:solidFill>
                            <a:srgbClr val="FFA300">
                              <a:lumMod val="75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cxnSp>
                    <p:nvCxnSpPr>
                      <p:cNvPr id="908" name="Straight Arrow Connector 1979">
                        <a:extLst>
                          <a:ext uri="{FF2B5EF4-FFF2-40B4-BE49-F238E27FC236}">
                            <a16:creationId xmlns:a16="http://schemas.microsoft.com/office/drawing/2014/main" id="{6D6ACE90-C9CA-9546-BEE9-98D1D2962684}"/>
                          </a:ext>
                        </a:extLst>
                      </p:cNvPr>
                      <p:cNvCxnSpPr>
                        <a:cxnSpLocks/>
                        <a:stCxn id="956" idx="4"/>
                        <a:endCxn id="951" idx="0"/>
                      </p:cNvCxnSpPr>
                      <p:nvPr/>
                    </p:nvCxnSpPr>
                    <p:spPr>
                      <a:xfrm>
                        <a:off x="10265767" y="4561792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09" name="Straight Arrow Connector 1980">
                        <a:extLst>
                          <a:ext uri="{FF2B5EF4-FFF2-40B4-BE49-F238E27FC236}">
                            <a16:creationId xmlns:a16="http://schemas.microsoft.com/office/drawing/2014/main" id="{F42D28CC-7855-184B-8D9D-A431F99656C2}"/>
                          </a:ext>
                        </a:extLst>
                      </p:cNvPr>
                      <p:cNvCxnSpPr>
                        <a:cxnSpLocks/>
                        <a:stCxn id="955" idx="4"/>
                        <a:endCxn id="950" idx="0"/>
                      </p:cNvCxnSpPr>
                      <p:nvPr/>
                    </p:nvCxnSpPr>
                    <p:spPr>
                      <a:xfrm>
                        <a:off x="9875819" y="4561792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0" name="Straight Arrow Connector 1981">
                        <a:extLst>
                          <a:ext uri="{FF2B5EF4-FFF2-40B4-BE49-F238E27FC236}">
                            <a16:creationId xmlns:a16="http://schemas.microsoft.com/office/drawing/2014/main" id="{64167264-1AA1-A94A-B6FA-AC5926EF15A3}"/>
                          </a:ext>
                        </a:extLst>
                      </p:cNvPr>
                      <p:cNvCxnSpPr>
                        <a:cxnSpLocks/>
                        <a:stCxn id="954" idx="4"/>
                        <a:endCxn id="949" idx="0"/>
                      </p:cNvCxnSpPr>
                      <p:nvPr/>
                    </p:nvCxnSpPr>
                    <p:spPr>
                      <a:xfrm>
                        <a:off x="9485870" y="4561792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1" name="Straight Arrow Connector 1982">
                        <a:extLst>
                          <a:ext uri="{FF2B5EF4-FFF2-40B4-BE49-F238E27FC236}">
                            <a16:creationId xmlns:a16="http://schemas.microsoft.com/office/drawing/2014/main" id="{762CC939-D1BD-2141-9B21-D01F8F8FF6A7}"/>
                          </a:ext>
                        </a:extLst>
                      </p:cNvPr>
                      <p:cNvCxnSpPr>
                        <a:cxnSpLocks/>
                        <a:stCxn id="953" idx="4"/>
                        <a:endCxn id="952" idx="0"/>
                      </p:cNvCxnSpPr>
                      <p:nvPr/>
                    </p:nvCxnSpPr>
                    <p:spPr>
                      <a:xfrm>
                        <a:off x="10655716" y="4561792"/>
                        <a:ext cx="1" cy="132999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grpSp>
                    <p:nvGrpSpPr>
                      <p:cNvPr id="912" name="Group 1983">
                        <a:extLst>
                          <a:ext uri="{FF2B5EF4-FFF2-40B4-BE49-F238E27FC236}">
                            <a16:creationId xmlns:a16="http://schemas.microsoft.com/office/drawing/2014/main" id="{B0FAC409-163C-2D4B-9258-0EE03530AC2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366259" y="4694791"/>
                        <a:ext cx="1409069" cy="343612"/>
                        <a:chOff x="4278195" y="5726101"/>
                        <a:chExt cx="1975033" cy="481626"/>
                      </a:xfrm>
                    </p:grpSpPr>
                    <p:pic>
                      <p:nvPicPr>
                        <p:cNvPr id="949" name="Picture 2020">
                          <a:extLst>
                            <a:ext uri="{FF2B5EF4-FFF2-40B4-BE49-F238E27FC236}">
                              <a16:creationId xmlns:a16="http://schemas.microsoft.com/office/drawing/2014/main" id="{C6FE5C72-C18F-354F-9BD5-6F1D65A339FA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278195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50" name="Picture 2021">
                          <a:extLst>
                            <a:ext uri="{FF2B5EF4-FFF2-40B4-BE49-F238E27FC236}">
                              <a16:creationId xmlns:a16="http://schemas.microsoft.com/office/drawing/2014/main" id="{AA52EA9D-83E4-B341-835F-7744E80B62C9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824770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51" name="Picture 2022">
                          <a:extLst>
                            <a:ext uri="{FF2B5EF4-FFF2-40B4-BE49-F238E27FC236}">
                              <a16:creationId xmlns:a16="http://schemas.microsoft.com/office/drawing/2014/main" id="{34B3157C-D06C-CF44-859D-5A072FFD296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371344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952" name="Picture 2023">
                          <a:extLst>
                            <a:ext uri="{FF2B5EF4-FFF2-40B4-BE49-F238E27FC236}">
                              <a16:creationId xmlns:a16="http://schemas.microsoft.com/office/drawing/2014/main" id="{E30AC66E-0C0F-D945-9CA0-8DFF4C7DF53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917919" y="5726101"/>
                          <a:ext cx="335309" cy="481626"/>
                        </a:xfrm>
                        <a:prstGeom prst="rect">
                          <a:avLst/>
                        </a:prstGeom>
                      </p:spPr>
                    </p:pic>
                  </p:grpSp>
                  <p:cxnSp>
                    <p:nvCxnSpPr>
                      <p:cNvPr id="913" name="Straight Arrow Connector 1984">
                        <a:extLst>
                          <a:ext uri="{FF2B5EF4-FFF2-40B4-BE49-F238E27FC236}">
                            <a16:creationId xmlns:a16="http://schemas.microsoft.com/office/drawing/2014/main" id="{E93ECED1-6001-9C40-87BE-88A8599C773A}"/>
                          </a:ext>
                        </a:extLst>
                      </p:cNvPr>
                      <p:cNvCxnSpPr>
                        <a:cxnSpLocks/>
                        <a:stCxn id="985" idx="2"/>
                        <a:endCxn id="866" idx="0"/>
                      </p:cNvCxnSpPr>
                      <p:nvPr/>
                    </p:nvCxnSpPr>
                    <p:spPr>
                      <a:xfrm flipH="1">
                        <a:off x="6365674" y="3970014"/>
                        <a:ext cx="1993701" cy="206253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4" name="Straight Arrow Connector 1985">
                        <a:extLst>
                          <a:ext uri="{FF2B5EF4-FFF2-40B4-BE49-F238E27FC236}">
                            <a16:creationId xmlns:a16="http://schemas.microsoft.com/office/drawing/2014/main" id="{AFF63B02-6FF7-B146-BEED-E561BD65B563}"/>
                          </a:ext>
                        </a:extLst>
                      </p:cNvPr>
                      <p:cNvCxnSpPr>
                        <a:cxnSpLocks/>
                        <a:stCxn id="985" idx="2"/>
                        <a:endCxn id="867" idx="0"/>
                      </p:cNvCxnSpPr>
                      <p:nvPr/>
                    </p:nvCxnSpPr>
                    <p:spPr>
                      <a:xfrm flipH="1">
                        <a:off x="6755623" y="3970014"/>
                        <a:ext cx="1603752" cy="206253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5" name="Straight Arrow Connector 1986">
                        <a:extLst>
                          <a:ext uri="{FF2B5EF4-FFF2-40B4-BE49-F238E27FC236}">
                            <a16:creationId xmlns:a16="http://schemas.microsoft.com/office/drawing/2014/main" id="{F0D0B035-FFA1-184C-B146-933E86BDD978}"/>
                          </a:ext>
                        </a:extLst>
                      </p:cNvPr>
                      <p:cNvCxnSpPr>
                        <a:cxnSpLocks/>
                        <a:stCxn id="985" idx="2"/>
                        <a:endCxn id="868" idx="0"/>
                      </p:cNvCxnSpPr>
                      <p:nvPr/>
                    </p:nvCxnSpPr>
                    <p:spPr>
                      <a:xfrm flipH="1">
                        <a:off x="7145571" y="3970014"/>
                        <a:ext cx="1213804" cy="206253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6" name="Straight Arrow Connector 1987">
                        <a:extLst>
                          <a:ext uri="{FF2B5EF4-FFF2-40B4-BE49-F238E27FC236}">
                            <a16:creationId xmlns:a16="http://schemas.microsoft.com/office/drawing/2014/main" id="{B6BE8BBA-C6A1-CB47-A4B5-EB415AFB85E7}"/>
                          </a:ext>
                        </a:extLst>
                      </p:cNvPr>
                      <p:cNvCxnSpPr>
                        <a:cxnSpLocks/>
                        <a:stCxn id="985" idx="2"/>
                        <a:endCxn id="865" idx="0"/>
                      </p:cNvCxnSpPr>
                      <p:nvPr/>
                    </p:nvCxnSpPr>
                    <p:spPr>
                      <a:xfrm flipH="1">
                        <a:off x="7535520" y="3970014"/>
                        <a:ext cx="823855" cy="206253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7" name="Straight Arrow Connector 1988">
                        <a:extLst>
                          <a:ext uri="{FF2B5EF4-FFF2-40B4-BE49-F238E27FC236}">
                            <a16:creationId xmlns:a16="http://schemas.microsoft.com/office/drawing/2014/main" id="{A3AFAE99-7784-774D-9BE7-8866E2D7295A}"/>
                          </a:ext>
                        </a:extLst>
                      </p:cNvPr>
                      <p:cNvCxnSpPr>
                        <a:cxnSpLocks/>
                        <a:stCxn id="969" idx="2"/>
                        <a:endCxn id="954" idx="0"/>
                      </p:cNvCxnSpPr>
                      <p:nvPr/>
                    </p:nvCxnSpPr>
                    <p:spPr>
                      <a:xfrm>
                        <a:off x="9189823" y="3970015"/>
                        <a:ext cx="296047" cy="214224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8" name="Straight Arrow Connector 1989">
                        <a:extLst>
                          <a:ext uri="{FF2B5EF4-FFF2-40B4-BE49-F238E27FC236}">
                            <a16:creationId xmlns:a16="http://schemas.microsoft.com/office/drawing/2014/main" id="{B4DB4F73-0073-2E4E-9726-8A830FA66E5A}"/>
                          </a:ext>
                        </a:extLst>
                      </p:cNvPr>
                      <p:cNvCxnSpPr>
                        <a:cxnSpLocks/>
                        <a:stCxn id="969" idx="2"/>
                        <a:endCxn id="955" idx="0"/>
                      </p:cNvCxnSpPr>
                      <p:nvPr/>
                    </p:nvCxnSpPr>
                    <p:spPr>
                      <a:xfrm>
                        <a:off x="9189823" y="3970015"/>
                        <a:ext cx="685996" cy="214224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19" name="Straight Arrow Connector 1990">
                        <a:extLst>
                          <a:ext uri="{FF2B5EF4-FFF2-40B4-BE49-F238E27FC236}">
                            <a16:creationId xmlns:a16="http://schemas.microsoft.com/office/drawing/2014/main" id="{D89DDBF2-39B3-CA44-B283-7D87466AFF15}"/>
                          </a:ext>
                        </a:extLst>
                      </p:cNvPr>
                      <p:cNvCxnSpPr>
                        <a:cxnSpLocks/>
                        <a:stCxn id="966" idx="2"/>
                        <a:endCxn id="956" idx="0"/>
                      </p:cNvCxnSpPr>
                      <p:nvPr/>
                    </p:nvCxnSpPr>
                    <p:spPr>
                      <a:xfrm>
                        <a:off x="10024672" y="3970015"/>
                        <a:ext cx="241095" cy="214224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cxnSp>
                    <p:nvCxnSpPr>
                      <p:cNvPr id="920" name="Straight Arrow Connector 1991">
                        <a:extLst>
                          <a:ext uri="{FF2B5EF4-FFF2-40B4-BE49-F238E27FC236}">
                            <a16:creationId xmlns:a16="http://schemas.microsoft.com/office/drawing/2014/main" id="{2670ADDA-92D3-0544-B9D2-C0489CAF57D1}"/>
                          </a:ext>
                        </a:extLst>
                      </p:cNvPr>
                      <p:cNvCxnSpPr>
                        <a:cxnSpLocks/>
                        <a:stCxn id="966" idx="2"/>
                        <a:endCxn id="953" idx="0"/>
                      </p:cNvCxnSpPr>
                      <p:nvPr/>
                    </p:nvCxnSpPr>
                    <p:spPr>
                      <a:xfrm>
                        <a:off x="10024672" y="3970015"/>
                        <a:ext cx="631044" cy="214224"/>
                      </a:xfrm>
                      <a:prstGeom prst="straightConnector1">
                        <a:avLst/>
                      </a:prstGeom>
                      <a:noFill/>
                      <a:ln w="28575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  <a:tailEnd type="triangle" w="sm" len="sm"/>
                      </a:ln>
                      <a:effectLst/>
                    </p:spPr>
                  </p:cxnSp>
                  <p:grpSp>
                    <p:nvGrpSpPr>
                      <p:cNvPr id="921" name="Group 1992">
                        <a:extLst>
                          <a:ext uri="{FF2B5EF4-FFF2-40B4-BE49-F238E27FC236}">
                            <a16:creationId xmlns:a16="http://schemas.microsoft.com/office/drawing/2014/main" id="{1D699FA4-0634-F046-A453-BFF7D986C1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840685" y="1967831"/>
                        <a:ext cx="378356" cy="377403"/>
                        <a:chOff x="4765216" y="1960157"/>
                        <a:chExt cx="378356" cy="377403"/>
                      </a:xfrm>
                    </p:grpSpPr>
                    <p:sp>
                      <p:nvSpPr>
                        <p:cNvPr id="945" name="Oval 2016">
                          <a:extLst>
                            <a:ext uri="{FF2B5EF4-FFF2-40B4-BE49-F238E27FC236}">
                              <a16:creationId xmlns:a16="http://schemas.microsoft.com/office/drawing/2014/main" id="{D4630E5A-593A-5946-87A0-EBA1ABDCF34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5216" y="1960157"/>
                          <a:ext cx="378356" cy="377403"/>
                        </a:xfrm>
                        <a:prstGeom prst="ellipse">
                          <a:avLst/>
                        </a:prstGeom>
                        <a:solidFill>
                          <a:srgbClr val="59CBE8"/>
                        </a:solidFill>
                        <a:ln w="12700" cap="flat" cmpd="sng" algn="ctr">
                          <a:solidFill>
                            <a:srgbClr val="59CBE8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5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46" name="TextBox 2017">
                          <a:extLst>
                            <a:ext uri="{FF2B5EF4-FFF2-40B4-BE49-F238E27FC236}">
                              <a16:creationId xmlns:a16="http://schemas.microsoft.com/office/drawing/2014/main" id="{C6DA1469-C176-9C45-BA12-433C21C76EC3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91" y="2015258"/>
                          <a:ext cx="365806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05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C3</a:t>
                          </a:r>
                        </a:p>
                      </p:txBody>
                    </p:sp>
                    <p:cxnSp>
                      <p:nvCxnSpPr>
                        <p:cNvPr id="947" name="Straight Connector 2018">
                          <a:extLst>
                            <a:ext uri="{FF2B5EF4-FFF2-40B4-BE49-F238E27FC236}">
                              <a16:creationId xmlns:a16="http://schemas.microsoft.com/office/drawing/2014/main" id="{5C0C4E11-E4BE-A541-BDFD-A06AAEAD495E}"/>
                            </a:ext>
                          </a:extLst>
                        </p:cNvPr>
                        <p:cNvCxnSpPr>
                          <a:cxnSpLocks/>
                          <a:stCxn id="945" idx="1"/>
                          <a:endCxn id="945" idx="5"/>
                        </p:cNvCxnSpPr>
                        <p:nvPr/>
                      </p:nvCxnSpPr>
                      <p:spPr>
                        <a:xfrm>
                          <a:off x="4820625" y="2015426"/>
                          <a:ext cx="267538" cy="266865"/>
                        </a:xfrm>
                        <a:prstGeom prst="line">
                          <a:avLst/>
                        </a:prstGeom>
                        <a:noFill/>
                        <a:ln w="38100" cap="flat" cmpd="sng" algn="ctr">
                          <a:solidFill>
                            <a:srgbClr val="FF0000">
                              <a:alpha val="38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948" name="Straight Connector 2019">
                          <a:extLst>
                            <a:ext uri="{FF2B5EF4-FFF2-40B4-BE49-F238E27FC236}">
                              <a16:creationId xmlns:a16="http://schemas.microsoft.com/office/drawing/2014/main" id="{490290B1-12B1-C74A-8A30-B250DAA4DF74}"/>
                            </a:ext>
                          </a:extLst>
                        </p:cNvPr>
                        <p:cNvCxnSpPr>
                          <a:cxnSpLocks/>
                          <a:stCxn id="945" idx="7"/>
                        </p:cNvCxnSpPr>
                        <p:nvPr/>
                      </p:nvCxnSpPr>
                      <p:spPr>
                        <a:xfrm flipH="1">
                          <a:off x="4820625" y="2015426"/>
                          <a:ext cx="267538" cy="267704"/>
                        </a:xfrm>
                        <a:prstGeom prst="line">
                          <a:avLst/>
                        </a:prstGeom>
                        <a:noFill/>
                        <a:ln w="38100" cap="flat" cmpd="sng" algn="ctr">
                          <a:solidFill>
                            <a:srgbClr val="FF0000">
                              <a:alpha val="38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grpSp>
                    <p:nvGrpSpPr>
                      <p:cNvPr id="922" name="Group 1993">
                        <a:extLst>
                          <a:ext uri="{FF2B5EF4-FFF2-40B4-BE49-F238E27FC236}">
                            <a16:creationId xmlns:a16="http://schemas.microsoft.com/office/drawing/2014/main" id="{7405ACCA-0B46-2D4C-88EF-5DB8E6C2D4B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993356" y="1967831"/>
                        <a:ext cx="378356" cy="377403"/>
                        <a:chOff x="4765216" y="1960157"/>
                        <a:chExt cx="378356" cy="377403"/>
                      </a:xfrm>
                    </p:grpSpPr>
                    <p:sp>
                      <p:nvSpPr>
                        <p:cNvPr id="941" name="Oval 2012">
                          <a:extLst>
                            <a:ext uri="{FF2B5EF4-FFF2-40B4-BE49-F238E27FC236}">
                              <a16:creationId xmlns:a16="http://schemas.microsoft.com/office/drawing/2014/main" id="{69B36E7A-2A82-7E45-A2A0-A2F744C6BCB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765216" y="1960157"/>
                          <a:ext cx="378356" cy="377403"/>
                        </a:xfrm>
                        <a:prstGeom prst="ellipse">
                          <a:avLst/>
                        </a:prstGeom>
                        <a:solidFill>
                          <a:srgbClr val="59CBE8"/>
                        </a:solidFill>
                        <a:ln w="12700" cap="flat" cmpd="sng" algn="ctr">
                          <a:solidFill>
                            <a:srgbClr val="59CBE8">
                              <a:lumMod val="50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5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942" name="TextBox 2013">
                          <a:extLst>
                            <a:ext uri="{FF2B5EF4-FFF2-40B4-BE49-F238E27FC236}">
                              <a16:creationId xmlns:a16="http://schemas.microsoft.com/office/drawing/2014/main" id="{2FC90FE3-3A97-D046-B600-5575C9B286D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71491" y="2015258"/>
                          <a:ext cx="365806" cy="2616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lvl="0" indent="0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AB8E"/>
                            </a:buClr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GB" sz="1050" b="1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white"/>
                              </a:solidFill>
                              <a:effectLst/>
                              <a:uLnTx/>
                              <a:uFillTx/>
                              <a:latin typeface="Arial"/>
                            </a:rPr>
                            <a:t>C3</a:t>
                          </a:r>
                        </a:p>
                      </p:txBody>
                    </p:sp>
                    <p:cxnSp>
                      <p:nvCxnSpPr>
                        <p:cNvPr id="943" name="Straight Connector 2014">
                          <a:extLst>
                            <a:ext uri="{FF2B5EF4-FFF2-40B4-BE49-F238E27FC236}">
                              <a16:creationId xmlns:a16="http://schemas.microsoft.com/office/drawing/2014/main" id="{DE687FB7-FF79-5B49-B53F-13A3F49BB071}"/>
                            </a:ext>
                          </a:extLst>
                        </p:cNvPr>
                        <p:cNvCxnSpPr>
                          <a:cxnSpLocks/>
                          <a:stCxn id="941" idx="1"/>
                          <a:endCxn id="941" idx="5"/>
                        </p:cNvCxnSpPr>
                        <p:nvPr/>
                      </p:nvCxnSpPr>
                      <p:spPr>
                        <a:xfrm>
                          <a:off x="4820625" y="2015426"/>
                          <a:ext cx="267538" cy="266865"/>
                        </a:xfrm>
                        <a:prstGeom prst="line">
                          <a:avLst/>
                        </a:prstGeom>
                        <a:noFill/>
                        <a:ln w="38100" cap="flat" cmpd="sng" algn="ctr">
                          <a:solidFill>
                            <a:srgbClr val="FF0000">
                              <a:alpha val="38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944" name="Straight Connector 2015">
                          <a:extLst>
                            <a:ext uri="{FF2B5EF4-FFF2-40B4-BE49-F238E27FC236}">
                              <a16:creationId xmlns:a16="http://schemas.microsoft.com/office/drawing/2014/main" id="{D5B9C73E-5986-1A46-B8C9-92CACAF15DA8}"/>
                            </a:ext>
                          </a:extLst>
                        </p:cNvPr>
                        <p:cNvCxnSpPr>
                          <a:cxnSpLocks/>
                          <a:stCxn id="941" idx="7"/>
                        </p:cNvCxnSpPr>
                        <p:nvPr/>
                      </p:nvCxnSpPr>
                      <p:spPr>
                        <a:xfrm flipH="1">
                          <a:off x="4820625" y="2015426"/>
                          <a:ext cx="267538" cy="267704"/>
                        </a:xfrm>
                        <a:prstGeom prst="line">
                          <a:avLst/>
                        </a:prstGeom>
                        <a:noFill/>
                        <a:ln w="38100" cap="flat" cmpd="sng" algn="ctr">
                          <a:solidFill>
                            <a:srgbClr val="FF0000">
                              <a:alpha val="38000"/>
                            </a:srgbClr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sp>
                    <p:nvSpPr>
                      <p:cNvPr id="923" name="TextBox 1994">
                        <a:extLst>
                          <a:ext uri="{FF2B5EF4-FFF2-40B4-BE49-F238E27FC236}">
                            <a16:creationId xmlns:a16="http://schemas.microsoft.com/office/drawing/2014/main" id="{865FCC89-EDC3-A940-AAFD-DC2EA18019D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20341" y="3521848"/>
                        <a:ext cx="475937" cy="2308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C3b</a:t>
                        </a:r>
                        <a:r>
                          <a:rPr kumimoji="0" lang="en-GB" sz="900" b="1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n</a:t>
                        </a:r>
                      </a:p>
                    </p:txBody>
                  </p:sp>
                  <p:sp>
                    <p:nvSpPr>
                      <p:cNvPr id="924" name="TextBox 1995">
                        <a:extLst>
                          <a:ext uri="{FF2B5EF4-FFF2-40B4-BE49-F238E27FC236}">
                            <a16:creationId xmlns:a16="http://schemas.microsoft.com/office/drawing/2014/main" id="{4CC038DE-3FEF-0D49-874D-99EF3519017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50840" y="3521848"/>
                        <a:ext cx="475937" cy="2308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C3b</a:t>
                        </a:r>
                        <a:r>
                          <a:rPr kumimoji="0" lang="en-GB" sz="900" b="1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n</a:t>
                        </a:r>
                      </a:p>
                    </p:txBody>
                  </p:sp>
                  <p:sp>
                    <p:nvSpPr>
                      <p:cNvPr id="925" name="TextBox 1996">
                        <a:extLst>
                          <a:ext uri="{FF2B5EF4-FFF2-40B4-BE49-F238E27FC236}">
                            <a16:creationId xmlns:a16="http://schemas.microsoft.com/office/drawing/2014/main" id="{EC22063D-9FEB-FE47-A9DE-8ED02721F56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785690" y="3521848"/>
                        <a:ext cx="475937" cy="2308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90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C3b</a:t>
                        </a:r>
                        <a:r>
                          <a:rPr kumimoji="0" lang="en-GB" sz="900" b="1" i="0" u="none" strike="noStrike" kern="0" cap="none" spc="0" normalizeH="0" baseline="-2500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n</a:t>
                        </a:r>
                      </a:p>
                    </p:txBody>
                  </p:sp>
                  <p:sp>
                    <p:nvSpPr>
                      <p:cNvPr id="926" name="TextBox 1997">
                        <a:extLst>
                          <a:ext uri="{FF2B5EF4-FFF2-40B4-BE49-F238E27FC236}">
                            <a16:creationId xmlns:a16="http://schemas.microsoft.com/office/drawing/2014/main" id="{99589E3F-ECD5-9740-9EB2-DD288F0DAD7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82770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27" name="TextBox 1998">
                        <a:extLst>
                          <a:ext uri="{FF2B5EF4-FFF2-40B4-BE49-F238E27FC236}">
                            <a16:creationId xmlns:a16="http://schemas.microsoft.com/office/drawing/2014/main" id="{199D0A70-0C19-DE42-8ABD-3CC3F7A4E02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576604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28" name="TextBox 1999">
                        <a:extLst>
                          <a:ext uri="{FF2B5EF4-FFF2-40B4-BE49-F238E27FC236}">
                            <a16:creationId xmlns:a16="http://schemas.microsoft.com/office/drawing/2014/main" id="{4B3A3F98-AE6C-B54A-AF43-9DFA3A33C54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965338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29" name="TextBox 2000">
                        <a:extLst>
                          <a:ext uri="{FF2B5EF4-FFF2-40B4-BE49-F238E27FC236}">
                            <a16:creationId xmlns:a16="http://schemas.microsoft.com/office/drawing/2014/main" id="{2C9A95EC-634D-464C-9720-F054A71F8DD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354420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0" name="TextBox 2001">
                        <a:extLst>
                          <a:ext uri="{FF2B5EF4-FFF2-40B4-BE49-F238E27FC236}">
                            <a16:creationId xmlns:a16="http://schemas.microsoft.com/office/drawing/2014/main" id="{A7C78E92-4750-9141-9A85-01927DBEFE3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742492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1" name="TextBox 2002">
                        <a:extLst>
                          <a:ext uri="{FF2B5EF4-FFF2-40B4-BE49-F238E27FC236}">
                            <a16:creationId xmlns:a16="http://schemas.microsoft.com/office/drawing/2014/main" id="{5B970B55-E359-7C49-8740-C928A517D34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133232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2" name="TextBox 2003">
                        <a:extLst>
                          <a:ext uri="{FF2B5EF4-FFF2-40B4-BE49-F238E27FC236}">
                            <a16:creationId xmlns:a16="http://schemas.microsoft.com/office/drawing/2014/main" id="{F9B8CAC9-E9B9-3B4C-9070-0945B01FA50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522934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3" name="TextBox 2004">
                        <a:extLst>
                          <a:ext uri="{FF2B5EF4-FFF2-40B4-BE49-F238E27FC236}">
                            <a16:creationId xmlns:a16="http://schemas.microsoft.com/office/drawing/2014/main" id="{C3905FEB-4B91-D24C-A856-626B714A34D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918024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4" name="TextBox 2005">
                        <a:extLst>
                          <a:ext uri="{FF2B5EF4-FFF2-40B4-BE49-F238E27FC236}">
                            <a16:creationId xmlns:a16="http://schemas.microsoft.com/office/drawing/2014/main" id="{07257863-1BB5-E947-966A-E0BA8B9F20C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302100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5" name="TextBox 2006">
                        <a:extLst>
                          <a:ext uri="{FF2B5EF4-FFF2-40B4-BE49-F238E27FC236}">
                            <a16:creationId xmlns:a16="http://schemas.microsoft.com/office/drawing/2014/main" id="{5BDA362F-4553-D349-8B4B-0EBD1C5CCAB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692988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6" name="TextBox 2007">
                        <a:extLst>
                          <a:ext uri="{FF2B5EF4-FFF2-40B4-BE49-F238E27FC236}">
                            <a16:creationId xmlns:a16="http://schemas.microsoft.com/office/drawing/2014/main" id="{F607A103-5623-0247-8196-C81FD3FB78B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085519" y="4243680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7" name="TextBox 2008">
                        <a:extLst>
                          <a:ext uri="{FF2B5EF4-FFF2-40B4-BE49-F238E27FC236}">
                            <a16:creationId xmlns:a16="http://schemas.microsoft.com/office/drawing/2014/main" id="{C3782155-91BD-4343-A570-5D87B1BD020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473259" y="4250757"/>
                        <a:ext cx="365806" cy="261610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>
                            <a:srgbClr val="00AB8E"/>
                          </a:buClr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GB" sz="1050" b="1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Arial"/>
                          </a:rPr>
                          <a:t>C5</a:t>
                        </a:r>
                      </a:p>
                    </p:txBody>
                  </p:sp>
                  <p:sp>
                    <p:nvSpPr>
                      <p:cNvPr id="938" name="Rectangle 937">
                        <a:extLst>
                          <a:ext uri="{FF2B5EF4-FFF2-40B4-BE49-F238E27FC236}">
                            <a16:creationId xmlns:a16="http://schemas.microsoft.com/office/drawing/2014/main" id="{2DEE9604-CAA7-B64B-92CC-3CBB7EBBD4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30909" y="2479320"/>
                        <a:ext cx="4901921" cy="2574512"/>
                      </a:xfrm>
                      <a:prstGeom prst="rect">
                        <a:avLst/>
                      </a:prstGeom>
                      <a:solidFill>
                        <a:sysClr val="window" lastClr="FFFFFF">
                          <a:alpha val="55000"/>
                        </a:sys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39" name="Rectangle 938">
                        <a:extLst>
                          <a:ext uri="{FF2B5EF4-FFF2-40B4-BE49-F238E27FC236}">
                            <a16:creationId xmlns:a16="http://schemas.microsoft.com/office/drawing/2014/main" id="{6F7805CE-35BC-5B40-B48A-B301960AA42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837945" y="1934531"/>
                        <a:ext cx="438270" cy="566436"/>
                      </a:xfrm>
                      <a:prstGeom prst="rect">
                        <a:avLst/>
                      </a:prstGeom>
                      <a:solidFill>
                        <a:sysClr val="window" lastClr="FFFFFF">
                          <a:alpha val="55000"/>
                        </a:sys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40" name="Rectangle 939">
                        <a:extLst>
                          <a:ext uri="{FF2B5EF4-FFF2-40B4-BE49-F238E27FC236}">
                            <a16:creationId xmlns:a16="http://schemas.microsoft.com/office/drawing/2014/main" id="{27D27C92-3FC1-0B4E-A0A3-27C102CD50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45151" y="1927409"/>
                        <a:ext cx="438270" cy="573558"/>
                      </a:xfrm>
                      <a:prstGeom prst="rect">
                        <a:avLst/>
                      </a:prstGeom>
                      <a:solidFill>
                        <a:sysClr val="window" lastClr="FFFFFF">
                          <a:alpha val="55000"/>
                        </a:sysClr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857" name="Multiplication Sign 1928">
                      <a:extLst>
                        <a:ext uri="{FF2B5EF4-FFF2-40B4-BE49-F238E27FC236}">
                          <a16:creationId xmlns:a16="http://schemas.microsoft.com/office/drawing/2014/main" id="{59064109-7C88-4045-8214-9755727A77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67964" y="1875009"/>
                      <a:ext cx="516468" cy="473627"/>
                    </a:xfrm>
                    <a:prstGeom prst="mathMultiply">
                      <a:avLst/>
                    </a:prstGeom>
                    <a:solidFill>
                      <a:srgbClr val="FF0000">
                        <a:alpha val="46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58" name="Multiplication Sign 1929">
                      <a:extLst>
                        <a:ext uri="{FF2B5EF4-FFF2-40B4-BE49-F238E27FC236}">
                          <a16:creationId xmlns:a16="http://schemas.microsoft.com/office/drawing/2014/main" id="{3296AA26-26EB-944B-A9F9-D138145D8B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12333" y="1894032"/>
                      <a:ext cx="516468" cy="473627"/>
                    </a:xfrm>
                    <a:prstGeom prst="mathMultiply">
                      <a:avLst/>
                    </a:prstGeom>
                    <a:solidFill>
                      <a:srgbClr val="FF0000">
                        <a:alpha val="46000"/>
                      </a:srgbClr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859" name="Right Brace 1930">
                      <a:extLst>
                        <a:ext uri="{FF2B5EF4-FFF2-40B4-BE49-F238E27FC236}">
                          <a16:creationId xmlns:a16="http://schemas.microsoft.com/office/drawing/2014/main" id="{9544588B-23A4-DE45-B9EA-0FD2BDCAE39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9035477" y="2535041"/>
                      <a:ext cx="364565" cy="5328785"/>
                    </a:xfrm>
                    <a:prstGeom prst="rightBrace">
                      <a:avLst>
                        <a:gd name="adj1" fmla="val 81844"/>
                        <a:gd name="adj2" fmla="val 50001"/>
                      </a:avLst>
                    </a:prstGeom>
                    <a:noFill/>
                    <a:ln w="19050" cap="flat" cmpd="sng" algn="ctr">
                      <a:solidFill>
                        <a:srgbClr val="222A35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E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850" name="Group 1921">
                    <a:extLst>
                      <a:ext uri="{FF2B5EF4-FFF2-40B4-BE49-F238E27FC236}">
                        <a16:creationId xmlns:a16="http://schemas.microsoft.com/office/drawing/2014/main" id="{990332E9-0803-7449-81CF-43EDE321FF45}"/>
                      </a:ext>
                    </a:extLst>
                  </p:cNvPr>
                  <p:cNvGrpSpPr/>
                  <p:nvPr/>
                </p:nvGrpSpPr>
                <p:grpSpPr>
                  <a:xfrm>
                    <a:off x="6696952" y="5176561"/>
                    <a:ext cx="4752677" cy="1117564"/>
                    <a:chOff x="208941" y="5244668"/>
                    <a:chExt cx="5261050" cy="1236305"/>
                  </a:xfrm>
                </p:grpSpPr>
                <p:pic>
                  <p:nvPicPr>
                    <p:cNvPr id="852" name="Picture 1923" descr="Icon&#10;&#10;Description automatically generated">
                      <a:extLst>
                        <a:ext uri="{FF2B5EF4-FFF2-40B4-BE49-F238E27FC236}">
                          <a16:creationId xmlns:a16="http://schemas.microsoft.com/office/drawing/2014/main" id="{F9C7FE14-1083-0243-B189-3D304BF85A9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/>
                    <a:stretch>
                      <a:fillRect/>
                    </a:stretch>
                  </p:blipFill>
                  <p:spPr>
                    <a:xfrm>
                      <a:off x="290853" y="5256253"/>
                      <a:ext cx="5179138" cy="122472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853" name="TextBox 1924">
                      <a:extLst>
                        <a:ext uri="{FF2B5EF4-FFF2-40B4-BE49-F238E27FC236}">
                          <a16:creationId xmlns:a16="http://schemas.microsoft.com/office/drawing/2014/main" id="{98E40CE8-6CA0-404C-9081-A154C3EAC8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8941" y="5244668"/>
                      <a:ext cx="1579654" cy="2398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AB8E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Normal red cells</a:t>
                      </a:r>
                    </a:p>
                  </p:txBody>
                </p:sp>
                <p:sp>
                  <p:nvSpPr>
                    <p:cNvPr id="854" name="TextBox 1925">
                      <a:extLst>
                        <a:ext uri="{FF2B5EF4-FFF2-40B4-BE49-F238E27FC236}">
                          <a16:creationId xmlns:a16="http://schemas.microsoft.com/office/drawing/2014/main" id="{E8F498E5-A4C3-4D40-A7F0-6E6F9974B5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55897" y="5244668"/>
                      <a:ext cx="3414467" cy="23980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AB8E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7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</a:rPr>
                        <a:t>PNH red cells</a:t>
                      </a:r>
                    </a:p>
                  </p:txBody>
                </p:sp>
              </p:grpSp>
              <p:sp>
                <p:nvSpPr>
                  <p:cNvPr id="851" name="TextBox 1922">
                    <a:extLst>
                      <a:ext uri="{FF2B5EF4-FFF2-40B4-BE49-F238E27FC236}">
                        <a16:creationId xmlns:a16="http://schemas.microsoft.com/office/drawing/2014/main" id="{B1A89789-6387-0B48-8AD7-7C57C8AB5A99}"/>
                      </a:ext>
                    </a:extLst>
                  </p:cNvPr>
                  <p:cNvSpPr txBox="1"/>
                  <p:nvPr/>
                </p:nvSpPr>
                <p:spPr>
                  <a:xfrm>
                    <a:off x="8252038" y="6164074"/>
                    <a:ext cx="225195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2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AB8E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"/>
                      </a:rPr>
                      <a:t>No haemolysis</a:t>
                    </a:r>
                    <a:r>
                      <a:rPr kumimoji="0" lang="en-GB" sz="1200" b="1" i="0" u="none" strike="noStrike" kern="0" cap="none" spc="0" normalizeH="0" baseline="30000" noProof="0">
                        <a:ln>
                          <a:noFill/>
                        </a:ln>
                        <a:solidFill>
                          <a:srgbClr val="00AB8E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Arial"/>
                      </a:rPr>
                      <a:t>1</a:t>
                    </a:r>
                  </a:p>
                </p:txBody>
              </p:sp>
            </p:grpSp>
          </p:grpSp>
        </p:grpSp>
        <p:grpSp>
          <p:nvGrpSpPr>
            <p:cNvPr id="835" name="Group 1906">
              <a:extLst>
                <a:ext uri="{FF2B5EF4-FFF2-40B4-BE49-F238E27FC236}">
                  <a16:creationId xmlns:a16="http://schemas.microsoft.com/office/drawing/2014/main" id="{F1191BA9-F60B-F44B-B9A3-FBE41C3CC131}"/>
                </a:ext>
              </a:extLst>
            </p:cNvPr>
            <p:cNvGrpSpPr/>
            <p:nvPr/>
          </p:nvGrpSpPr>
          <p:grpSpPr>
            <a:xfrm>
              <a:off x="8716978" y="1693214"/>
              <a:ext cx="438270" cy="549957"/>
              <a:chOff x="6361877" y="1731248"/>
              <a:chExt cx="438270" cy="549957"/>
            </a:xfrm>
          </p:grpSpPr>
          <p:cxnSp>
            <p:nvCxnSpPr>
              <p:cNvPr id="837" name="Straight Arrow Connector 1908">
                <a:extLst>
                  <a:ext uri="{FF2B5EF4-FFF2-40B4-BE49-F238E27FC236}">
                    <a16:creationId xmlns:a16="http://schemas.microsoft.com/office/drawing/2014/main" id="{EA83864C-3112-FE4F-99C6-6BFA7CE5ED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7928" y="2145885"/>
                <a:ext cx="1" cy="132938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000000"/>
                </a:solidFill>
                <a:prstDash val="solid"/>
                <a:miter lim="800000"/>
                <a:tailEnd type="triangle" w="sm" len="sm"/>
              </a:ln>
              <a:effectLst/>
            </p:spPr>
          </p:cxnSp>
          <p:grpSp>
            <p:nvGrpSpPr>
              <p:cNvPr id="838" name="Group 1909">
                <a:extLst>
                  <a:ext uri="{FF2B5EF4-FFF2-40B4-BE49-F238E27FC236}">
                    <a16:creationId xmlns:a16="http://schemas.microsoft.com/office/drawing/2014/main" id="{B0D269BE-DB81-BE4A-A300-3DEDFE657932}"/>
                  </a:ext>
                </a:extLst>
              </p:cNvPr>
              <p:cNvGrpSpPr/>
              <p:nvPr/>
            </p:nvGrpSpPr>
            <p:grpSpPr>
              <a:xfrm>
                <a:off x="6364617" y="1764548"/>
                <a:ext cx="378356" cy="377403"/>
                <a:chOff x="4765216" y="1960157"/>
                <a:chExt cx="378356" cy="377403"/>
              </a:xfrm>
            </p:grpSpPr>
            <p:sp>
              <p:nvSpPr>
                <p:cNvPr id="840" name="Oval 1911">
                  <a:extLst>
                    <a:ext uri="{FF2B5EF4-FFF2-40B4-BE49-F238E27FC236}">
                      <a16:creationId xmlns:a16="http://schemas.microsoft.com/office/drawing/2014/main" id="{8BFFA667-3959-9048-8109-82001C54A0BA}"/>
                    </a:ext>
                  </a:extLst>
                </p:cNvPr>
                <p:cNvSpPr/>
                <p:nvPr/>
              </p:nvSpPr>
              <p:spPr>
                <a:xfrm>
                  <a:off x="4765216" y="1960157"/>
                  <a:ext cx="378356" cy="377403"/>
                </a:xfrm>
                <a:prstGeom prst="ellipse">
                  <a:avLst/>
                </a:prstGeom>
                <a:solidFill>
                  <a:srgbClr val="59CBE8"/>
                </a:solidFill>
                <a:ln w="12700" cap="flat" cmpd="sng" algn="ctr">
                  <a:solidFill>
                    <a:srgbClr val="59CBE8">
                      <a:lumMod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5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841" name="TextBox 1912">
                  <a:extLst>
                    <a:ext uri="{FF2B5EF4-FFF2-40B4-BE49-F238E27FC236}">
                      <a16:creationId xmlns:a16="http://schemas.microsoft.com/office/drawing/2014/main" id="{DCC87EC5-5C8E-5145-BC90-1405C988D988}"/>
                    </a:ext>
                  </a:extLst>
                </p:cNvPr>
                <p:cNvSpPr txBox="1"/>
                <p:nvPr/>
              </p:nvSpPr>
              <p:spPr>
                <a:xfrm>
                  <a:off x="4771491" y="2015258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C3</a:t>
                  </a:r>
                </a:p>
              </p:txBody>
            </p:sp>
            <p:cxnSp>
              <p:nvCxnSpPr>
                <p:cNvPr id="842" name="Straight Connector 1913">
                  <a:extLst>
                    <a:ext uri="{FF2B5EF4-FFF2-40B4-BE49-F238E27FC236}">
                      <a16:creationId xmlns:a16="http://schemas.microsoft.com/office/drawing/2014/main" id="{5C19BF83-A220-CC4B-8333-BA6F67BBE3D8}"/>
                    </a:ext>
                  </a:extLst>
                </p:cNvPr>
                <p:cNvCxnSpPr>
                  <a:cxnSpLocks/>
                  <a:stCxn id="840" idx="1"/>
                  <a:endCxn id="840" idx="5"/>
                </p:cNvCxnSpPr>
                <p:nvPr/>
              </p:nvCxnSpPr>
              <p:spPr>
                <a:xfrm>
                  <a:off x="4820625" y="2015426"/>
                  <a:ext cx="267538" cy="266865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FF0000">
                      <a:alpha val="38000"/>
                    </a:srgbClr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43" name="Straight Connector 1914">
                  <a:extLst>
                    <a:ext uri="{FF2B5EF4-FFF2-40B4-BE49-F238E27FC236}">
                      <a16:creationId xmlns:a16="http://schemas.microsoft.com/office/drawing/2014/main" id="{4E6E8D35-403B-E44A-AAC2-68758C3169EC}"/>
                    </a:ext>
                  </a:extLst>
                </p:cNvPr>
                <p:cNvCxnSpPr>
                  <a:cxnSpLocks/>
                  <a:stCxn id="840" idx="7"/>
                </p:cNvCxnSpPr>
                <p:nvPr/>
              </p:nvCxnSpPr>
              <p:spPr>
                <a:xfrm flipH="1">
                  <a:off x="4820625" y="2015426"/>
                  <a:ext cx="267538" cy="267704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FF0000">
                      <a:alpha val="38000"/>
                    </a:srgbClr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839" name="Rectangle 838">
                <a:extLst>
                  <a:ext uri="{FF2B5EF4-FFF2-40B4-BE49-F238E27FC236}">
                    <a16:creationId xmlns:a16="http://schemas.microsoft.com/office/drawing/2014/main" id="{75FD59DA-7527-724E-9D79-27E9B325C7B5}"/>
                  </a:ext>
                </a:extLst>
              </p:cNvPr>
              <p:cNvSpPr/>
              <p:nvPr/>
            </p:nvSpPr>
            <p:spPr>
              <a:xfrm>
                <a:off x="6361877" y="1731248"/>
                <a:ext cx="438270" cy="549957"/>
              </a:xfrm>
              <a:prstGeom prst="rect">
                <a:avLst/>
              </a:prstGeom>
              <a:solidFill>
                <a:sysClr val="window" lastClr="FFFFFF">
                  <a:alpha val="5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  <p:sp>
          <p:nvSpPr>
            <p:cNvPr id="836" name="Multiplication Sign 1907">
              <a:extLst>
                <a:ext uri="{FF2B5EF4-FFF2-40B4-BE49-F238E27FC236}">
                  <a16:creationId xmlns:a16="http://schemas.microsoft.com/office/drawing/2014/main" id="{CF7EB117-4939-B14B-97BA-CA02E1616B24}"/>
                </a:ext>
              </a:extLst>
            </p:cNvPr>
            <p:cNvSpPr/>
            <p:nvPr/>
          </p:nvSpPr>
          <p:spPr>
            <a:xfrm>
              <a:off x="8646087" y="1687347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987" name="TextBox 2060">
            <a:extLst>
              <a:ext uri="{FF2B5EF4-FFF2-40B4-BE49-F238E27FC236}">
                <a16:creationId xmlns:a16="http://schemas.microsoft.com/office/drawing/2014/main" id="{6D0CC5BA-7473-6740-BC68-9164C54B1BCD}"/>
              </a:ext>
            </a:extLst>
          </p:cNvPr>
          <p:cNvSpPr txBox="1"/>
          <p:nvPr/>
        </p:nvSpPr>
        <p:spPr>
          <a:xfrm>
            <a:off x="2142491" y="1113953"/>
            <a:ext cx="21175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1200" b="1">
                <a:solidFill>
                  <a:srgbClr val="000000"/>
                </a:solidFill>
                <a:latin typeface="Arial"/>
              </a:rPr>
              <a:t>Incomplete C5 inhibition</a:t>
            </a:r>
          </a:p>
        </p:txBody>
      </p:sp>
      <p:grpSp>
        <p:nvGrpSpPr>
          <p:cNvPr id="988" name="Group 2061">
            <a:extLst>
              <a:ext uri="{FF2B5EF4-FFF2-40B4-BE49-F238E27FC236}">
                <a16:creationId xmlns:a16="http://schemas.microsoft.com/office/drawing/2014/main" id="{C0651E27-F6BB-5546-A00E-30EC46CF9178}"/>
              </a:ext>
            </a:extLst>
          </p:cNvPr>
          <p:cNvGrpSpPr/>
          <p:nvPr/>
        </p:nvGrpSpPr>
        <p:grpSpPr>
          <a:xfrm>
            <a:off x="946537" y="5130900"/>
            <a:ext cx="4463036" cy="975135"/>
            <a:chOff x="871294" y="5353406"/>
            <a:chExt cx="4463036" cy="980690"/>
          </a:xfrm>
        </p:grpSpPr>
        <p:pic>
          <p:nvPicPr>
            <p:cNvPr id="989" name="Picture 2062">
              <a:extLst>
                <a:ext uri="{FF2B5EF4-FFF2-40B4-BE49-F238E27FC236}">
                  <a16:creationId xmlns:a16="http://schemas.microsoft.com/office/drawing/2014/main" id="{5410842B-B777-7749-821C-37201369B1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74011" t="3398" b="7650"/>
            <a:stretch/>
          </p:blipFill>
          <p:spPr>
            <a:xfrm>
              <a:off x="4426920" y="5376566"/>
              <a:ext cx="907410" cy="828000"/>
            </a:xfrm>
            <a:prstGeom prst="rect">
              <a:avLst/>
            </a:prstGeom>
          </p:spPr>
        </p:pic>
        <p:pic>
          <p:nvPicPr>
            <p:cNvPr id="990" name="Picture 2063">
              <a:extLst>
                <a:ext uri="{FF2B5EF4-FFF2-40B4-BE49-F238E27FC236}">
                  <a16:creationId xmlns:a16="http://schemas.microsoft.com/office/drawing/2014/main" id="{7E6A72D2-A148-BA4F-B141-D01C542D9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759" t="3840" r="26065" b="3118"/>
            <a:stretch/>
          </p:blipFill>
          <p:spPr>
            <a:xfrm>
              <a:off x="871294" y="5370871"/>
              <a:ext cx="2469273" cy="860524"/>
            </a:xfrm>
            <a:prstGeom prst="rect">
              <a:avLst/>
            </a:prstGeom>
          </p:spPr>
        </p:pic>
        <p:pic>
          <p:nvPicPr>
            <p:cNvPr id="991" name="Picture 206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F09DF30-D669-C245-AC98-656564BB73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9270" t="7422" r="39615" b="-7422"/>
            <a:stretch/>
          </p:blipFill>
          <p:spPr>
            <a:xfrm>
              <a:off x="3368045" y="5353406"/>
              <a:ext cx="1054557" cy="980690"/>
            </a:xfrm>
            <a:prstGeom prst="rect">
              <a:avLst/>
            </a:prstGeom>
          </p:spPr>
        </p:pic>
      </p:grpSp>
      <p:sp>
        <p:nvSpPr>
          <p:cNvPr id="992" name="TextBox 3890">
            <a:extLst>
              <a:ext uri="{FF2B5EF4-FFF2-40B4-BE49-F238E27FC236}">
                <a16:creationId xmlns:a16="http://schemas.microsoft.com/office/drawing/2014/main" id="{B41BEF09-5545-7C42-BE9A-C4A00D01BCA0}"/>
              </a:ext>
            </a:extLst>
          </p:cNvPr>
          <p:cNvSpPr txBox="1"/>
          <p:nvPr/>
        </p:nvSpPr>
        <p:spPr>
          <a:xfrm>
            <a:off x="3671136" y="5947002"/>
            <a:ext cx="2524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1200" b="1">
                <a:solidFill>
                  <a:srgbClr val="C00000"/>
                </a:solidFill>
                <a:latin typeface="Arial"/>
              </a:rPr>
              <a:t>Chronic EVH</a:t>
            </a:r>
          </a:p>
        </p:txBody>
      </p:sp>
      <p:sp>
        <p:nvSpPr>
          <p:cNvPr id="993" name="TextBox 3891">
            <a:extLst>
              <a:ext uri="{FF2B5EF4-FFF2-40B4-BE49-F238E27FC236}">
                <a16:creationId xmlns:a16="http://schemas.microsoft.com/office/drawing/2014/main" id="{C381BFC4-3823-9141-9F53-971F18E35A37}"/>
              </a:ext>
            </a:extLst>
          </p:cNvPr>
          <p:cNvSpPr txBox="1"/>
          <p:nvPr/>
        </p:nvSpPr>
        <p:spPr>
          <a:xfrm>
            <a:off x="742602" y="4548962"/>
            <a:ext cx="47461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C5b-9 (MAC)</a:t>
            </a:r>
          </a:p>
        </p:txBody>
      </p:sp>
      <p:sp>
        <p:nvSpPr>
          <p:cNvPr id="994" name="Right Brace 3892">
            <a:extLst>
              <a:ext uri="{FF2B5EF4-FFF2-40B4-BE49-F238E27FC236}">
                <a16:creationId xmlns:a16="http://schemas.microsoft.com/office/drawing/2014/main" id="{C0BE1B08-4455-6E4C-81F0-70679654EBD0}"/>
              </a:ext>
            </a:extLst>
          </p:cNvPr>
          <p:cNvSpPr/>
          <p:nvPr/>
        </p:nvSpPr>
        <p:spPr>
          <a:xfrm rot="5400000">
            <a:off x="2935389" y="2061783"/>
            <a:ext cx="364565" cy="5328785"/>
          </a:xfrm>
          <a:prstGeom prst="rightBrace">
            <a:avLst>
              <a:gd name="adj1" fmla="val 81844"/>
              <a:gd name="adj2" fmla="val 50001"/>
            </a:avLst>
          </a:prstGeom>
          <a:noFill/>
          <a:ln w="19050" cap="flat" cmpd="sng" algn="ctr">
            <a:solidFill>
              <a:srgbClr val="222A3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5" name="Oval 3893">
            <a:extLst>
              <a:ext uri="{FF2B5EF4-FFF2-40B4-BE49-F238E27FC236}">
                <a16:creationId xmlns:a16="http://schemas.microsoft.com/office/drawing/2014/main" id="{1608B2B4-71BF-6148-9316-E3054C5DAABB}"/>
              </a:ext>
            </a:extLst>
          </p:cNvPr>
          <p:cNvSpPr/>
          <p:nvPr/>
        </p:nvSpPr>
        <p:spPr>
          <a:xfrm>
            <a:off x="1961016" y="3676366"/>
            <a:ext cx="377553" cy="377553"/>
          </a:xfrm>
          <a:prstGeom prst="ellipse">
            <a:avLst/>
          </a:prstGeom>
          <a:solidFill>
            <a:srgbClr val="FFA300">
              <a:lumMod val="60000"/>
              <a:lumOff val="40000"/>
            </a:srgbClr>
          </a:solidFill>
          <a:ln w="12700" cap="flat" cmpd="sng" algn="ctr">
            <a:solidFill>
              <a:srgbClr val="FFA30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6" name="Oval 3894">
            <a:extLst>
              <a:ext uri="{FF2B5EF4-FFF2-40B4-BE49-F238E27FC236}">
                <a16:creationId xmlns:a16="http://schemas.microsoft.com/office/drawing/2014/main" id="{663C75BD-46C5-A749-9F8B-6EA26157CF1E}"/>
              </a:ext>
            </a:extLst>
          </p:cNvPr>
          <p:cNvSpPr/>
          <p:nvPr/>
        </p:nvSpPr>
        <p:spPr>
          <a:xfrm>
            <a:off x="791170" y="3676366"/>
            <a:ext cx="377553" cy="377553"/>
          </a:xfrm>
          <a:prstGeom prst="ellipse">
            <a:avLst/>
          </a:prstGeom>
          <a:solidFill>
            <a:srgbClr val="FFA300">
              <a:lumMod val="60000"/>
              <a:lumOff val="40000"/>
            </a:srgbClr>
          </a:solidFill>
          <a:ln w="12700" cap="flat" cmpd="sng" algn="ctr">
            <a:solidFill>
              <a:srgbClr val="FFA30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7" name="Oval 3895">
            <a:extLst>
              <a:ext uri="{FF2B5EF4-FFF2-40B4-BE49-F238E27FC236}">
                <a16:creationId xmlns:a16="http://schemas.microsoft.com/office/drawing/2014/main" id="{34E3856E-3D57-B84D-BD13-F62E7F340A90}"/>
              </a:ext>
            </a:extLst>
          </p:cNvPr>
          <p:cNvSpPr/>
          <p:nvPr/>
        </p:nvSpPr>
        <p:spPr>
          <a:xfrm>
            <a:off x="1181119" y="3676366"/>
            <a:ext cx="377553" cy="377553"/>
          </a:xfrm>
          <a:prstGeom prst="ellipse">
            <a:avLst/>
          </a:prstGeom>
          <a:solidFill>
            <a:srgbClr val="FFA300">
              <a:lumMod val="60000"/>
              <a:lumOff val="40000"/>
            </a:srgbClr>
          </a:solidFill>
          <a:ln w="12700" cap="flat" cmpd="sng" algn="ctr">
            <a:solidFill>
              <a:srgbClr val="FFA30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98" name="Oval 3896">
            <a:extLst>
              <a:ext uri="{FF2B5EF4-FFF2-40B4-BE49-F238E27FC236}">
                <a16:creationId xmlns:a16="http://schemas.microsoft.com/office/drawing/2014/main" id="{66180DF9-F59D-B54B-8853-09FBFFD012C7}"/>
              </a:ext>
            </a:extLst>
          </p:cNvPr>
          <p:cNvSpPr/>
          <p:nvPr/>
        </p:nvSpPr>
        <p:spPr>
          <a:xfrm>
            <a:off x="1571067" y="3676366"/>
            <a:ext cx="377553" cy="377553"/>
          </a:xfrm>
          <a:prstGeom prst="ellipse">
            <a:avLst/>
          </a:prstGeom>
          <a:solidFill>
            <a:srgbClr val="FFA300">
              <a:lumMod val="60000"/>
              <a:lumOff val="40000"/>
            </a:srgbClr>
          </a:solidFill>
          <a:ln w="12700" cap="flat" cmpd="sng" algn="ctr">
            <a:solidFill>
              <a:srgbClr val="FFA300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999" name="Connector: Curved 3897">
            <a:extLst>
              <a:ext uri="{FF2B5EF4-FFF2-40B4-BE49-F238E27FC236}">
                <a16:creationId xmlns:a16="http://schemas.microsoft.com/office/drawing/2014/main" id="{244484BF-0C0E-A341-A4AE-D91E4E3A9C02}"/>
              </a:ext>
            </a:extLst>
          </p:cNvPr>
          <p:cNvCxnSpPr>
            <a:cxnSpLocks/>
            <a:stCxn id="1002" idx="0"/>
          </p:cNvCxnSpPr>
          <p:nvPr/>
        </p:nvCxnSpPr>
        <p:spPr>
          <a:xfrm rot="5400000" flipH="1" flipV="1">
            <a:off x="2233318" y="1616963"/>
            <a:ext cx="506872" cy="594081"/>
          </a:xfrm>
          <a:prstGeom prst="curvedConnector2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sp>
        <p:nvSpPr>
          <p:cNvPr id="1000" name="Oval 3898">
            <a:extLst>
              <a:ext uri="{FF2B5EF4-FFF2-40B4-BE49-F238E27FC236}">
                <a16:creationId xmlns:a16="http://schemas.microsoft.com/office/drawing/2014/main" id="{C049CA6A-428F-E64B-86D1-8B16D00EE9B5}"/>
              </a:ext>
            </a:extLst>
          </p:cNvPr>
          <p:cNvSpPr/>
          <p:nvPr/>
        </p:nvSpPr>
        <p:spPr>
          <a:xfrm>
            <a:off x="2686216" y="2570942"/>
            <a:ext cx="573517" cy="280267"/>
          </a:xfrm>
          <a:prstGeom prst="ellipse">
            <a:avLst/>
          </a:prstGeom>
          <a:solidFill>
            <a:srgbClr val="6B3077">
              <a:lumMod val="60000"/>
              <a:lumOff val="40000"/>
            </a:srgbClr>
          </a:solidFill>
          <a:ln w="12700" cap="flat" cmpd="sng" algn="ctr">
            <a:solidFill>
              <a:srgbClr val="6B307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C3b</a:t>
            </a:r>
          </a:p>
        </p:txBody>
      </p:sp>
      <p:cxnSp>
        <p:nvCxnSpPr>
          <p:cNvPr id="1001" name="Straight Arrow Connector 3899">
            <a:extLst>
              <a:ext uri="{FF2B5EF4-FFF2-40B4-BE49-F238E27FC236}">
                <a16:creationId xmlns:a16="http://schemas.microsoft.com/office/drawing/2014/main" id="{8B14BA42-8A7D-0E4E-AD3C-1DB530D92A64}"/>
              </a:ext>
            </a:extLst>
          </p:cNvPr>
          <p:cNvCxnSpPr>
            <a:cxnSpLocks/>
          </p:cNvCxnSpPr>
          <p:nvPr/>
        </p:nvCxnSpPr>
        <p:spPr>
          <a:xfrm>
            <a:off x="2972974" y="2868529"/>
            <a:ext cx="0" cy="12841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sp>
        <p:nvSpPr>
          <p:cNvPr id="1002" name="TextBox 3900">
            <a:extLst>
              <a:ext uri="{FF2B5EF4-FFF2-40B4-BE49-F238E27FC236}">
                <a16:creationId xmlns:a16="http://schemas.microsoft.com/office/drawing/2014/main" id="{F9CA8AE2-F1CA-704D-922B-18F8BC5E6E11}"/>
              </a:ext>
            </a:extLst>
          </p:cNvPr>
          <p:cNvSpPr txBox="1"/>
          <p:nvPr/>
        </p:nvSpPr>
        <p:spPr>
          <a:xfrm>
            <a:off x="1795214" y="2167439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C3 convertase </a:t>
            </a:r>
            <a:br>
              <a:rPr lang="en-GB" sz="700">
                <a:solidFill>
                  <a:srgbClr val="000000"/>
                </a:solidFill>
                <a:latin typeface="Arial"/>
              </a:rPr>
            </a:br>
            <a:r>
              <a:rPr lang="en-GB" sz="700">
                <a:solidFill>
                  <a:srgbClr val="000000"/>
                </a:solidFill>
                <a:latin typeface="Arial"/>
              </a:rPr>
              <a:t>(C3bBb)</a:t>
            </a:r>
          </a:p>
        </p:txBody>
      </p:sp>
      <p:cxnSp>
        <p:nvCxnSpPr>
          <p:cNvPr id="1003" name="Straight Connector 3901">
            <a:extLst>
              <a:ext uri="{FF2B5EF4-FFF2-40B4-BE49-F238E27FC236}">
                <a16:creationId xmlns:a16="http://schemas.microsoft.com/office/drawing/2014/main" id="{DF22D514-F112-004E-BE13-957D58B28F62}"/>
              </a:ext>
            </a:extLst>
          </p:cNvPr>
          <p:cNvCxnSpPr>
            <a:cxnSpLocks/>
            <a:stCxn id="1021" idx="0"/>
          </p:cNvCxnSpPr>
          <p:nvPr/>
        </p:nvCxnSpPr>
        <p:spPr>
          <a:xfrm flipH="1">
            <a:off x="2507663" y="2280791"/>
            <a:ext cx="178553" cy="1866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grpSp>
        <p:nvGrpSpPr>
          <p:cNvPr id="1004" name="Group 3902">
            <a:extLst>
              <a:ext uri="{FF2B5EF4-FFF2-40B4-BE49-F238E27FC236}">
                <a16:creationId xmlns:a16="http://schemas.microsoft.com/office/drawing/2014/main" id="{34B51BC5-6A5B-5C4A-8378-70EDA418F565}"/>
              </a:ext>
            </a:extLst>
          </p:cNvPr>
          <p:cNvGrpSpPr/>
          <p:nvPr/>
        </p:nvGrpSpPr>
        <p:grpSpPr>
          <a:xfrm>
            <a:off x="2686213" y="2996379"/>
            <a:ext cx="573518" cy="473734"/>
            <a:chOff x="6744072" y="2609157"/>
            <a:chExt cx="1008114" cy="818422"/>
          </a:xfrm>
        </p:grpSpPr>
        <p:sp>
          <p:nvSpPr>
            <p:cNvPr id="1005" name="Rectangle: Top Corners Snipped 3903">
              <a:extLst>
                <a:ext uri="{FF2B5EF4-FFF2-40B4-BE49-F238E27FC236}">
                  <a16:creationId xmlns:a16="http://schemas.microsoft.com/office/drawing/2014/main" id="{0DF0C954-809F-D249-AF50-71B5489F0E7F}"/>
                </a:ext>
              </a:extLst>
            </p:cNvPr>
            <p:cNvSpPr/>
            <p:nvPr/>
          </p:nvSpPr>
          <p:spPr>
            <a:xfrm rot="10800000">
              <a:off x="6744072" y="2882900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rgbClr val="00AB8E">
                <a:lumMod val="75000"/>
              </a:srgbClr>
            </a:solidFill>
            <a:ln w="12700" cap="flat" cmpd="sng" algn="ctr">
              <a:solidFill>
                <a:srgbClr val="00AB8E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06" name="TextBox 3904">
              <a:extLst>
                <a:ext uri="{FF2B5EF4-FFF2-40B4-BE49-F238E27FC236}">
                  <a16:creationId xmlns:a16="http://schemas.microsoft.com/office/drawing/2014/main" id="{29AD20CB-711A-F343-9AC5-B3E2CEC3D852}"/>
                </a:ext>
              </a:extLst>
            </p:cNvPr>
            <p:cNvSpPr txBox="1"/>
            <p:nvPr/>
          </p:nvSpPr>
          <p:spPr>
            <a:xfrm>
              <a:off x="6982762" y="3081965"/>
              <a:ext cx="533111" cy="345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Bb</a:t>
              </a:r>
            </a:p>
          </p:txBody>
        </p:sp>
        <p:sp>
          <p:nvSpPr>
            <p:cNvPr id="1007" name="Oval 3905">
              <a:extLst>
                <a:ext uri="{FF2B5EF4-FFF2-40B4-BE49-F238E27FC236}">
                  <a16:creationId xmlns:a16="http://schemas.microsoft.com/office/drawing/2014/main" id="{5750EA80-F4B8-6D45-B65E-C202376C84C6}"/>
                </a:ext>
              </a:extLst>
            </p:cNvPr>
            <p:cNvSpPr/>
            <p:nvPr/>
          </p:nvSpPr>
          <p:spPr>
            <a:xfrm>
              <a:off x="6744074" y="2609157"/>
              <a:ext cx="1008112" cy="484186"/>
            </a:xfrm>
            <a:prstGeom prst="ellipse">
              <a:avLst/>
            </a:prstGeom>
            <a:solidFill>
              <a:srgbClr val="00AB8E"/>
            </a:solidFill>
            <a:ln w="12700" cap="flat" cmpd="sng" algn="ctr">
              <a:solidFill>
                <a:srgbClr val="00AB8E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-25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08" name="TextBox 3906">
            <a:extLst>
              <a:ext uri="{FF2B5EF4-FFF2-40B4-BE49-F238E27FC236}">
                <a16:creationId xmlns:a16="http://schemas.microsoft.com/office/drawing/2014/main" id="{C0F22583-012D-EF49-936D-287522B94570}"/>
              </a:ext>
            </a:extLst>
          </p:cNvPr>
          <p:cNvSpPr txBox="1"/>
          <p:nvPr/>
        </p:nvSpPr>
        <p:spPr>
          <a:xfrm>
            <a:off x="1795214" y="3144261"/>
            <a:ext cx="788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C5 convertase </a:t>
            </a:r>
            <a:br>
              <a:rPr lang="en-GB" sz="700">
                <a:solidFill>
                  <a:srgbClr val="000000"/>
                </a:solidFill>
                <a:latin typeface="Arial"/>
              </a:rPr>
            </a:br>
            <a:r>
              <a:rPr lang="en-GB" sz="700">
                <a:solidFill>
                  <a:srgbClr val="000000"/>
                </a:solidFill>
                <a:latin typeface="Arial"/>
              </a:rPr>
              <a:t>(C3b</a:t>
            </a:r>
            <a:r>
              <a:rPr lang="en-GB" sz="700" baseline="-25000">
                <a:solidFill>
                  <a:srgbClr val="000000"/>
                </a:solidFill>
                <a:latin typeface="Arial"/>
              </a:rPr>
              <a:t>n</a:t>
            </a:r>
            <a:r>
              <a:rPr lang="en-GB" sz="700">
                <a:solidFill>
                  <a:srgbClr val="000000"/>
                </a:solidFill>
                <a:latin typeface="Arial"/>
              </a:rPr>
              <a:t>Bb)</a:t>
            </a:r>
          </a:p>
        </p:txBody>
      </p:sp>
      <p:cxnSp>
        <p:nvCxnSpPr>
          <p:cNvPr id="1009" name="Straight Connector 3907">
            <a:extLst>
              <a:ext uri="{FF2B5EF4-FFF2-40B4-BE49-F238E27FC236}">
                <a16:creationId xmlns:a16="http://schemas.microsoft.com/office/drawing/2014/main" id="{DCEEF039-D7BE-8B47-965A-FBA4390B1158}"/>
              </a:ext>
            </a:extLst>
          </p:cNvPr>
          <p:cNvCxnSpPr>
            <a:cxnSpLocks/>
            <a:stCxn id="1008" idx="3"/>
            <a:endCxn id="1005" idx="0"/>
          </p:cNvCxnSpPr>
          <p:nvPr/>
        </p:nvCxnSpPr>
        <p:spPr>
          <a:xfrm flipV="1">
            <a:off x="2584213" y="3294965"/>
            <a:ext cx="102000" cy="3185"/>
          </a:xfrm>
          <a:prstGeom prst="line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</p:cxnSp>
      <p:cxnSp>
        <p:nvCxnSpPr>
          <p:cNvPr id="1010" name="Straight Arrow Connector 3908">
            <a:extLst>
              <a:ext uri="{FF2B5EF4-FFF2-40B4-BE49-F238E27FC236}">
                <a16:creationId xmlns:a16="http://schemas.microsoft.com/office/drawing/2014/main" id="{1FA1BC06-08F8-2941-BB35-172B1A22EF90}"/>
              </a:ext>
            </a:extLst>
          </p:cNvPr>
          <p:cNvCxnSpPr>
            <a:cxnSpLocks/>
            <a:stCxn id="998" idx="4"/>
            <a:endCxn id="1016" idx="0"/>
          </p:cNvCxnSpPr>
          <p:nvPr/>
        </p:nvCxnSpPr>
        <p:spPr>
          <a:xfrm>
            <a:off x="1759844" y="4053919"/>
            <a:ext cx="0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11" name="Straight Arrow Connector 3909">
            <a:extLst>
              <a:ext uri="{FF2B5EF4-FFF2-40B4-BE49-F238E27FC236}">
                <a16:creationId xmlns:a16="http://schemas.microsoft.com/office/drawing/2014/main" id="{D9E135D1-E7A9-F545-BC76-EC20CDB64EE9}"/>
              </a:ext>
            </a:extLst>
          </p:cNvPr>
          <p:cNvCxnSpPr>
            <a:cxnSpLocks/>
            <a:stCxn id="997" idx="4"/>
            <a:endCxn id="1015" idx="0"/>
          </p:cNvCxnSpPr>
          <p:nvPr/>
        </p:nvCxnSpPr>
        <p:spPr>
          <a:xfrm>
            <a:off x="1369896" y="4053919"/>
            <a:ext cx="0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12" name="Straight Arrow Connector 3910">
            <a:extLst>
              <a:ext uri="{FF2B5EF4-FFF2-40B4-BE49-F238E27FC236}">
                <a16:creationId xmlns:a16="http://schemas.microsoft.com/office/drawing/2014/main" id="{82D9188B-6916-544C-A7C5-59856D494B83}"/>
              </a:ext>
            </a:extLst>
          </p:cNvPr>
          <p:cNvCxnSpPr>
            <a:cxnSpLocks/>
            <a:stCxn id="995" idx="4"/>
            <a:endCxn id="1017" idx="0"/>
          </p:cNvCxnSpPr>
          <p:nvPr/>
        </p:nvCxnSpPr>
        <p:spPr>
          <a:xfrm>
            <a:off x="2149793" y="4053919"/>
            <a:ext cx="0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grpSp>
        <p:nvGrpSpPr>
          <p:cNvPr id="1013" name="Group 3911">
            <a:extLst>
              <a:ext uri="{FF2B5EF4-FFF2-40B4-BE49-F238E27FC236}">
                <a16:creationId xmlns:a16="http://schemas.microsoft.com/office/drawing/2014/main" id="{F36B0167-E6D0-6F46-9644-CEA2B4EA151C}"/>
              </a:ext>
            </a:extLst>
          </p:cNvPr>
          <p:cNvGrpSpPr/>
          <p:nvPr/>
        </p:nvGrpSpPr>
        <p:grpSpPr>
          <a:xfrm>
            <a:off x="860335" y="4186918"/>
            <a:ext cx="1409069" cy="343612"/>
            <a:chOff x="4278195" y="5726101"/>
            <a:chExt cx="1975033" cy="481626"/>
          </a:xfrm>
        </p:grpSpPr>
        <p:pic>
          <p:nvPicPr>
            <p:cNvPr id="1014" name="Picture 3912">
              <a:extLst>
                <a:ext uri="{FF2B5EF4-FFF2-40B4-BE49-F238E27FC236}">
                  <a16:creationId xmlns:a16="http://schemas.microsoft.com/office/drawing/2014/main" id="{DC02BA5E-B47E-A54B-89FF-2B1E595FB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8195" y="5726101"/>
              <a:ext cx="335309" cy="481626"/>
            </a:xfrm>
            <a:prstGeom prst="rect">
              <a:avLst/>
            </a:prstGeom>
          </p:spPr>
        </p:pic>
        <p:pic>
          <p:nvPicPr>
            <p:cNvPr id="1015" name="Picture 3913">
              <a:extLst>
                <a:ext uri="{FF2B5EF4-FFF2-40B4-BE49-F238E27FC236}">
                  <a16:creationId xmlns:a16="http://schemas.microsoft.com/office/drawing/2014/main" id="{DE84FB53-2267-1348-86EA-9EDD5D98F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24770" y="5726101"/>
              <a:ext cx="335309" cy="481626"/>
            </a:xfrm>
            <a:prstGeom prst="rect">
              <a:avLst/>
            </a:prstGeom>
          </p:spPr>
        </p:pic>
        <p:pic>
          <p:nvPicPr>
            <p:cNvPr id="1016" name="Picture 3914">
              <a:extLst>
                <a:ext uri="{FF2B5EF4-FFF2-40B4-BE49-F238E27FC236}">
                  <a16:creationId xmlns:a16="http://schemas.microsoft.com/office/drawing/2014/main" id="{96232D7D-B3A0-3745-95C1-719D75EAE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71344" y="5726101"/>
              <a:ext cx="335309" cy="481626"/>
            </a:xfrm>
            <a:prstGeom prst="rect">
              <a:avLst/>
            </a:prstGeom>
          </p:spPr>
        </p:pic>
        <p:pic>
          <p:nvPicPr>
            <p:cNvPr id="1017" name="Picture 3915">
              <a:extLst>
                <a:ext uri="{FF2B5EF4-FFF2-40B4-BE49-F238E27FC236}">
                  <a16:creationId xmlns:a16="http://schemas.microsoft.com/office/drawing/2014/main" id="{82D36994-5A01-894D-83F8-7891A7535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7919" y="5726101"/>
              <a:ext cx="335309" cy="481626"/>
            </a:xfrm>
            <a:prstGeom prst="rect">
              <a:avLst/>
            </a:prstGeom>
          </p:spPr>
        </p:pic>
      </p:grpSp>
      <p:cxnSp>
        <p:nvCxnSpPr>
          <p:cNvPr id="1018" name="Straight Arrow Connector 3916">
            <a:extLst>
              <a:ext uri="{FF2B5EF4-FFF2-40B4-BE49-F238E27FC236}">
                <a16:creationId xmlns:a16="http://schemas.microsoft.com/office/drawing/2014/main" id="{DD243D87-1EFE-C548-B6C2-F56D2D383451}"/>
              </a:ext>
            </a:extLst>
          </p:cNvPr>
          <p:cNvCxnSpPr>
            <a:cxnSpLocks/>
          </p:cNvCxnSpPr>
          <p:nvPr/>
        </p:nvCxnSpPr>
        <p:spPr>
          <a:xfrm flipH="1">
            <a:off x="2972637" y="2439522"/>
            <a:ext cx="676" cy="13141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sp>
        <p:nvSpPr>
          <p:cNvPr id="1019" name="TextBox 3917">
            <a:extLst>
              <a:ext uri="{FF2B5EF4-FFF2-40B4-BE49-F238E27FC236}">
                <a16:creationId xmlns:a16="http://schemas.microsoft.com/office/drawing/2014/main" id="{1ECC4FC2-0649-404B-8971-386C38D24DEC}"/>
              </a:ext>
            </a:extLst>
          </p:cNvPr>
          <p:cNvSpPr txBox="1"/>
          <p:nvPr/>
        </p:nvSpPr>
        <p:spPr>
          <a:xfrm>
            <a:off x="2356800" y="1736119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B</a:t>
            </a:r>
          </a:p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D</a:t>
            </a:r>
          </a:p>
        </p:txBody>
      </p:sp>
      <p:grpSp>
        <p:nvGrpSpPr>
          <p:cNvPr id="1020" name="Group 3918">
            <a:extLst>
              <a:ext uri="{FF2B5EF4-FFF2-40B4-BE49-F238E27FC236}">
                <a16:creationId xmlns:a16="http://schemas.microsoft.com/office/drawing/2014/main" id="{E78A5562-ADC0-3D4D-999B-745B755388EF}"/>
              </a:ext>
            </a:extLst>
          </p:cNvPr>
          <p:cNvGrpSpPr/>
          <p:nvPr/>
        </p:nvGrpSpPr>
        <p:grpSpPr>
          <a:xfrm>
            <a:off x="2686216" y="1982202"/>
            <a:ext cx="573517" cy="481708"/>
            <a:chOff x="3714867" y="2610071"/>
            <a:chExt cx="1008112" cy="832199"/>
          </a:xfrm>
        </p:grpSpPr>
        <p:sp>
          <p:nvSpPr>
            <p:cNvPr id="1021" name="Rectangle: Top Corners Snipped 3919">
              <a:extLst>
                <a:ext uri="{FF2B5EF4-FFF2-40B4-BE49-F238E27FC236}">
                  <a16:creationId xmlns:a16="http://schemas.microsoft.com/office/drawing/2014/main" id="{B8A157EC-4BF8-BC46-BA9F-A92FBA164891}"/>
                </a:ext>
              </a:extLst>
            </p:cNvPr>
            <p:cNvSpPr/>
            <p:nvPr/>
          </p:nvSpPr>
          <p:spPr>
            <a:xfrm rot="10800000">
              <a:off x="3714867" y="2883815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rgbClr val="FFA300">
                <a:lumMod val="75000"/>
              </a:srgbClr>
            </a:solidFill>
            <a:ln w="12700" cap="flat" cmpd="sng" algn="ctr">
              <a:solidFill>
                <a:srgbClr val="FFA3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2" name="Oval 3920">
              <a:extLst>
                <a:ext uri="{FF2B5EF4-FFF2-40B4-BE49-F238E27FC236}">
                  <a16:creationId xmlns:a16="http://schemas.microsoft.com/office/drawing/2014/main" id="{9857F513-A75E-0C43-BE10-0B1DD6F9FFB4}"/>
                </a:ext>
              </a:extLst>
            </p:cNvPr>
            <p:cNvSpPr/>
            <p:nvPr/>
          </p:nvSpPr>
          <p:spPr>
            <a:xfrm>
              <a:off x="3714867" y="2610071"/>
              <a:ext cx="1008112" cy="484187"/>
            </a:xfrm>
            <a:prstGeom prst="ellipse">
              <a:avLst/>
            </a:prstGeom>
            <a:solidFill>
              <a:srgbClr val="FFA300"/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sp>
          <p:nvSpPr>
            <p:cNvPr id="1023" name="TextBox 3921">
              <a:extLst>
                <a:ext uri="{FF2B5EF4-FFF2-40B4-BE49-F238E27FC236}">
                  <a16:creationId xmlns:a16="http://schemas.microsoft.com/office/drawing/2014/main" id="{BE67C1B6-2B4D-2F47-9DF9-0A694D6D208F}"/>
                </a:ext>
              </a:extLst>
            </p:cNvPr>
            <p:cNvSpPr txBox="1"/>
            <p:nvPr/>
          </p:nvSpPr>
          <p:spPr>
            <a:xfrm>
              <a:off x="3953557" y="3096655"/>
              <a:ext cx="533111" cy="34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Bb</a:t>
              </a:r>
            </a:p>
          </p:txBody>
        </p:sp>
      </p:grpSp>
      <p:cxnSp>
        <p:nvCxnSpPr>
          <p:cNvPr id="1024" name="Straight Arrow Connector 3922">
            <a:extLst>
              <a:ext uri="{FF2B5EF4-FFF2-40B4-BE49-F238E27FC236}">
                <a16:creationId xmlns:a16="http://schemas.microsoft.com/office/drawing/2014/main" id="{7F49FBE3-2BC5-8D4E-B9E6-A2001BE69AC9}"/>
              </a:ext>
            </a:extLst>
          </p:cNvPr>
          <p:cNvCxnSpPr>
            <a:cxnSpLocks/>
          </p:cNvCxnSpPr>
          <p:nvPr/>
        </p:nvCxnSpPr>
        <p:spPr>
          <a:xfrm>
            <a:off x="2972974" y="1849267"/>
            <a:ext cx="1" cy="13293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25" name="Straight Arrow Connector 3923">
            <a:extLst>
              <a:ext uri="{FF2B5EF4-FFF2-40B4-BE49-F238E27FC236}">
                <a16:creationId xmlns:a16="http://schemas.microsoft.com/office/drawing/2014/main" id="{1CD7AEBE-4F72-3047-B555-A8B715298568}"/>
              </a:ext>
            </a:extLst>
          </p:cNvPr>
          <p:cNvCxnSpPr>
            <a:cxnSpLocks/>
          </p:cNvCxnSpPr>
          <p:nvPr/>
        </p:nvCxnSpPr>
        <p:spPr>
          <a:xfrm flipH="1">
            <a:off x="3803082" y="2439522"/>
            <a:ext cx="676" cy="130721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sp>
        <p:nvSpPr>
          <p:cNvPr id="1026" name="TextBox 3924">
            <a:extLst>
              <a:ext uri="{FF2B5EF4-FFF2-40B4-BE49-F238E27FC236}">
                <a16:creationId xmlns:a16="http://schemas.microsoft.com/office/drawing/2014/main" id="{9041EDEE-8769-4145-A421-BD78DBCAE01B}"/>
              </a:ext>
            </a:extLst>
          </p:cNvPr>
          <p:cNvSpPr txBox="1"/>
          <p:nvPr/>
        </p:nvSpPr>
        <p:spPr>
          <a:xfrm>
            <a:off x="3175749" y="1736119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B</a:t>
            </a:r>
          </a:p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D</a:t>
            </a:r>
          </a:p>
        </p:txBody>
      </p:sp>
      <p:grpSp>
        <p:nvGrpSpPr>
          <p:cNvPr id="1027" name="Group 3925">
            <a:extLst>
              <a:ext uri="{FF2B5EF4-FFF2-40B4-BE49-F238E27FC236}">
                <a16:creationId xmlns:a16="http://schemas.microsoft.com/office/drawing/2014/main" id="{791927BC-B78E-2C49-BA4E-465996B023FA}"/>
              </a:ext>
            </a:extLst>
          </p:cNvPr>
          <p:cNvGrpSpPr/>
          <p:nvPr/>
        </p:nvGrpSpPr>
        <p:grpSpPr>
          <a:xfrm>
            <a:off x="3516661" y="1982202"/>
            <a:ext cx="573517" cy="481708"/>
            <a:chOff x="3714867" y="2610071"/>
            <a:chExt cx="1008112" cy="832199"/>
          </a:xfrm>
        </p:grpSpPr>
        <p:sp>
          <p:nvSpPr>
            <p:cNvPr id="1028" name="Rectangle: Top Corners Snipped 3926">
              <a:extLst>
                <a:ext uri="{FF2B5EF4-FFF2-40B4-BE49-F238E27FC236}">
                  <a16:creationId xmlns:a16="http://schemas.microsoft.com/office/drawing/2014/main" id="{793AFFFD-15FA-DC42-99CC-363E56953542}"/>
                </a:ext>
              </a:extLst>
            </p:cNvPr>
            <p:cNvSpPr/>
            <p:nvPr/>
          </p:nvSpPr>
          <p:spPr>
            <a:xfrm rot="10800000">
              <a:off x="3714867" y="2883815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rgbClr val="FFA300">
                <a:lumMod val="75000"/>
              </a:srgbClr>
            </a:solidFill>
            <a:ln w="12700" cap="flat" cmpd="sng" algn="ctr">
              <a:solidFill>
                <a:srgbClr val="FFA3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29" name="Oval 3927">
              <a:extLst>
                <a:ext uri="{FF2B5EF4-FFF2-40B4-BE49-F238E27FC236}">
                  <a16:creationId xmlns:a16="http://schemas.microsoft.com/office/drawing/2014/main" id="{808C1073-3086-CF40-B68C-EE55C4F2EEB1}"/>
                </a:ext>
              </a:extLst>
            </p:cNvPr>
            <p:cNvSpPr/>
            <p:nvPr/>
          </p:nvSpPr>
          <p:spPr>
            <a:xfrm>
              <a:off x="3714867" y="2610071"/>
              <a:ext cx="1008112" cy="484187"/>
            </a:xfrm>
            <a:prstGeom prst="ellipse">
              <a:avLst/>
            </a:prstGeom>
            <a:solidFill>
              <a:srgbClr val="FFA300"/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sp>
          <p:nvSpPr>
            <p:cNvPr id="1030" name="TextBox 3928">
              <a:extLst>
                <a:ext uri="{FF2B5EF4-FFF2-40B4-BE49-F238E27FC236}">
                  <a16:creationId xmlns:a16="http://schemas.microsoft.com/office/drawing/2014/main" id="{EC000CC4-B3F0-7146-AA35-75B70CB38DDF}"/>
                </a:ext>
              </a:extLst>
            </p:cNvPr>
            <p:cNvSpPr txBox="1"/>
            <p:nvPr/>
          </p:nvSpPr>
          <p:spPr>
            <a:xfrm>
              <a:off x="3953557" y="3096655"/>
              <a:ext cx="533111" cy="34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Bb</a:t>
              </a:r>
            </a:p>
          </p:txBody>
        </p:sp>
      </p:grpSp>
      <p:cxnSp>
        <p:nvCxnSpPr>
          <p:cNvPr id="1031" name="Straight Arrow Connector 3929">
            <a:extLst>
              <a:ext uri="{FF2B5EF4-FFF2-40B4-BE49-F238E27FC236}">
                <a16:creationId xmlns:a16="http://schemas.microsoft.com/office/drawing/2014/main" id="{EC694424-3523-644D-BCE3-10C1DBE4FBA9}"/>
              </a:ext>
            </a:extLst>
          </p:cNvPr>
          <p:cNvCxnSpPr>
            <a:cxnSpLocks/>
          </p:cNvCxnSpPr>
          <p:nvPr/>
        </p:nvCxnSpPr>
        <p:spPr>
          <a:xfrm>
            <a:off x="3803419" y="1849267"/>
            <a:ext cx="1" cy="13293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32" name="Straight Arrow Connector 3930">
            <a:extLst>
              <a:ext uri="{FF2B5EF4-FFF2-40B4-BE49-F238E27FC236}">
                <a16:creationId xmlns:a16="http://schemas.microsoft.com/office/drawing/2014/main" id="{3D619941-A8CF-8F4D-BD2F-C452422C5B06}"/>
              </a:ext>
            </a:extLst>
          </p:cNvPr>
          <p:cNvCxnSpPr>
            <a:cxnSpLocks/>
          </p:cNvCxnSpPr>
          <p:nvPr/>
        </p:nvCxnSpPr>
        <p:spPr>
          <a:xfrm flipH="1">
            <a:off x="4637932" y="2439522"/>
            <a:ext cx="676" cy="130721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sp>
        <p:nvSpPr>
          <p:cNvPr id="1033" name="TextBox 3931">
            <a:extLst>
              <a:ext uri="{FF2B5EF4-FFF2-40B4-BE49-F238E27FC236}">
                <a16:creationId xmlns:a16="http://schemas.microsoft.com/office/drawing/2014/main" id="{3E52BD9C-1F3D-F24A-B9A3-55A97F6A50AA}"/>
              </a:ext>
            </a:extLst>
          </p:cNvPr>
          <p:cNvSpPr txBox="1"/>
          <p:nvPr/>
        </p:nvSpPr>
        <p:spPr>
          <a:xfrm>
            <a:off x="4023086" y="1736119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B</a:t>
            </a:r>
          </a:p>
          <a:p>
            <a:pPr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D</a:t>
            </a:r>
          </a:p>
        </p:txBody>
      </p:sp>
      <p:grpSp>
        <p:nvGrpSpPr>
          <p:cNvPr id="1034" name="Group 3932">
            <a:extLst>
              <a:ext uri="{FF2B5EF4-FFF2-40B4-BE49-F238E27FC236}">
                <a16:creationId xmlns:a16="http://schemas.microsoft.com/office/drawing/2014/main" id="{FEF3A53E-6305-CD41-90B8-4C869CE3B428}"/>
              </a:ext>
            </a:extLst>
          </p:cNvPr>
          <p:cNvGrpSpPr/>
          <p:nvPr/>
        </p:nvGrpSpPr>
        <p:grpSpPr>
          <a:xfrm>
            <a:off x="4351511" y="1982202"/>
            <a:ext cx="573517" cy="481708"/>
            <a:chOff x="3714867" y="2610071"/>
            <a:chExt cx="1008112" cy="832199"/>
          </a:xfrm>
        </p:grpSpPr>
        <p:sp>
          <p:nvSpPr>
            <p:cNvPr id="1035" name="Rectangle: Top Corners Snipped 3933">
              <a:extLst>
                <a:ext uri="{FF2B5EF4-FFF2-40B4-BE49-F238E27FC236}">
                  <a16:creationId xmlns:a16="http://schemas.microsoft.com/office/drawing/2014/main" id="{311932CE-4ED0-EC4A-A0EC-82B868EE1DA1}"/>
                </a:ext>
              </a:extLst>
            </p:cNvPr>
            <p:cNvSpPr/>
            <p:nvPr/>
          </p:nvSpPr>
          <p:spPr>
            <a:xfrm rot="10800000">
              <a:off x="3714867" y="2883815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rgbClr val="FFA300">
                <a:lumMod val="75000"/>
              </a:srgbClr>
            </a:solidFill>
            <a:ln w="12700" cap="flat" cmpd="sng" algn="ctr">
              <a:solidFill>
                <a:srgbClr val="FFA300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36" name="Oval 3934">
              <a:extLst>
                <a:ext uri="{FF2B5EF4-FFF2-40B4-BE49-F238E27FC236}">
                  <a16:creationId xmlns:a16="http://schemas.microsoft.com/office/drawing/2014/main" id="{09D26436-C540-7240-B081-4F8F4ACDEB6D}"/>
                </a:ext>
              </a:extLst>
            </p:cNvPr>
            <p:cNvSpPr/>
            <p:nvPr/>
          </p:nvSpPr>
          <p:spPr>
            <a:xfrm>
              <a:off x="3714867" y="2610071"/>
              <a:ext cx="1008112" cy="484187"/>
            </a:xfrm>
            <a:prstGeom prst="ellipse">
              <a:avLst/>
            </a:prstGeom>
            <a:solidFill>
              <a:srgbClr val="FFA300"/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C3b</a:t>
              </a:r>
            </a:p>
          </p:txBody>
        </p:sp>
        <p:sp>
          <p:nvSpPr>
            <p:cNvPr id="1037" name="TextBox 3935">
              <a:extLst>
                <a:ext uri="{FF2B5EF4-FFF2-40B4-BE49-F238E27FC236}">
                  <a16:creationId xmlns:a16="http://schemas.microsoft.com/office/drawing/2014/main" id="{9270A245-4CDB-9E43-82DC-E5A9D1F388D6}"/>
                </a:ext>
              </a:extLst>
            </p:cNvPr>
            <p:cNvSpPr txBox="1"/>
            <p:nvPr/>
          </p:nvSpPr>
          <p:spPr>
            <a:xfrm>
              <a:off x="3953557" y="3096655"/>
              <a:ext cx="533111" cy="34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Bb</a:t>
              </a:r>
            </a:p>
          </p:txBody>
        </p:sp>
      </p:grpSp>
      <p:cxnSp>
        <p:nvCxnSpPr>
          <p:cNvPr id="1038" name="Straight Arrow Connector 3936">
            <a:extLst>
              <a:ext uri="{FF2B5EF4-FFF2-40B4-BE49-F238E27FC236}">
                <a16:creationId xmlns:a16="http://schemas.microsoft.com/office/drawing/2014/main" id="{6A2ACE50-72B0-AA4A-9FD3-A17F999D2341}"/>
              </a:ext>
            </a:extLst>
          </p:cNvPr>
          <p:cNvCxnSpPr>
            <a:cxnSpLocks/>
          </p:cNvCxnSpPr>
          <p:nvPr/>
        </p:nvCxnSpPr>
        <p:spPr>
          <a:xfrm>
            <a:off x="4638269" y="1849267"/>
            <a:ext cx="1" cy="13293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sp>
        <p:nvSpPr>
          <p:cNvPr id="1039" name="Oval 3937">
            <a:extLst>
              <a:ext uri="{FF2B5EF4-FFF2-40B4-BE49-F238E27FC236}">
                <a16:creationId xmlns:a16="http://schemas.microsoft.com/office/drawing/2014/main" id="{F7661FAF-68F2-7A4B-B30F-D050B619D46C}"/>
              </a:ext>
            </a:extLst>
          </p:cNvPr>
          <p:cNvSpPr/>
          <p:nvPr/>
        </p:nvSpPr>
        <p:spPr>
          <a:xfrm>
            <a:off x="4351511" y="2570942"/>
            <a:ext cx="573517" cy="280267"/>
          </a:xfrm>
          <a:prstGeom prst="ellipse">
            <a:avLst/>
          </a:prstGeom>
          <a:solidFill>
            <a:srgbClr val="6B3077">
              <a:lumMod val="60000"/>
              <a:lumOff val="40000"/>
            </a:srgbClr>
          </a:solidFill>
          <a:ln w="12700" cap="flat" cmpd="sng" algn="ctr">
            <a:solidFill>
              <a:srgbClr val="6B307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C3b</a:t>
            </a:r>
          </a:p>
        </p:txBody>
      </p:sp>
      <p:sp>
        <p:nvSpPr>
          <p:cNvPr id="1040" name="Oval 3938">
            <a:extLst>
              <a:ext uri="{FF2B5EF4-FFF2-40B4-BE49-F238E27FC236}">
                <a16:creationId xmlns:a16="http://schemas.microsoft.com/office/drawing/2014/main" id="{30C40EF2-41D3-3244-900F-40BA40547CC3}"/>
              </a:ext>
            </a:extLst>
          </p:cNvPr>
          <p:cNvSpPr/>
          <p:nvPr/>
        </p:nvSpPr>
        <p:spPr>
          <a:xfrm>
            <a:off x="3516661" y="2570942"/>
            <a:ext cx="573517" cy="280267"/>
          </a:xfrm>
          <a:prstGeom prst="ellipse">
            <a:avLst/>
          </a:prstGeom>
          <a:solidFill>
            <a:srgbClr val="6B3077">
              <a:lumMod val="60000"/>
              <a:lumOff val="40000"/>
            </a:srgbClr>
          </a:solidFill>
          <a:ln w="12700" cap="flat" cmpd="sng" algn="ctr">
            <a:solidFill>
              <a:srgbClr val="6B3077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C3b</a:t>
            </a:r>
          </a:p>
        </p:txBody>
      </p:sp>
      <p:grpSp>
        <p:nvGrpSpPr>
          <p:cNvPr id="1041" name="Group 3939">
            <a:extLst>
              <a:ext uri="{FF2B5EF4-FFF2-40B4-BE49-F238E27FC236}">
                <a16:creationId xmlns:a16="http://schemas.microsoft.com/office/drawing/2014/main" id="{A3EB3627-60DE-6B49-B4E1-5ECEDE0619E0}"/>
              </a:ext>
            </a:extLst>
          </p:cNvPr>
          <p:cNvGrpSpPr/>
          <p:nvPr/>
        </p:nvGrpSpPr>
        <p:grpSpPr>
          <a:xfrm>
            <a:off x="3516661" y="2996379"/>
            <a:ext cx="573517" cy="473735"/>
            <a:chOff x="6744072" y="2609156"/>
            <a:chExt cx="1008112" cy="818423"/>
          </a:xfrm>
        </p:grpSpPr>
        <p:sp>
          <p:nvSpPr>
            <p:cNvPr id="1042" name="Rectangle: Top Corners Snipped 3940">
              <a:extLst>
                <a:ext uri="{FF2B5EF4-FFF2-40B4-BE49-F238E27FC236}">
                  <a16:creationId xmlns:a16="http://schemas.microsoft.com/office/drawing/2014/main" id="{04A54AC9-AD85-4C4F-A027-9AC0A543DA8D}"/>
                </a:ext>
              </a:extLst>
            </p:cNvPr>
            <p:cNvSpPr/>
            <p:nvPr/>
          </p:nvSpPr>
          <p:spPr>
            <a:xfrm rot="10800000">
              <a:off x="6744072" y="2882900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rgbClr val="00AB8E">
                <a:lumMod val="75000"/>
              </a:srgbClr>
            </a:solidFill>
            <a:ln w="12700" cap="flat" cmpd="sng" algn="ctr">
              <a:solidFill>
                <a:srgbClr val="00AB8E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3" name="TextBox 3941">
              <a:extLst>
                <a:ext uri="{FF2B5EF4-FFF2-40B4-BE49-F238E27FC236}">
                  <a16:creationId xmlns:a16="http://schemas.microsoft.com/office/drawing/2014/main" id="{B22CF057-5A2B-6541-93FC-E7DEAC7EAA74}"/>
                </a:ext>
              </a:extLst>
            </p:cNvPr>
            <p:cNvSpPr txBox="1"/>
            <p:nvPr/>
          </p:nvSpPr>
          <p:spPr>
            <a:xfrm>
              <a:off x="6982762" y="3081965"/>
              <a:ext cx="533111" cy="345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Bb</a:t>
              </a:r>
            </a:p>
          </p:txBody>
        </p:sp>
        <p:sp>
          <p:nvSpPr>
            <p:cNvPr id="1044" name="Oval 3942">
              <a:extLst>
                <a:ext uri="{FF2B5EF4-FFF2-40B4-BE49-F238E27FC236}">
                  <a16:creationId xmlns:a16="http://schemas.microsoft.com/office/drawing/2014/main" id="{CBAFF374-F16E-F141-90DA-DDC800E90AAE}"/>
                </a:ext>
              </a:extLst>
            </p:cNvPr>
            <p:cNvSpPr/>
            <p:nvPr/>
          </p:nvSpPr>
          <p:spPr>
            <a:xfrm>
              <a:off x="6744072" y="2609156"/>
              <a:ext cx="1008112" cy="484187"/>
            </a:xfrm>
            <a:prstGeom prst="ellipse">
              <a:avLst/>
            </a:prstGeom>
            <a:solidFill>
              <a:srgbClr val="00AB8E"/>
            </a:solidFill>
            <a:ln w="12700" cap="flat" cmpd="sng" algn="ctr">
              <a:solidFill>
                <a:srgbClr val="00AB8E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-25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45" name="Group 3943">
            <a:extLst>
              <a:ext uri="{FF2B5EF4-FFF2-40B4-BE49-F238E27FC236}">
                <a16:creationId xmlns:a16="http://schemas.microsoft.com/office/drawing/2014/main" id="{D21A0F2D-9999-C34C-A4C4-25A431F4B758}"/>
              </a:ext>
            </a:extLst>
          </p:cNvPr>
          <p:cNvGrpSpPr/>
          <p:nvPr/>
        </p:nvGrpSpPr>
        <p:grpSpPr>
          <a:xfrm>
            <a:off x="4351511" y="2996379"/>
            <a:ext cx="573517" cy="473735"/>
            <a:chOff x="6744072" y="2609156"/>
            <a:chExt cx="1008112" cy="818423"/>
          </a:xfrm>
        </p:grpSpPr>
        <p:sp>
          <p:nvSpPr>
            <p:cNvPr id="1046" name="Rectangle: Top Corners Snipped 3944">
              <a:extLst>
                <a:ext uri="{FF2B5EF4-FFF2-40B4-BE49-F238E27FC236}">
                  <a16:creationId xmlns:a16="http://schemas.microsoft.com/office/drawing/2014/main" id="{5525067F-E4A5-A447-8306-9711BF2BC382}"/>
                </a:ext>
              </a:extLst>
            </p:cNvPr>
            <p:cNvSpPr/>
            <p:nvPr/>
          </p:nvSpPr>
          <p:spPr>
            <a:xfrm rot="10800000">
              <a:off x="6744072" y="2882900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rgbClr val="00AB8E">
                <a:lumMod val="75000"/>
              </a:srgbClr>
            </a:solidFill>
            <a:ln w="12700" cap="flat" cmpd="sng" algn="ctr">
              <a:solidFill>
                <a:srgbClr val="00AB8E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47" name="TextBox 3945">
              <a:extLst>
                <a:ext uri="{FF2B5EF4-FFF2-40B4-BE49-F238E27FC236}">
                  <a16:creationId xmlns:a16="http://schemas.microsoft.com/office/drawing/2014/main" id="{18CA48CE-310A-7D47-939B-23465E92F639}"/>
                </a:ext>
              </a:extLst>
            </p:cNvPr>
            <p:cNvSpPr txBox="1"/>
            <p:nvPr/>
          </p:nvSpPr>
          <p:spPr>
            <a:xfrm>
              <a:off x="6982762" y="3081965"/>
              <a:ext cx="533111" cy="345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7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Bb</a:t>
              </a:r>
            </a:p>
          </p:txBody>
        </p:sp>
        <p:sp>
          <p:nvSpPr>
            <p:cNvPr id="1048" name="Oval 3946">
              <a:extLst>
                <a:ext uri="{FF2B5EF4-FFF2-40B4-BE49-F238E27FC236}">
                  <a16:creationId xmlns:a16="http://schemas.microsoft.com/office/drawing/2014/main" id="{C4420B98-B184-CF49-8496-E7C5F644A53B}"/>
                </a:ext>
              </a:extLst>
            </p:cNvPr>
            <p:cNvSpPr/>
            <p:nvPr/>
          </p:nvSpPr>
          <p:spPr>
            <a:xfrm>
              <a:off x="6744072" y="2609156"/>
              <a:ext cx="1008112" cy="484187"/>
            </a:xfrm>
            <a:prstGeom prst="ellipse">
              <a:avLst/>
            </a:prstGeom>
            <a:solidFill>
              <a:srgbClr val="00AB8E"/>
            </a:solidFill>
            <a:ln w="12700" cap="flat" cmpd="sng" algn="ctr">
              <a:solidFill>
                <a:srgbClr val="00AB8E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-25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049" name="Straight Arrow Connector 3947">
            <a:extLst>
              <a:ext uri="{FF2B5EF4-FFF2-40B4-BE49-F238E27FC236}">
                <a16:creationId xmlns:a16="http://schemas.microsoft.com/office/drawing/2014/main" id="{CFABD1DA-EE51-A541-BE9E-2740E134CBBB}"/>
              </a:ext>
            </a:extLst>
          </p:cNvPr>
          <p:cNvCxnSpPr>
            <a:cxnSpLocks/>
          </p:cNvCxnSpPr>
          <p:nvPr/>
        </p:nvCxnSpPr>
        <p:spPr>
          <a:xfrm>
            <a:off x="4638269" y="2868529"/>
            <a:ext cx="0" cy="12841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50" name="Straight Arrow Connector 3948">
            <a:extLst>
              <a:ext uri="{FF2B5EF4-FFF2-40B4-BE49-F238E27FC236}">
                <a16:creationId xmlns:a16="http://schemas.microsoft.com/office/drawing/2014/main" id="{198F0832-E462-6746-972B-667C702C9F80}"/>
              </a:ext>
            </a:extLst>
          </p:cNvPr>
          <p:cNvCxnSpPr>
            <a:cxnSpLocks/>
          </p:cNvCxnSpPr>
          <p:nvPr/>
        </p:nvCxnSpPr>
        <p:spPr>
          <a:xfrm>
            <a:off x="3803419" y="2868529"/>
            <a:ext cx="0" cy="12841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grpSp>
        <p:nvGrpSpPr>
          <p:cNvPr id="1051" name="Group 3949">
            <a:extLst>
              <a:ext uri="{FF2B5EF4-FFF2-40B4-BE49-F238E27FC236}">
                <a16:creationId xmlns:a16="http://schemas.microsoft.com/office/drawing/2014/main" id="{D44E1DA3-FDDE-8646-A6F2-592E06C49E62}"/>
              </a:ext>
            </a:extLst>
          </p:cNvPr>
          <p:cNvGrpSpPr/>
          <p:nvPr/>
        </p:nvGrpSpPr>
        <p:grpSpPr>
          <a:xfrm>
            <a:off x="2350965" y="3685808"/>
            <a:ext cx="1547399" cy="377554"/>
            <a:chOff x="4181249" y="4879913"/>
            <a:chExt cx="2168924" cy="529202"/>
          </a:xfrm>
        </p:grpSpPr>
        <p:sp>
          <p:nvSpPr>
            <p:cNvPr id="1052" name="Oval 3950">
              <a:extLst>
                <a:ext uri="{FF2B5EF4-FFF2-40B4-BE49-F238E27FC236}">
                  <a16:creationId xmlns:a16="http://schemas.microsoft.com/office/drawing/2014/main" id="{B028DF7D-29A0-6B49-B55B-D733B383BD84}"/>
                </a:ext>
              </a:extLst>
            </p:cNvPr>
            <p:cNvSpPr/>
            <p:nvPr/>
          </p:nvSpPr>
          <p:spPr>
            <a:xfrm>
              <a:off x="5820973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3" name="Oval 3951">
              <a:extLst>
                <a:ext uri="{FF2B5EF4-FFF2-40B4-BE49-F238E27FC236}">
                  <a16:creationId xmlns:a16="http://schemas.microsoft.com/office/drawing/2014/main" id="{A9C41354-9741-B147-AD40-5652959464DE}"/>
                </a:ext>
              </a:extLst>
            </p:cNvPr>
            <p:cNvSpPr/>
            <p:nvPr/>
          </p:nvSpPr>
          <p:spPr>
            <a:xfrm>
              <a:off x="4181249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4" name="Oval 3952">
              <a:extLst>
                <a:ext uri="{FF2B5EF4-FFF2-40B4-BE49-F238E27FC236}">
                  <a16:creationId xmlns:a16="http://schemas.microsoft.com/office/drawing/2014/main" id="{B8C338DA-2630-0C46-9F0E-E1C7E2F0D766}"/>
                </a:ext>
              </a:extLst>
            </p:cNvPr>
            <p:cNvSpPr/>
            <p:nvPr/>
          </p:nvSpPr>
          <p:spPr>
            <a:xfrm>
              <a:off x="4727824" y="4879915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55" name="Oval 3953">
              <a:extLst>
                <a:ext uri="{FF2B5EF4-FFF2-40B4-BE49-F238E27FC236}">
                  <a16:creationId xmlns:a16="http://schemas.microsoft.com/office/drawing/2014/main" id="{9E6502AD-926D-CA4D-8252-05B9F5D54076}"/>
                </a:ext>
              </a:extLst>
            </p:cNvPr>
            <p:cNvSpPr/>
            <p:nvPr/>
          </p:nvSpPr>
          <p:spPr>
            <a:xfrm>
              <a:off x="5274398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056" name="Straight Arrow Connector 3954">
            <a:extLst>
              <a:ext uri="{FF2B5EF4-FFF2-40B4-BE49-F238E27FC236}">
                <a16:creationId xmlns:a16="http://schemas.microsoft.com/office/drawing/2014/main" id="{710479CD-B5E6-3B4D-8885-A22BD783E2F2}"/>
              </a:ext>
            </a:extLst>
          </p:cNvPr>
          <p:cNvCxnSpPr>
            <a:cxnSpLocks/>
            <a:stCxn id="1055" idx="4"/>
            <a:endCxn id="1063" idx="0"/>
          </p:cNvCxnSpPr>
          <p:nvPr/>
        </p:nvCxnSpPr>
        <p:spPr>
          <a:xfrm>
            <a:off x="3319639" y="4063365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57" name="Straight Arrow Connector 3955">
            <a:extLst>
              <a:ext uri="{FF2B5EF4-FFF2-40B4-BE49-F238E27FC236}">
                <a16:creationId xmlns:a16="http://schemas.microsoft.com/office/drawing/2014/main" id="{CF028CA5-0643-EA4E-A11B-D55BBF3B12A2}"/>
              </a:ext>
            </a:extLst>
          </p:cNvPr>
          <p:cNvCxnSpPr>
            <a:cxnSpLocks/>
            <a:stCxn id="1054" idx="4"/>
            <a:endCxn id="1062" idx="0"/>
          </p:cNvCxnSpPr>
          <p:nvPr/>
        </p:nvCxnSpPr>
        <p:spPr>
          <a:xfrm>
            <a:off x="2929690" y="4063365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58" name="Straight Arrow Connector 3956">
            <a:extLst>
              <a:ext uri="{FF2B5EF4-FFF2-40B4-BE49-F238E27FC236}">
                <a16:creationId xmlns:a16="http://schemas.microsoft.com/office/drawing/2014/main" id="{609E6122-FD0B-B64F-9B61-FFDD897D9CD7}"/>
              </a:ext>
            </a:extLst>
          </p:cNvPr>
          <p:cNvCxnSpPr>
            <a:cxnSpLocks/>
            <a:stCxn id="1053" idx="4"/>
            <a:endCxn id="1061" idx="0"/>
          </p:cNvCxnSpPr>
          <p:nvPr/>
        </p:nvCxnSpPr>
        <p:spPr>
          <a:xfrm>
            <a:off x="2539741" y="4063365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59" name="Straight Arrow Connector 3957">
            <a:extLst>
              <a:ext uri="{FF2B5EF4-FFF2-40B4-BE49-F238E27FC236}">
                <a16:creationId xmlns:a16="http://schemas.microsoft.com/office/drawing/2014/main" id="{3AEE9D70-E030-B748-BC78-3B14DF816D22}"/>
              </a:ext>
            </a:extLst>
          </p:cNvPr>
          <p:cNvCxnSpPr>
            <a:cxnSpLocks/>
            <a:stCxn id="1052" idx="4"/>
            <a:endCxn id="1064" idx="0"/>
          </p:cNvCxnSpPr>
          <p:nvPr/>
        </p:nvCxnSpPr>
        <p:spPr>
          <a:xfrm>
            <a:off x="3709587" y="4063365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grpSp>
        <p:nvGrpSpPr>
          <p:cNvPr id="1060" name="Group 3958">
            <a:extLst>
              <a:ext uri="{FF2B5EF4-FFF2-40B4-BE49-F238E27FC236}">
                <a16:creationId xmlns:a16="http://schemas.microsoft.com/office/drawing/2014/main" id="{518DC4E3-7EC0-3B4C-8750-AB8AAD96CFC0}"/>
              </a:ext>
            </a:extLst>
          </p:cNvPr>
          <p:cNvGrpSpPr/>
          <p:nvPr/>
        </p:nvGrpSpPr>
        <p:grpSpPr>
          <a:xfrm>
            <a:off x="2420130" y="4196364"/>
            <a:ext cx="1409069" cy="343612"/>
            <a:chOff x="4278195" y="5726101"/>
            <a:chExt cx="1975033" cy="481626"/>
          </a:xfrm>
        </p:grpSpPr>
        <p:pic>
          <p:nvPicPr>
            <p:cNvPr id="1061" name="Picture 3959">
              <a:extLst>
                <a:ext uri="{FF2B5EF4-FFF2-40B4-BE49-F238E27FC236}">
                  <a16:creationId xmlns:a16="http://schemas.microsoft.com/office/drawing/2014/main" id="{F74B162C-9696-EF4D-95C0-EE2B571E8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8195" y="5726101"/>
              <a:ext cx="335309" cy="481626"/>
            </a:xfrm>
            <a:prstGeom prst="rect">
              <a:avLst/>
            </a:prstGeom>
          </p:spPr>
        </p:pic>
        <p:pic>
          <p:nvPicPr>
            <p:cNvPr id="1062" name="Picture 3960">
              <a:extLst>
                <a:ext uri="{FF2B5EF4-FFF2-40B4-BE49-F238E27FC236}">
                  <a16:creationId xmlns:a16="http://schemas.microsoft.com/office/drawing/2014/main" id="{C24429B7-412A-A441-A07B-AF5BEA648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24770" y="5726101"/>
              <a:ext cx="335309" cy="481626"/>
            </a:xfrm>
            <a:prstGeom prst="rect">
              <a:avLst/>
            </a:prstGeom>
          </p:spPr>
        </p:pic>
        <p:pic>
          <p:nvPicPr>
            <p:cNvPr id="1063" name="Picture 3961">
              <a:extLst>
                <a:ext uri="{FF2B5EF4-FFF2-40B4-BE49-F238E27FC236}">
                  <a16:creationId xmlns:a16="http://schemas.microsoft.com/office/drawing/2014/main" id="{F67EEA1B-FDC4-3145-BF0D-D63406E36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71344" y="5726101"/>
              <a:ext cx="335309" cy="481626"/>
            </a:xfrm>
            <a:prstGeom prst="rect">
              <a:avLst/>
            </a:prstGeom>
          </p:spPr>
        </p:pic>
        <p:pic>
          <p:nvPicPr>
            <p:cNvPr id="1064" name="Picture 3962">
              <a:extLst>
                <a:ext uri="{FF2B5EF4-FFF2-40B4-BE49-F238E27FC236}">
                  <a16:creationId xmlns:a16="http://schemas.microsoft.com/office/drawing/2014/main" id="{8016282B-3999-6E45-ABB6-00ACDB06A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7919" y="5726101"/>
              <a:ext cx="335309" cy="481626"/>
            </a:xfrm>
            <a:prstGeom prst="rect">
              <a:avLst/>
            </a:prstGeom>
          </p:spPr>
        </p:pic>
      </p:grpSp>
      <p:grpSp>
        <p:nvGrpSpPr>
          <p:cNvPr id="1065" name="Group 3963">
            <a:extLst>
              <a:ext uri="{FF2B5EF4-FFF2-40B4-BE49-F238E27FC236}">
                <a16:creationId xmlns:a16="http://schemas.microsoft.com/office/drawing/2014/main" id="{3AFDEE74-F809-F548-8056-50CEA7271A14}"/>
              </a:ext>
            </a:extLst>
          </p:cNvPr>
          <p:cNvGrpSpPr/>
          <p:nvPr/>
        </p:nvGrpSpPr>
        <p:grpSpPr>
          <a:xfrm>
            <a:off x="3911366" y="3684338"/>
            <a:ext cx="1547399" cy="377553"/>
            <a:chOff x="4181249" y="4879913"/>
            <a:chExt cx="2168924" cy="529200"/>
          </a:xfrm>
        </p:grpSpPr>
        <p:sp>
          <p:nvSpPr>
            <p:cNvPr id="1066" name="Oval 3964">
              <a:extLst>
                <a:ext uri="{FF2B5EF4-FFF2-40B4-BE49-F238E27FC236}">
                  <a16:creationId xmlns:a16="http://schemas.microsoft.com/office/drawing/2014/main" id="{E52CB4FF-D8C4-6449-B9AA-ACCB2ED988D1}"/>
                </a:ext>
              </a:extLst>
            </p:cNvPr>
            <p:cNvSpPr/>
            <p:nvPr/>
          </p:nvSpPr>
          <p:spPr>
            <a:xfrm>
              <a:off x="5820973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7" name="Oval 3965">
              <a:extLst>
                <a:ext uri="{FF2B5EF4-FFF2-40B4-BE49-F238E27FC236}">
                  <a16:creationId xmlns:a16="http://schemas.microsoft.com/office/drawing/2014/main" id="{C58A06A2-CEA0-2E4A-893D-B659A27FEB49}"/>
                </a:ext>
              </a:extLst>
            </p:cNvPr>
            <p:cNvSpPr/>
            <p:nvPr/>
          </p:nvSpPr>
          <p:spPr>
            <a:xfrm>
              <a:off x="4181249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8" name="Oval 3966">
              <a:extLst>
                <a:ext uri="{FF2B5EF4-FFF2-40B4-BE49-F238E27FC236}">
                  <a16:creationId xmlns:a16="http://schemas.microsoft.com/office/drawing/2014/main" id="{B09EC29F-D5CD-1C4A-BD21-DC436ADE24D7}"/>
                </a:ext>
              </a:extLst>
            </p:cNvPr>
            <p:cNvSpPr/>
            <p:nvPr/>
          </p:nvSpPr>
          <p:spPr>
            <a:xfrm>
              <a:off x="4727824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69" name="Oval 3967">
              <a:extLst>
                <a:ext uri="{FF2B5EF4-FFF2-40B4-BE49-F238E27FC236}">
                  <a16:creationId xmlns:a16="http://schemas.microsoft.com/office/drawing/2014/main" id="{42F941C9-40A2-E845-BFCB-34E7B62BB2A4}"/>
                </a:ext>
              </a:extLst>
            </p:cNvPr>
            <p:cNvSpPr/>
            <p:nvPr/>
          </p:nvSpPr>
          <p:spPr>
            <a:xfrm>
              <a:off x="5274398" y="4879913"/>
              <a:ext cx="529200" cy="529200"/>
            </a:xfrm>
            <a:prstGeom prst="ellipse">
              <a:avLst/>
            </a:prstGeom>
            <a:solidFill>
              <a:srgbClr val="FFA300">
                <a:lumMod val="60000"/>
                <a:lumOff val="40000"/>
              </a:srgbClr>
            </a:solidFill>
            <a:ln w="12700" cap="flat" cmpd="sng" algn="ctr">
              <a:solidFill>
                <a:srgbClr val="FFA3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1070" name="Straight Arrow Connector 3968">
            <a:extLst>
              <a:ext uri="{FF2B5EF4-FFF2-40B4-BE49-F238E27FC236}">
                <a16:creationId xmlns:a16="http://schemas.microsoft.com/office/drawing/2014/main" id="{FDAA7519-DDDF-6E4A-A19E-70EAC9F10D39}"/>
              </a:ext>
            </a:extLst>
          </p:cNvPr>
          <p:cNvCxnSpPr>
            <a:cxnSpLocks/>
            <a:stCxn id="1069" idx="4"/>
            <a:endCxn id="1077" idx="0"/>
          </p:cNvCxnSpPr>
          <p:nvPr/>
        </p:nvCxnSpPr>
        <p:spPr>
          <a:xfrm>
            <a:off x="4880040" y="4061891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71" name="Straight Arrow Connector 3969">
            <a:extLst>
              <a:ext uri="{FF2B5EF4-FFF2-40B4-BE49-F238E27FC236}">
                <a16:creationId xmlns:a16="http://schemas.microsoft.com/office/drawing/2014/main" id="{5432D78C-D2F6-8E44-A71D-9139E72DD9A6}"/>
              </a:ext>
            </a:extLst>
          </p:cNvPr>
          <p:cNvCxnSpPr>
            <a:cxnSpLocks/>
            <a:stCxn id="1068" idx="4"/>
            <a:endCxn id="1076" idx="0"/>
          </p:cNvCxnSpPr>
          <p:nvPr/>
        </p:nvCxnSpPr>
        <p:spPr>
          <a:xfrm>
            <a:off x="4490092" y="4061891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72" name="Straight Arrow Connector 3970">
            <a:extLst>
              <a:ext uri="{FF2B5EF4-FFF2-40B4-BE49-F238E27FC236}">
                <a16:creationId xmlns:a16="http://schemas.microsoft.com/office/drawing/2014/main" id="{827BDB66-D011-8747-A285-B2AB8F1E4B38}"/>
              </a:ext>
            </a:extLst>
          </p:cNvPr>
          <p:cNvCxnSpPr>
            <a:cxnSpLocks/>
            <a:stCxn id="1067" idx="4"/>
            <a:endCxn id="1075" idx="0"/>
          </p:cNvCxnSpPr>
          <p:nvPr/>
        </p:nvCxnSpPr>
        <p:spPr>
          <a:xfrm>
            <a:off x="4100143" y="4061891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73" name="Straight Arrow Connector 3971">
            <a:extLst>
              <a:ext uri="{FF2B5EF4-FFF2-40B4-BE49-F238E27FC236}">
                <a16:creationId xmlns:a16="http://schemas.microsoft.com/office/drawing/2014/main" id="{6544E567-4203-2743-B345-61F2BEC64267}"/>
              </a:ext>
            </a:extLst>
          </p:cNvPr>
          <p:cNvCxnSpPr>
            <a:cxnSpLocks/>
            <a:stCxn id="1066" idx="4"/>
            <a:endCxn id="1078" idx="0"/>
          </p:cNvCxnSpPr>
          <p:nvPr/>
        </p:nvCxnSpPr>
        <p:spPr>
          <a:xfrm>
            <a:off x="5269989" y="4061891"/>
            <a:ext cx="1" cy="132999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grpSp>
        <p:nvGrpSpPr>
          <p:cNvPr id="1074" name="Group 3972">
            <a:extLst>
              <a:ext uri="{FF2B5EF4-FFF2-40B4-BE49-F238E27FC236}">
                <a16:creationId xmlns:a16="http://schemas.microsoft.com/office/drawing/2014/main" id="{7CC375D0-2267-AF42-B842-A1E1F2C0BF9F}"/>
              </a:ext>
            </a:extLst>
          </p:cNvPr>
          <p:cNvGrpSpPr/>
          <p:nvPr/>
        </p:nvGrpSpPr>
        <p:grpSpPr>
          <a:xfrm>
            <a:off x="3980532" y="4194890"/>
            <a:ext cx="1409069" cy="343612"/>
            <a:chOff x="4278195" y="5726101"/>
            <a:chExt cx="1975033" cy="481626"/>
          </a:xfrm>
        </p:grpSpPr>
        <p:pic>
          <p:nvPicPr>
            <p:cNvPr id="1075" name="Picture 3973">
              <a:extLst>
                <a:ext uri="{FF2B5EF4-FFF2-40B4-BE49-F238E27FC236}">
                  <a16:creationId xmlns:a16="http://schemas.microsoft.com/office/drawing/2014/main" id="{9DE226E9-B27E-294C-8CF5-FBDD96873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78195" y="5726101"/>
              <a:ext cx="335309" cy="481626"/>
            </a:xfrm>
            <a:prstGeom prst="rect">
              <a:avLst/>
            </a:prstGeom>
          </p:spPr>
        </p:pic>
        <p:pic>
          <p:nvPicPr>
            <p:cNvPr id="1076" name="Picture 3974">
              <a:extLst>
                <a:ext uri="{FF2B5EF4-FFF2-40B4-BE49-F238E27FC236}">
                  <a16:creationId xmlns:a16="http://schemas.microsoft.com/office/drawing/2014/main" id="{6A308DC3-1C7F-C84F-A5A5-2336E0A74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24770" y="5726101"/>
              <a:ext cx="335309" cy="481626"/>
            </a:xfrm>
            <a:prstGeom prst="rect">
              <a:avLst/>
            </a:prstGeom>
          </p:spPr>
        </p:pic>
        <p:pic>
          <p:nvPicPr>
            <p:cNvPr id="1077" name="Picture 3975">
              <a:extLst>
                <a:ext uri="{FF2B5EF4-FFF2-40B4-BE49-F238E27FC236}">
                  <a16:creationId xmlns:a16="http://schemas.microsoft.com/office/drawing/2014/main" id="{220EB695-6222-6B4C-BA19-77222BA60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71344" y="5726101"/>
              <a:ext cx="335309" cy="481626"/>
            </a:xfrm>
            <a:prstGeom prst="rect">
              <a:avLst/>
            </a:prstGeom>
          </p:spPr>
        </p:pic>
        <p:pic>
          <p:nvPicPr>
            <p:cNvPr id="1078" name="Picture 3976">
              <a:extLst>
                <a:ext uri="{FF2B5EF4-FFF2-40B4-BE49-F238E27FC236}">
                  <a16:creationId xmlns:a16="http://schemas.microsoft.com/office/drawing/2014/main" id="{77335B0F-E4BC-6A41-BBD4-9096F4ACC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17919" y="5726101"/>
              <a:ext cx="335309" cy="481626"/>
            </a:xfrm>
            <a:prstGeom prst="rect">
              <a:avLst/>
            </a:prstGeom>
          </p:spPr>
        </p:pic>
      </p:grpSp>
      <p:cxnSp>
        <p:nvCxnSpPr>
          <p:cNvPr id="1079" name="Straight Arrow Connector 3977">
            <a:extLst>
              <a:ext uri="{FF2B5EF4-FFF2-40B4-BE49-F238E27FC236}">
                <a16:creationId xmlns:a16="http://schemas.microsoft.com/office/drawing/2014/main" id="{B0BF9186-D2BE-634B-9207-34365D522313}"/>
              </a:ext>
            </a:extLst>
          </p:cNvPr>
          <p:cNvCxnSpPr>
            <a:cxnSpLocks/>
            <a:stCxn id="1006" idx="2"/>
            <a:endCxn id="996" idx="0"/>
          </p:cNvCxnSpPr>
          <p:nvPr/>
        </p:nvCxnSpPr>
        <p:spPr>
          <a:xfrm flipH="1">
            <a:off x="979947" y="3470113"/>
            <a:ext cx="1993701" cy="20625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0" name="Straight Arrow Connector 3978">
            <a:extLst>
              <a:ext uri="{FF2B5EF4-FFF2-40B4-BE49-F238E27FC236}">
                <a16:creationId xmlns:a16="http://schemas.microsoft.com/office/drawing/2014/main" id="{DFDC37C6-2503-1649-9B1D-38423FBD425D}"/>
              </a:ext>
            </a:extLst>
          </p:cNvPr>
          <p:cNvCxnSpPr>
            <a:cxnSpLocks/>
            <a:stCxn id="1006" idx="2"/>
            <a:endCxn id="997" idx="0"/>
          </p:cNvCxnSpPr>
          <p:nvPr/>
        </p:nvCxnSpPr>
        <p:spPr>
          <a:xfrm flipH="1">
            <a:off x="1369896" y="3470113"/>
            <a:ext cx="1603752" cy="20625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1" name="Straight Arrow Connector 3979">
            <a:extLst>
              <a:ext uri="{FF2B5EF4-FFF2-40B4-BE49-F238E27FC236}">
                <a16:creationId xmlns:a16="http://schemas.microsoft.com/office/drawing/2014/main" id="{20361615-ABBE-1D4E-812E-1109835EEB3C}"/>
              </a:ext>
            </a:extLst>
          </p:cNvPr>
          <p:cNvCxnSpPr>
            <a:cxnSpLocks/>
            <a:stCxn id="1006" idx="2"/>
            <a:endCxn id="998" idx="0"/>
          </p:cNvCxnSpPr>
          <p:nvPr/>
        </p:nvCxnSpPr>
        <p:spPr>
          <a:xfrm flipH="1">
            <a:off x="1759844" y="3470113"/>
            <a:ext cx="1213804" cy="20625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2" name="Straight Arrow Connector 3980">
            <a:extLst>
              <a:ext uri="{FF2B5EF4-FFF2-40B4-BE49-F238E27FC236}">
                <a16:creationId xmlns:a16="http://schemas.microsoft.com/office/drawing/2014/main" id="{D8DDEF58-48EB-184A-9499-FBD0E22149E1}"/>
              </a:ext>
            </a:extLst>
          </p:cNvPr>
          <p:cNvCxnSpPr>
            <a:cxnSpLocks/>
            <a:stCxn id="1006" idx="2"/>
            <a:endCxn id="995" idx="0"/>
          </p:cNvCxnSpPr>
          <p:nvPr/>
        </p:nvCxnSpPr>
        <p:spPr>
          <a:xfrm flipH="1">
            <a:off x="2149793" y="3470113"/>
            <a:ext cx="823855" cy="206253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3" name="Straight Arrow Connector 3981">
            <a:extLst>
              <a:ext uri="{FF2B5EF4-FFF2-40B4-BE49-F238E27FC236}">
                <a16:creationId xmlns:a16="http://schemas.microsoft.com/office/drawing/2014/main" id="{6AA6EDE4-6E32-B348-82B8-553DDE2944C2}"/>
              </a:ext>
            </a:extLst>
          </p:cNvPr>
          <p:cNvCxnSpPr>
            <a:cxnSpLocks/>
            <a:stCxn id="1043" idx="2"/>
            <a:endCxn id="1053" idx="0"/>
          </p:cNvCxnSpPr>
          <p:nvPr/>
        </p:nvCxnSpPr>
        <p:spPr>
          <a:xfrm flipH="1">
            <a:off x="2539742" y="3470114"/>
            <a:ext cx="1264354" cy="21569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4" name="Straight Arrow Connector 3982">
            <a:extLst>
              <a:ext uri="{FF2B5EF4-FFF2-40B4-BE49-F238E27FC236}">
                <a16:creationId xmlns:a16="http://schemas.microsoft.com/office/drawing/2014/main" id="{D65E6CB5-82A0-CE42-A476-8FC6BDD52C11}"/>
              </a:ext>
            </a:extLst>
          </p:cNvPr>
          <p:cNvCxnSpPr>
            <a:cxnSpLocks/>
            <a:stCxn id="1043" idx="2"/>
            <a:endCxn id="1054" idx="0"/>
          </p:cNvCxnSpPr>
          <p:nvPr/>
        </p:nvCxnSpPr>
        <p:spPr>
          <a:xfrm flipH="1">
            <a:off x="2929691" y="3470114"/>
            <a:ext cx="874405" cy="215698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5" name="Straight Arrow Connector 3983">
            <a:extLst>
              <a:ext uri="{FF2B5EF4-FFF2-40B4-BE49-F238E27FC236}">
                <a16:creationId xmlns:a16="http://schemas.microsoft.com/office/drawing/2014/main" id="{5A042F5F-7E35-F14F-8626-B9B68CA33B71}"/>
              </a:ext>
            </a:extLst>
          </p:cNvPr>
          <p:cNvCxnSpPr>
            <a:cxnSpLocks/>
            <a:stCxn id="1043" idx="2"/>
            <a:endCxn id="1055" idx="0"/>
          </p:cNvCxnSpPr>
          <p:nvPr/>
        </p:nvCxnSpPr>
        <p:spPr>
          <a:xfrm flipH="1">
            <a:off x="3319639" y="3470114"/>
            <a:ext cx="484457" cy="21569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6" name="Straight Arrow Connector 3984">
            <a:extLst>
              <a:ext uri="{FF2B5EF4-FFF2-40B4-BE49-F238E27FC236}">
                <a16:creationId xmlns:a16="http://schemas.microsoft.com/office/drawing/2014/main" id="{BBBC7B0B-670B-1746-BBB7-F6845502D5A5}"/>
              </a:ext>
            </a:extLst>
          </p:cNvPr>
          <p:cNvCxnSpPr>
            <a:cxnSpLocks/>
            <a:stCxn id="1043" idx="2"/>
            <a:endCxn id="1052" idx="0"/>
          </p:cNvCxnSpPr>
          <p:nvPr/>
        </p:nvCxnSpPr>
        <p:spPr>
          <a:xfrm flipH="1">
            <a:off x="3709588" y="3470114"/>
            <a:ext cx="94508" cy="21569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7" name="Straight Arrow Connector 3985">
            <a:extLst>
              <a:ext uri="{FF2B5EF4-FFF2-40B4-BE49-F238E27FC236}">
                <a16:creationId xmlns:a16="http://schemas.microsoft.com/office/drawing/2014/main" id="{B7E58277-BE06-0F46-AAAB-A544B0A98C69}"/>
              </a:ext>
            </a:extLst>
          </p:cNvPr>
          <p:cNvCxnSpPr>
            <a:cxnSpLocks/>
            <a:stCxn id="1047" idx="2"/>
            <a:endCxn id="1067" idx="0"/>
          </p:cNvCxnSpPr>
          <p:nvPr/>
        </p:nvCxnSpPr>
        <p:spPr>
          <a:xfrm flipH="1">
            <a:off x="4100143" y="3470114"/>
            <a:ext cx="538803" cy="21422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8" name="Straight Arrow Connector 3986">
            <a:extLst>
              <a:ext uri="{FF2B5EF4-FFF2-40B4-BE49-F238E27FC236}">
                <a16:creationId xmlns:a16="http://schemas.microsoft.com/office/drawing/2014/main" id="{6EC06DF2-8320-DF44-AEDD-8C86AE05E692}"/>
              </a:ext>
            </a:extLst>
          </p:cNvPr>
          <p:cNvCxnSpPr>
            <a:cxnSpLocks/>
            <a:stCxn id="1047" idx="2"/>
            <a:endCxn id="1068" idx="0"/>
          </p:cNvCxnSpPr>
          <p:nvPr/>
        </p:nvCxnSpPr>
        <p:spPr>
          <a:xfrm flipH="1">
            <a:off x="4490092" y="3470114"/>
            <a:ext cx="148854" cy="21422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89" name="Straight Arrow Connector 3987">
            <a:extLst>
              <a:ext uri="{FF2B5EF4-FFF2-40B4-BE49-F238E27FC236}">
                <a16:creationId xmlns:a16="http://schemas.microsoft.com/office/drawing/2014/main" id="{6DCC79F8-AEE1-3748-B74D-9C7076D943E5}"/>
              </a:ext>
            </a:extLst>
          </p:cNvPr>
          <p:cNvCxnSpPr>
            <a:cxnSpLocks/>
            <a:stCxn id="1047" idx="2"/>
            <a:endCxn id="1069" idx="0"/>
          </p:cNvCxnSpPr>
          <p:nvPr/>
        </p:nvCxnSpPr>
        <p:spPr>
          <a:xfrm>
            <a:off x="4638946" y="3470114"/>
            <a:ext cx="241094" cy="21422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cxnSp>
        <p:nvCxnSpPr>
          <p:cNvPr id="1090" name="Straight Arrow Connector 3988">
            <a:extLst>
              <a:ext uri="{FF2B5EF4-FFF2-40B4-BE49-F238E27FC236}">
                <a16:creationId xmlns:a16="http://schemas.microsoft.com/office/drawing/2014/main" id="{4D876157-91FC-F840-96CD-FAEFC55CC16B}"/>
              </a:ext>
            </a:extLst>
          </p:cNvPr>
          <p:cNvCxnSpPr>
            <a:cxnSpLocks/>
            <a:stCxn id="1047" idx="2"/>
            <a:endCxn id="1066" idx="0"/>
          </p:cNvCxnSpPr>
          <p:nvPr/>
        </p:nvCxnSpPr>
        <p:spPr>
          <a:xfrm>
            <a:off x="4638946" y="3470114"/>
            <a:ext cx="631043" cy="214224"/>
          </a:xfrm>
          <a:prstGeom prst="straightConnector1">
            <a:avLst/>
          </a:prstGeom>
          <a:noFill/>
          <a:ln w="28575" cap="flat" cmpd="sng" algn="ctr">
            <a:solidFill>
              <a:srgbClr val="000000"/>
            </a:solidFill>
            <a:prstDash val="solid"/>
            <a:miter lim="800000"/>
            <a:tailEnd type="triangle" w="sm" len="sm"/>
          </a:ln>
          <a:effectLst/>
        </p:spPr>
      </p:cxnSp>
      <p:grpSp>
        <p:nvGrpSpPr>
          <p:cNvPr id="1091" name="Group 3989">
            <a:extLst>
              <a:ext uri="{FF2B5EF4-FFF2-40B4-BE49-F238E27FC236}">
                <a16:creationId xmlns:a16="http://schemas.microsoft.com/office/drawing/2014/main" id="{384C414E-E611-7748-AB11-2563B9EC4F19}"/>
              </a:ext>
            </a:extLst>
          </p:cNvPr>
          <p:cNvGrpSpPr/>
          <p:nvPr/>
        </p:nvGrpSpPr>
        <p:grpSpPr>
          <a:xfrm>
            <a:off x="4454958" y="1467930"/>
            <a:ext cx="378356" cy="377403"/>
            <a:chOff x="4765216" y="1960157"/>
            <a:chExt cx="378356" cy="377403"/>
          </a:xfrm>
        </p:grpSpPr>
        <p:sp>
          <p:nvSpPr>
            <p:cNvPr id="1092" name="Oval 3990">
              <a:extLst>
                <a:ext uri="{FF2B5EF4-FFF2-40B4-BE49-F238E27FC236}">
                  <a16:creationId xmlns:a16="http://schemas.microsoft.com/office/drawing/2014/main" id="{A8620D3B-0761-8141-8167-1D5E888ED0C1}"/>
                </a:ext>
              </a:extLst>
            </p:cNvPr>
            <p:cNvSpPr/>
            <p:nvPr/>
          </p:nvSpPr>
          <p:spPr>
            <a:xfrm>
              <a:off x="4765216" y="1960157"/>
              <a:ext cx="378356" cy="377403"/>
            </a:xfrm>
            <a:prstGeom prst="ellipse">
              <a:avLst/>
            </a:prstGeom>
            <a:solidFill>
              <a:srgbClr val="59CBE8"/>
            </a:solidFill>
            <a:ln w="12700" cap="flat" cmpd="sng" algn="ctr">
              <a:solidFill>
                <a:srgbClr val="59CBE8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5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3" name="TextBox 3991">
              <a:extLst>
                <a:ext uri="{FF2B5EF4-FFF2-40B4-BE49-F238E27FC236}">
                  <a16:creationId xmlns:a16="http://schemas.microsoft.com/office/drawing/2014/main" id="{0B921C7A-4379-2C40-B168-CA1585D17F6D}"/>
                </a:ext>
              </a:extLst>
            </p:cNvPr>
            <p:cNvSpPr txBox="1"/>
            <p:nvPr/>
          </p:nvSpPr>
          <p:spPr>
            <a:xfrm>
              <a:off x="4771491" y="2015258"/>
              <a:ext cx="3658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C3</a:t>
              </a:r>
            </a:p>
          </p:txBody>
        </p:sp>
      </p:grpSp>
      <p:grpSp>
        <p:nvGrpSpPr>
          <p:cNvPr id="1094" name="Group 3992">
            <a:extLst>
              <a:ext uri="{FF2B5EF4-FFF2-40B4-BE49-F238E27FC236}">
                <a16:creationId xmlns:a16="http://schemas.microsoft.com/office/drawing/2014/main" id="{9C4DF29D-5F8D-024F-B90A-9FE5E3A9A6F5}"/>
              </a:ext>
            </a:extLst>
          </p:cNvPr>
          <p:cNvGrpSpPr/>
          <p:nvPr/>
        </p:nvGrpSpPr>
        <p:grpSpPr>
          <a:xfrm>
            <a:off x="3607629" y="1467930"/>
            <a:ext cx="378356" cy="377403"/>
            <a:chOff x="4765216" y="1960157"/>
            <a:chExt cx="378356" cy="377403"/>
          </a:xfrm>
        </p:grpSpPr>
        <p:sp>
          <p:nvSpPr>
            <p:cNvPr id="1095" name="Oval 3993">
              <a:extLst>
                <a:ext uri="{FF2B5EF4-FFF2-40B4-BE49-F238E27FC236}">
                  <a16:creationId xmlns:a16="http://schemas.microsoft.com/office/drawing/2014/main" id="{CD2CDD04-9B93-0C4E-898C-37D69D2178A1}"/>
                </a:ext>
              </a:extLst>
            </p:cNvPr>
            <p:cNvSpPr/>
            <p:nvPr/>
          </p:nvSpPr>
          <p:spPr>
            <a:xfrm>
              <a:off x="4765216" y="1960157"/>
              <a:ext cx="378356" cy="377403"/>
            </a:xfrm>
            <a:prstGeom prst="ellipse">
              <a:avLst/>
            </a:prstGeom>
            <a:solidFill>
              <a:srgbClr val="59CBE8"/>
            </a:solidFill>
            <a:ln w="12700" cap="flat" cmpd="sng" algn="ctr">
              <a:solidFill>
                <a:srgbClr val="59CBE8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5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6" name="TextBox 3994">
              <a:extLst>
                <a:ext uri="{FF2B5EF4-FFF2-40B4-BE49-F238E27FC236}">
                  <a16:creationId xmlns:a16="http://schemas.microsoft.com/office/drawing/2014/main" id="{6B1B4596-58A7-6647-9D0E-ED19E9B6502D}"/>
                </a:ext>
              </a:extLst>
            </p:cNvPr>
            <p:cNvSpPr txBox="1"/>
            <p:nvPr/>
          </p:nvSpPr>
          <p:spPr>
            <a:xfrm>
              <a:off x="4771491" y="2015258"/>
              <a:ext cx="3658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C3</a:t>
              </a:r>
            </a:p>
          </p:txBody>
        </p:sp>
      </p:grpSp>
      <p:grpSp>
        <p:nvGrpSpPr>
          <p:cNvPr id="1097" name="Group 3995">
            <a:extLst>
              <a:ext uri="{FF2B5EF4-FFF2-40B4-BE49-F238E27FC236}">
                <a16:creationId xmlns:a16="http://schemas.microsoft.com/office/drawing/2014/main" id="{99A29747-2D71-9C46-ABA2-A68067BB8871}"/>
              </a:ext>
            </a:extLst>
          </p:cNvPr>
          <p:cNvGrpSpPr/>
          <p:nvPr/>
        </p:nvGrpSpPr>
        <p:grpSpPr>
          <a:xfrm>
            <a:off x="2791379" y="1467930"/>
            <a:ext cx="378356" cy="377403"/>
            <a:chOff x="4765216" y="1960157"/>
            <a:chExt cx="378356" cy="377403"/>
          </a:xfrm>
        </p:grpSpPr>
        <p:sp>
          <p:nvSpPr>
            <p:cNvPr id="1098" name="Oval 3996">
              <a:extLst>
                <a:ext uri="{FF2B5EF4-FFF2-40B4-BE49-F238E27FC236}">
                  <a16:creationId xmlns:a16="http://schemas.microsoft.com/office/drawing/2014/main" id="{3DE4B9CB-57C5-444D-954B-BEB16B93A59E}"/>
                </a:ext>
              </a:extLst>
            </p:cNvPr>
            <p:cNvSpPr/>
            <p:nvPr/>
          </p:nvSpPr>
          <p:spPr>
            <a:xfrm>
              <a:off x="4765216" y="1960157"/>
              <a:ext cx="378356" cy="377403"/>
            </a:xfrm>
            <a:prstGeom prst="ellipse">
              <a:avLst/>
            </a:prstGeom>
            <a:solidFill>
              <a:srgbClr val="59CBE8"/>
            </a:solidFill>
            <a:ln w="12700" cap="flat" cmpd="sng" algn="ctr">
              <a:solidFill>
                <a:srgbClr val="59CBE8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5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99" name="TextBox 3997">
              <a:extLst>
                <a:ext uri="{FF2B5EF4-FFF2-40B4-BE49-F238E27FC236}">
                  <a16:creationId xmlns:a16="http://schemas.microsoft.com/office/drawing/2014/main" id="{75394A47-603D-D340-A033-8827E5A712A5}"/>
                </a:ext>
              </a:extLst>
            </p:cNvPr>
            <p:cNvSpPr txBox="1"/>
            <p:nvPr/>
          </p:nvSpPr>
          <p:spPr>
            <a:xfrm>
              <a:off x="4771491" y="2015258"/>
              <a:ext cx="3658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05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C3</a:t>
              </a:r>
            </a:p>
          </p:txBody>
        </p:sp>
      </p:grpSp>
      <p:sp>
        <p:nvSpPr>
          <p:cNvPr id="1100" name="TextBox 3998">
            <a:extLst>
              <a:ext uri="{FF2B5EF4-FFF2-40B4-BE49-F238E27FC236}">
                <a16:creationId xmlns:a16="http://schemas.microsoft.com/office/drawing/2014/main" id="{436F2D74-9FFB-E74E-B6AC-B71AAB3257C0}"/>
              </a:ext>
            </a:extLst>
          </p:cNvPr>
          <p:cNvSpPr txBox="1"/>
          <p:nvPr/>
        </p:nvSpPr>
        <p:spPr>
          <a:xfrm>
            <a:off x="2734614" y="3021947"/>
            <a:ext cx="475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  <a:r>
              <a:rPr lang="en-GB" sz="900" b="1" baseline="-25000">
                <a:solidFill>
                  <a:prstClr val="white"/>
                </a:solidFill>
                <a:latin typeface="Arial"/>
              </a:rPr>
              <a:t>n</a:t>
            </a:r>
          </a:p>
        </p:txBody>
      </p:sp>
      <p:sp>
        <p:nvSpPr>
          <p:cNvPr id="1101" name="TextBox 3999">
            <a:extLst>
              <a:ext uri="{FF2B5EF4-FFF2-40B4-BE49-F238E27FC236}">
                <a16:creationId xmlns:a16="http://schemas.microsoft.com/office/drawing/2014/main" id="{763CDB1E-4B1F-7D4F-9313-70AF487844B7}"/>
              </a:ext>
            </a:extLst>
          </p:cNvPr>
          <p:cNvSpPr txBox="1"/>
          <p:nvPr/>
        </p:nvSpPr>
        <p:spPr>
          <a:xfrm>
            <a:off x="3565113" y="3021947"/>
            <a:ext cx="475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  <a:r>
              <a:rPr lang="en-GB" sz="900" b="1" baseline="-25000">
                <a:solidFill>
                  <a:prstClr val="white"/>
                </a:solidFill>
                <a:latin typeface="Arial"/>
              </a:rPr>
              <a:t>n</a:t>
            </a:r>
          </a:p>
        </p:txBody>
      </p:sp>
      <p:sp>
        <p:nvSpPr>
          <p:cNvPr id="1102" name="TextBox 4000">
            <a:extLst>
              <a:ext uri="{FF2B5EF4-FFF2-40B4-BE49-F238E27FC236}">
                <a16:creationId xmlns:a16="http://schemas.microsoft.com/office/drawing/2014/main" id="{7506C820-250F-4C4F-9200-01D7F827253E}"/>
              </a:ext>
            </a:extLst>
          </p:cNvPr>
          <p:cNvSpPr txBox="1"/>
          <p:nvPr/>
        </p:nvSpPr>
        <p:spPr>
          <a:xfrm>
            <a:off x="4399963" y="3021947"/>
            <a:ext cx="475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AB8E"/>
              </a:buClr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  <a:r>
              <a:rPr lang="en-GB" sz="900" b="1" baseline="-25000">
                <a:solidFill>
                  <a:prstClr val="white"/>
                </a:solidFill>
                <a:latin typeface="Arial"/>
              </a:rPr>
              <a:t>n</a:t>
            </a:r>
          </a:p>
        </p:txBody>
      </p:sp>
      <p:sp>
        <p:nvSpPr>
          <p:cNvPr id="1103" name="TextBox 4001">
            <a:extLst>
              <a:ext uri="{FF2B5EF4-FFF2-40B4-BE49-F238E27FC236}">
                <a16:creationId xmlns:a16="http://schemas.microsoft.com/office/drawing/2014/main" id="{0787DA8B-6936-5F41-9ADA-2287B0CA19D0}"/>
              </a:ext>
            </a:extLst>
          </p:cNvPr>
          <p:cNvSpPr txBox="1"/>
          <p:nvPr/>
        </p:nvSpPr>
        <p:spPr>
          <a:xfrm>
            <a:off x="797043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04" name="TextBox 4002">
            <a:extLst>
              <a:ext uri="{FF2B5EF4-FFF2-40B4-BE49-F238E27FC236}">
                <a16:creationId xmlns:a16="http://schemas.microsoft.com/office/drawing/2014/main" id="{AF9C6128-E93A-F14A-B86A-B8B971730D10}"/>
              </a:ext>
            </a:extLst>
          </p:cNvPr>
          <p:cNvSpPr txBox="1"/>
          <p:nvPr/>
        </p:nvSpPr>
        <p:spPr>
          <a:xfrm>
            <a:off x="1190877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05" name="TextBox 4003">
            <a:extLst>
              <a:ext uri="{FF2B5EF4-FFF2-40B4-BE49-F238E27FC236}">
                <a16:creationId xmlns:a16="http://schemas.microsoft.com/office/drawing/2014/main" id="{B08706F8-EDC7-2343-93C3-410F3D22A48F}"/>
              </a:ext>
            </a:extLst>
          </p:cNvPr>
          <p:cNvSpPr txBox="1"/>
          <p:nvPr/>
        </p:nvSpPr>
        <p:spPr>
          <a:xfrm>
            <a:off x="1579611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06" name="TextBox 4004">
            <a:extLst>
              <a:ext uri="{FF2B5EF4-FFF2-40B4-BE49-F238E27FC236}">
                <a16:creationId xmlns:a16="http://schemas.microsoft.com/office/drawing/2014/main" id="{8694B864-4884-1642-993A-E1ED0D7EA5E3}"/>
              </a:ext>
            </a:extLst>
          </p:cNvPr>
          <p:cNvSpPr txBox="1"/>
          <p:nvPr/>
        </p:nvSpPr>
        <p:spPr>
          <a:xfrm>
            <a:off x="1968693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07" name="TextBox 4005">
            <a:extLst>
              <a:ext uri="{FF2B5EF4-FFF2-40B4-BE49-F238E27FC236}">
                <a16:creationId xmlns:a16="http://schemas.microsoft.com/office/drawing/2014/main" id="{8A092B00-F32E-4A47-B102-68796D7B3DC7}"/>
              </a:ext>
            </a:extLst>
          </p:cNvPr>
          <p:cNvSpPr txBox="1"/>
          <p:nvPr/>
        </p:nvSpPr>
        <p:spPr>
          <a:xfrm>
            <a:off x="2356765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08" name="TextBox 4006">
            <a:extLst>
              <a:ext uri="{FF2B5EF4-FFF2-40B4-BE49-F238E27FC236}">
                <a16:creationId xmlns:a16="http://schemas.microsoft.com/office/drawing/2014/main" id="{757A9E18-019A-7742-AA35-DF3E39E5E9CA}"/>
              </a:ext>
            </a:extLst>
          </p:cNvPr>
          <p:cNvSpPr txBox="1"/>
          <p:nvPr/>
        </p:nvSpPr>
        <p:spPr>
          <a:xfrm>
            <a:off x="2747505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09" name="TextBox 4007">
            <a:extLst>
              <a:ext uri="{FF2B5EF4-FFF2-40B4-BE49-F238E27FC236}">
                <a16:creationId xmlns:a16="http://schemas.microsoft.com/office/drawing/2014/main" id="{239FC7E7-AFCA-FD4F-ACD6-58FF9D297D3C}"/>
              </a:ext>
            </a:extLst>
          </p:cNvPr>
          <p:cNvSpPr txBox="1"/>
          <p:nvPr/>
        </p:nvSpPr>
        <p:spPr>
          <a:xfrm>
            <a:off x="3137207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10" name="TextBox 4008">
            <a:extLst>
              <a:ext uri="{FF2B5EF4-FFF2-40B4-BE49-F238E27FC236}">
                <a16:creationId xmlns:a16="http://schemas.microsoft.com/office/drawing/2014/main" id="{DD21E18F-3051-A94D-8814-9B396CF019FE}"/>
              </a:ext>
            </a:extLst>
          </p:cNvPr>
          <p:cNvSpPr txBox="1"/>
          <p:nvPr/>
        </p:nvSpPr>
        <p:spPr>
          <a:xfrm>
            <a:off x="3532297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11" name="TextBox 4009">
            <a:extLst>
              <a:ext uri="{FF2B5EF4-FFF2-40B4-BE49-F238E27FC236}">
                <a16:creationId xmlns:a16="http://schemas.microsoft.com/office/drawing/2014/main" id="{41476D95-AE23-2448-9602-B9ED0037BBE6}"/>
              </a:ext>
            </a:extLst>
          </p:cNvPr>
          <p:cNvSpPr txBox="1"/>
          <p:nvPr/>
        </p:nvSpPr>
        <p:spPr>
          <a:xfrm>
            <a:off x="3916373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12" name="TextBox 4010">
            <a:extLst>
              <a:ext uri="{FF2B5EF4-FFF2-40B4-BE49-F238E27FC236}">
                <a16:creationId xmlns:a16="http://schemas.microsoft.com/office/drawing/2014/main" id="{601EB4C8-0F3C-3E49-92E7-ECC2A04B9C95}"/>
              </a:ext>
            </a:extLst>
          </p:cNvPr>
          <p:cNvSpPr txBox="1"/>
          <p:nvPr/>
        </p:nvSpPr>
        <p:spPr>
          <a:xfrm>
            <a:off x="4307261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13" name="TextBox 4011">
            <a:extLst>
              <a:ext uri="{FF2B5EF4-FFF2-40B4-BE49-F238E27FC236}">
                <a16:creationId xmlns:a16="http://schemas.microsoft.com/office/drawing/2014/main" id="{00D1668F-BE83-5845-93B1-5DC6F64DED38}"/>
              </a:ext>
            </a:extLst>
          </p:cNvPr>
          <p:cNvSpPr txBox="1"/>
          <p:nvPr/>
        </p:nvSpPr>
        <p:spPr>
          <a:xfrm>
            <a:off x="4699792" y="3743779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14" name="TextBox 4012">
            <a:extLst>
              <a:ext uri="{FF2B5EF4-FFF2-40B4-BE49-F238E27FC236}">
                <a16:creationId xmlns:a16="http://schemas.microsoft.com/office/drawing/2014/main" id="{977172DA-54C7-4442-896B-1E611174232E}"/>
              </a:ext>
            </a:extLst>
          </p:cNvPr>
          <p:cNvSpPr txBox="1"/>
          <p:nvPr/>
        </p:nvSpPr>
        <p:spPr>
          <a:xfrm>
            <a:off x="5087532" y="3750856"/>
            <a:ext cx="3658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AB8E"/>
              </a:buClr>
              <a:defRPr/>
            </a:pPr>
            <a:r>
              <a:rPr lang="en-GB" sz="1050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1115" name="Rectangle 1114">
            <a:extLst>
              <a:ext uri="{FF2B5EF4-FFF2-40B4-BE49-F238E27FC236}">
                <a16:creationId xmlns:a16="http://schemas.microsoft.com/office/drawing/2014/main" id="{631CE193-7F18-A34D-B54C-718EBF6A7183}"/>
              </a:ext>
            </a:extLst>
          </p:cNvPr>
          <p:cNvSpPr/>
          <p:nvPr/>
        </p:nvSpPr>
        <p:spPr>
          <a:xfrm>
            <a:off x="3926292" y="3502546"/>
            <a:ext cx="1565447" cy="1165600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6" name="Rectangle 1115">
            <a:extLst>
              <a:ext uri="{FF2B5EF4-FFF2-40B4-BE49-F238E27FC236}">
                <a16:creationId xmlns:a16="http://schemas.microsoft.com/office/drawing/2014/main" id="{F564FD35-DC32-3A48-AC36-E8557B0BA14F}"/>
              </a:ext>
            </a:extLst>
          </p:cNvPr>
          <p:cNvSpPr/>
          <p:nvPr/>
        </p:nvSpPr>
        <p:spPr>
          <a:xfrm>
            <a:off x="2434651" y="1597819"/>
            <a:ext cx="356728" cy="194122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7" name="Rectangle 1116">
            <a:extLst>
              <a:ext uri="{FF2B5EF4-FFF2-40B4-BE49-F238E27FC236}">
                <a16:creationId xmlns:a16="http://schemas.microsoft.com/office/drawing/2014/main" id="{2612EA28-5321-EF4C-8BD8-6DF070E462A2}"/>
              </a:ext>
            </a:extLst>
          </p:cNvPr>
          <p:cNvSpPr/>
          <p:nvPr/>
        </p:nvSpPr>
        <p:spPr>
          <a:xfrm>
            <a:off x="724822" y="3456363"/>
            <a:ext cx="1246638" cy="1097280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8" name="Multiplication Sign 4016">
            <a:extLst>
              <a:ext uri="{FF2B5EF4-FFF2-40B4-BE49-F238E27FC236}">
                <a16:creationId xmlns:a16="http://schemas.microsoft.com/office/drawing/2014/main" id="{BCEF9793-92F6-974A-9956-CB4AC9A1EE07}"/>
              </a:ext>
            </a:extLst>
          </p:cNvPr>
          <p:cNvSpPr/>
          <p:nvPr/>
        </p:nvSpPr>
        <p:spPr>
          <a:xfrm>
            <a:off x="708902" y="3612098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19" name="Multiplication Sign 4017">
            <a:extLst>
              <a:ext uri="{FF2B5EF4-FFF2-40B4-BE49-F238E27FC236}">
                <a16:creationId xmlns:a16="http://schemas.microsoft.com/office/drawing/2014/main" id="{2703C8B2-9A5B-A149-B071-2956A7B171C4}"/>
              </a:ext>
            </a:extLst>
          </p:cNvPr>
          <p:cNvSpPr/>
          <p:nvPr/>
        </p:nvSpPr>
        <p:spPr>
          <a:xfrm>
            <a:off x="1098048" y="3619319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0" name="Rectangle 1119">
            <a:extLst>
              <a:ext uri="{FF2B5EF4-FFF2-40B4-BE49-F238E27FC236}">
                <a16:creationId xmlns:a16="http://schemas.microsoft.com/office/drawing/2014/main" id="{A2283FF7-3D32-9449-A123-890935AE638F}"/>
              </a:ext>
            </a:extLst>
          </p:cNvPr>
          <p:cNvSpPr/>
          <p:nvPr/>
        </p:nvSpPr>
        <p:spPr>
          <a:xfrm>
            <a:off x="2325703" y="3477146"/>
            <a:ext cx="1164546" cy="1111692"/>
          </a:xfrm>
          <a:prstGeom prst="rect">
            <a:avLst/>
          </a:prstGeom>
          <a:solidFill>
            <a:sysClr val="window" lastClr="FFFFFF">
              <a:alpha val="5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1" name="Multiplication Sign 4019">
            <a:extLst>
              <a:ext uri="{FF2B5EF4-FFF2-40B4-BE49-F238E27FC236}">
                <a16:creationId xmlns:a16="http://schemas.microsoft.com/office/drawing/2014/main" id="{7F95ED1C-D366-E84D-9C08-2398A61710E2}"/>
              </a:ext>
            </a:extLst>
          </p:cNvPr>
          <p:cNvSpPr/>
          <p:nvPr/>
        </p:nvSpPr>
        <p:spPr>
          <a:xfrm>
            <a:off x="1487335" y="3630561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2" name="Multiplication Sign 4020">
            <a:extLst>
              <a:ext uri="{FF2B5EF4-FFF2-40B4-BE49-F238E27FC236}">
                <a16:creationId xmlns:a16="http://schemas.microsoft.com/office/drawing/2014/main" id="{E2CCEF6F-89F5-AD43-939D-609DCD4A7CE4}"/>
              </a:ext>
            </a:extLst>
          </p:cNvPr>
          <p:cNvSpPr/>
          <p:nvPr/>
        </p:nvSpPr>
        <p:spPr>
          <a:xfrm>
            <a:off x="2280666" y="3641363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3" name="Multiplication Sign 4021">
            <a:extLst>
              <a:ext uri="{FF2B5EF4-FFF2-40B4-BE49-F238E27FC236}">
                <a16:creationId xmlns:a16="http://schemas.microsoft.com/office/drawing/2014/main" id="{BFFCF00A-6F6A-724E-BF02-CB7E3F09782B}"/>
              </a:ext>
            </a:extLst>
          </p:cNvPr>
          <p:cNvSpPr/>
          <p:nvPr/>
        </p:nvSpPr>
        <p:spPr>
          <a:xfrm>
            <a:off x="2674561" y="3632247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4" name="Multiplication Sign 4022">
            <a:extLst>
              <a:ext uri="{FF2B5EF4-FFF2-40B4-BE49-F238E27FC236}">
                <a16:creationId xmlns:a16="http://schemas.microsoft.com/office/drawing/2014/main" id="{6C244F6D-876A-484D-BBEF-FB00505D6BA3}"/>
              </a:ext>
            </a:extLst>
          </p:cNvPr>
          <p:cNvSpPr/>
          <p:nvPr/>
        </p:nvSpPr>
        <p:spPr>
          <a:xfrm>
            <a:off x="3061405" y="3641363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5" name="Multiplication Sign 4023">
            <a:extLst>
              <a:ext uri="{FF2B5EF4-FFF2-40B4-BE49-F238E27FC236}">
                <a16:creationId xmlns:a16="http://schemas.microsoft.com/office/drawing/2014/main" id="{BCC2B212-2790-8A47-AFF0-F8CFD1FD90F9}"/>
              </a:ext>
            </a:extLst>
          </p:cNvPr>
          <p:cNvSpPr/>
          <p:nvPr/>
        </p:nvSpPr>
        <p:spPr>
          <a:xfrm>
            <a:off x="3845380" y="3636366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6" name="Multiplication Sign 4024">
            <a:extLst>
              <a:ext uri="{FF2B5EF4-FFF2-40B4-BE49-F238E27FC236}">
                <a16:creationId xmlns:a16="http://schemas.microsoft.com/office/drawing/2014/main" id="{9431BA7E-1577-C644-B610-BE812810F683}"/>
              </a:ext>
            </a:extLst>
          </p:cNvPr>
          <p:cNvSpPr/>
          <p:nvPr/>
        </p:nvSpPr>
        <p:spPr>
          <a:xfrm>
            <a:off x="4229068" y="3630528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7" name="Multiplication Sign 4025">
            <a:extLst>
              <a:ext uri="{FF2B5EF4-FFF2-40B4-BE49-F238E27FC236}">
                <a16:creationId xmlns:a16="http://schemas.microsoft.com/office/drawing/2014/main" id="{9A5BFCD4-344A-3646-B852-EC5F07863261}"/>
              </a:ext>
            </a:extLst>
          </p:cNvPr>
          <p:cNvSpPr/>
          <p:nvPr/>
        </p:nvSpPr>
        <p:spPr>
          <a:xfrm>
            <a:off x="4617607" y="3638148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28" name="Multiplication Sign 4026">
            <a:extLst>
              <a:ext uri="{FF2B5EF4-FFF2-40B4-BE49-F238E27FC236}">
                <a16:creationId xmlns:a16="http://schemas.microsoft.com/office/drawing/2014/main" id="{4ED1396C-B618-EB42-85B9-F4C32AAEE3B5}"/>
              </a:ext>
            </a:extLst>
          </p:cNvPr>
          <p:cNvSpPr/>
          <p:nvPr/>
        </p:nvSpPr>
        <p:spPr>
          <a:xfrm>
            <a:off x="5017939" y="3632342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129" name="Group 4027">
            <a:extLst>
              <a:ext uri="{FF2B5EF4-FFF2-40B4-BE49-F238E27FC236}">
                <a16:creationId xmlns:a16="http://schemas.microsoft.com/office/drawing/2014/main" id="{EB9BCFE5-F571-AA40-A925-61DC5B2A61B4}"/>
              </a:ext>
            </a:extLst>
          </p:cNvPr>
          <p:cNvGrpSpPr/>
          <p:nvPr/>
        </p:nvGrpSpPr>
        <p:grpSpPr>
          <a:xfrm>
            <a:off x="410084" y="1114247"/>
            <a:ext cx="5455080" cy="5076981"/>
            <a:chOff x="383440" y="-1991082"/>
            <a:chExt cx="5455080" cy="5076981"/>
          </a:xfrm>
        </p:grpSpPr>
        <p:sp>
          <p:nvSpPr>
            <p:cNvPr id="1130" name="TextBox 4028">
              <a:extLst>
                <a:ext uri="{FF2B5EF4-FFF2-40B4-BE49-F238E27FC236}">
                  <a16:creationId xmlns:a16="http://schemas.microsoft.com/office/drawing/2014/main" id="{5ED0E6D7-5ED7-6B4D-BDDD-F12784F3B0C9}"/>
                </a:ext>
              </a:extLst>
            </p:cNvPr>
            <p:cNvSpPr txBox="1"/>
            <p:nvPr/>
          </p:nvSpPr>
          <p:spPr>
            <a:xfrm>
              <a:off x="659672" y="1349276"/>
              <a:ext cx="47525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B8E"/>
                </a:buClr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rPr>
                <a:t>Incomplete c5 inhibition</a:t>
              </a:r>
            </a:p>
          </p:txBody>
        </p:sp>
        <p:grpSp>
          <p:nvGrpSpPr>
            <p:cNvPr id="1131" name="Group 4029">
              <a:extLst>
                <a:ext uri="{FF2B5EF4-FFF2-40B4-BE49-F238E27FC236}">
                  <a16:creationId xmlns:a16="http://schemas.microsoft.com/office/drawing/2014/main" id="{A2519ED0-FB62-1D49-8EAC-87F269252A00}"/>
                </a:ext>
              </a:extLst>
            </p:cNvPr>
            <p:cNvGrpSpPr/>
            <p:nvPr/>
          </p:nvGrpSpPr>
          <p:grpSpPr>
            <a:xfrm>
              <a:off x="383440" y="-1991082"/>
              <a:ext cx="5455080" cy="5076981"/>
              <a:chOff x="327259" y="1349276"/>
              <a:chExt cx="5455080" cy="5076981"/>
            </a:xfrm>
          </p:grpSpPr>
          <p:sp>
            <p:nvSpPr>
              <p:cNvPr id="1145" name="Rectangle 1144">
                <a:extLst>
                  <a:ext uri="{FF2B5EF4-FFF2-40B4-BE49-F238E27FC236}">
                    <a16:creationId xmlns:a16="http://schemas.microsoft.com/office/drawing/2014/main" id="{6D21A215-D330-5A46-B076-89CCABC49850}"/>
                  </a:ext>
                </a:extLst>
              </p:cNvPr>
              <p:cNvSpPr/>
              <p:nvPr/>
            </p:nvSpPr>
            <p:spPr>
              <a:xfrm>
                <a:off x="327259" y="1385919"/>
                <a:ext cx="5436029" cy="502920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146" name="Group 4044">
                <a:extLst>
                  <a:ext uri="{FF2B5EF4-FFF2-40B4-BE49-F238E27FC236}">
                    <a16:creationId xmlns:a16="http://schemas.microsoft.com/office/drawing/2014/main" id="{EC2EACEF-650F-F94E-ADF2-FBD90FAC2E94}"/>
                  </a:ext>
                </a:extLst>
              </p:cNvPr>
              <p:cNvGrpSpPr/>
              <p:nvPr/>
            </p:nvGrpSpPr>
            <p:grpSpPr>
              <a:xfrm>
                <a:off x="375389" y="1349276"/>
                <a:ext cx="5406950" cy="5076981"/>
                <a:chOff x="375389" y="1349276"/>
                <a:chExt cx="5406950" cy="5076981"/>
              </a:xfrm>
            </p:grpSpPr>
            <p:sp>
              <p:nvSpPr>
                <p:cNvPr id="1147" name="TextBox 4045">
                  <a:extLst>
                    <a:ext uri="{FF2B5EF4-FFF2-40B4-BE49-F238E27FC236}">
                      <a16:creationId xmlns:a16="http://schemas.microsoft.com/office/drawing/2014/main" id="{FE45BB51-0B5C-0845-9DFE-61C0F22241D6}"/>
                    </a:ext>
                  </a:extLst>
                </p:cNvPr>
                <p:cNvSpPr txBox="1"/>
                <p:nvPr/>
              </p:nvSpPr>
              <p:spPr>
                <a:xfrm>
                  <a:off x="659672" y="1349276"/>
                  <a:ext cx="475252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Complete C5 inhibition</a:t>
                  </a:r>
                </a:p>
              </p:txBody>
            </p:sp>
            <p:sp>
              <p:nvSpPr>
                <p:cNvPr id="1148" name="Oval 4046">
                  <a:extLst>
                    <a:ext uri="{FF2B5EF4-FFF2-40B4-BE49-F238E27FC236}">
                      <a16:creationId xmlns:a16="http://schemas.microsoft.com/office/drawing/2014/main" id="{6B00D0CD-E4F6-0643-8244-63E6EBFF7AD2}"/>
                    </a:ext>
                  </a:extLst>
                </p:cNvPr>
                <p:cNvSpPr/>
                <p:nvPr/>
              </p:nvSpPr>
              <p:spPr>
                <a:xfrm>
                  <a:off x="1875506" y="3913675"/>
                  <a:ext cx="377553" cy="377553"/>
                </a:xfrm>
                <a:prstGeom prst="ellipse">
                  <a:avLst/>
                </a:prstGeom>
                <a:solidFill>
                  <a:srgbClr val="FFA300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FFA300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Oval 4047">
                  <a:extLst>
                    <a:ext uri="{FF2B5EF4-FFF2-40B4-BE49-F238E27FC236}">
                      <a16:creationId xmlns:a16="http://schemas.microsoft.com/office/drawing/2014/main" id="{C6457C7C-0152-4846-94BA-E2B73B81629D}"/>
                    </a:ext>
                  </a:extLst>
                </p:cNvPr>
                <p:cNvSpPr/>
                <p:nvPr/>
              </p:nvSpPr>
              <p:spPr>
                <a:xfrm>
                  <a:off x="705660" y="3913675"/>
                  <a:ext cx="377553" cy="377553"/>
                </a:xfrm>
                <a:prstGeom prst="ellipse">
                  <a:avLst/>
                </a:prstGeom>
                <a:solidFill>
                  <a:srgbClr val="FFA300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FFA300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0" name="Oval 4048">
                  <a:extLst>
                    <a:ext uri="{FF2B5EF4-FFF2-40B4-BE49-F238E27FC236}">
                      <a16:creationId xmlns:a16="http://schemas.microsoft.com/office/drawing/2014/main" id="{4BF5582B-00B6-B642-8A98-65B0221567F3}"/>
                    </a:ext>
                  </a:extLst>
                </p:cNvPr>
                <p:cNvSpPr/>
                <p:nvPr/>
              </p:nvSpPr>
              <p:spPr>
                <a:xfrm>
                  <a:off x="1095609" y="3913675"/>
                  <a:ext cx="377553" cy="377553"/>
                </a:xfrm>
                <a:prstGeom prst="ellipse">
                  <a:avLst/>
                </a:prstGeom>
                <a:solidFill>
                  <a:srgbClr val="FFA300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FFA300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Oval 4049">
                  <a:extLst>
                    <a:ext uri="{FF2B5EF4-FFF2-40B4-BE49-F238E27FC236}">
                      <a16:creationId xmlns:a16="http://schemas.microsoft.com/office/drawing/2014/main" id="{449B7C4D-2A8D-AD47-9614-31E1552FF1B1}"/>
                    </a:ext>
                  </a:extLst>
                </p:cNvPr>
                <p:cNvSpPr/>
                <p:nvPr/>
              </p:nvSpPr>
              <p:spPr>
                <a:xfrm>
                  <a:off x="1485557" y="3913675"/>
                  <a:ext cx="377553" cy="377553"/>
                </a:xfrm>
                <a:prstGeom prst="ellipse">
                  <a:avLst/>
                </a:prstGeom>
                <a:solidFill>
                  <a:srgbClr val="FFA300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FFA300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900" b="1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52" name="Connector: Curved 4050">
                  <a:extLst>
                    <a:ext uri="{FF2B5EF4-FFF2-40B4-BE49-F238E27FC236}">
                      <a16:creationId xmlns:a16="http://schemas.microsoft.com/office/drawing/2014/main" id="{5A28AF48-8210-C140-9A4A-5AE7C052BE93}"/>
                    </a:ext>
                  </a:extLst>
                </p:cNvPr>
                <p:cNvCxnSpPr>
                  <a:cxnSpLocks/>
                  <a:stCxn id="1156" idx="0"/>
                </p:cNvCxnSpPr>
                <p:nvPr/>
              </p:nvCxnSpPr>
              <p:spPr>
                <a:xfrm rot="5400000" flipH="1" flipV="1">
                  <a:off x="2147808" y="1854272"/>
                  <a:ext cx="506872" cy="594081"/>
                </a:xfrm>
                <a:prstGeom prst="curvedConnector2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pic>
              <p:nvPicPr>
                <p:cNvPr id="1153" name="Graphic 4051" descr="Lightning bolt outline">
                  <a:extLst>
                    <a:ext uri="{FF2B5EF4-FFF2-40B4-BE49-F238E27FC236}">
                      <a16:creationId xmlns:a16="http://schemas.microsoft.com/office/drawing/2014/main" id="{D980989B-FF21-1940-8FBF-1C0A1A2831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  <a:stretch>
                  <a:fillRect/>
                </a:stretch>
              </p:blipFill>
              <p:spPr>
                <a:xfrm rot="17312716">
                  <a:off x="2365242" y="1541291"/>
                  <a:ext cx="378328" cy="378328"/>
                </a:xfrm>
                <a:prstGeom prst="rect">
                  <a:avLst/>
                </a:prstGeom>
              </p:spPr>
            </p:pic>
            <p:sp>
              <p:nvSpPr>
                <p:cNvPr id="1154" name="Oval 4052">
                  <a:extLst>
                    <a:ext uri="{FF2B5EF4-FFF2-40B4-BE49-F238E27FC236}">
                      <a16:creationId xmlns:a16="http://schemas.microsoft.com/office/drawing/2014/main" id="{38D44C50-BE1C-AD4C-8C0D-85B4A761033E}"/>
                    </a:ext>
                  </a:extLst>
                </p:cNvPr>
                <p:cNvSpPr/>
                <p:nvPr/>
              </p:nvSpPr>
              <p:spPr>
                <a:xfrm>
                  <a:off x="2600706" y="2808251"/>
                  <a:ext cx="573517" cy="280267"/>
                </a:xfrm>
                <a:prstGeom prst="ellipse">
                  <a:avLst/>
                </a:prstGeom>
                <a:solidFill>
                  <a:srgbClr val="6B3077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6B307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C3b</a:t>
                  </a:r>
                </a:p>
              </p:txBody>
            </p:sp>
            <p:cxnSp>
              <p:nvCxnSpPr>
                <p:cNvPr id="1155" name="Straight Arrow Connector 4053">
                  <a:extLst>
                    <a:ext uri="{FF2B5EF4-FFF2-40B4-BE49-F238E27FC236}">
                      <a16:creationId xmlns:a16="http://schemas.microsoft.com/office/drawing/2014/main" id="{34159967-A411-8748-B332-9F4DD46A2C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7464" y="3105838"/>
                  <a:ext cx="0" cy="12841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sp>
              <p:nvSpPr>
                <p:cNvPr id="1156" name="TextBox 4054">
                  <a:extLst>
                    <a:ext uri="{FF2B5EF4-FFF2-40B4-BE49-F238E27FC236}">
                      <a16:creationId xmlns:a16="http://schemas.microsoft.com/office/drawing/2014/main" id="{9DAB8BAE-7DF9-5941-9DB6-AD7CCBF05C25}"/>
                    </a:ext>
                  </a:extLst>
                </p:cNvPr>
                <p:cNvSpPr txBox="1"/>
                <p:nvPr/>
              </p:nvSpPr>
              <p:spPr>
                <a:xfrm>
                  <a:off x="1709704" y="2404748"/>
                  <a:ext cx="78899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C3 convertase </a:t>
                  </a:r>
                  <a:b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</a:b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(C3bBb)</a:t>
                  </a:r>
                </a:p>
              </p:txBody>
            </p:sp>
            <p:cxnSp>
              <p:nvCxnSpPr>
                <p:cNvPr id="1157" name="Straight Connector 4055">
                  <a:extLst>
                    <a:ext uri="{FF2B5EF4-FFF2-40B4-BE49-F238E27FC236}">
                      <a16:creationId xmlns:a16="http://schemas.microsoft.com/office/drawing/2014/main" id="{1C600B0B-FC1B-B740-A002-C6F334B919A1}"/>
                    </a:ext>
                  </a:extLst>
                </p:cNvPr>
                <p:cNvCxnSpPr>
                  <a:cxnSpLocks/>
                  <a:stCxn id="1271" idx="0"/>
                </p:cNvCxnSpPr>
                <p:nvPr/>
              </p:nvCxnSpPr>
              <p:spPr>
                <a:xfrm flipH="1">
                  <a:off x="2422153" y="2518100"/>
                  <a:ext cx="178553" cy="1866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1158" name="Group 4056">
                  <a:extLst>
                    <a:ext uri="{FF2B5EF4-FFF2-40B4-BE49-F238E27FC236}">
                      <a16:creationId xmlns:a16="http://schemas.microsoft.com/office/drawing/2014/main" id="{1963009C-C88F-A44B-A716-05E26615E4A3}"/>
                    </a:ext>
                  </a:extLst>
                </p:cNvPr>
                <p:cNvGrpSpPr/>
                <p:nvPr/>
              </p:nvGrpSpPr>
              <p:grpSpPr>
                <a:xfrm>
                  <a:off x="2600703" y="3233688"/>
                  <a:ext cx="573518" cy="473734"/>
                  <a:chOff x="6744072" y="2609157"/>
                  <a:chExt cx="1008114" cy="818422"/>
                </a:xfrm>
              </p:grpSpPr>
              <p:sp>
                <p:nvSpPr>
                  <p:cNvPr id="1278" name="Rectangle: Top Corners Snipped 4176">
                    <a:extLst>
                      <a:ext uri="{FF2B5EF4-FFF2-40B4-BE49-F238E27FC236}">
                        <a16:creationId xmlns:a16="http://schemas.microsoft.com/office/drawing/2014/main" id="{0B8989E4-CED6-FF4A-9748-B97715EE932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744072" y="2882900"/>
                    <a:ext cx="1008112" cy="484187"/>
                  </a:xfrm>
                  <a:prstGeom prst="snip2SameRect">
                    <a:avLst>
                      <a:gd name="adj1" fmla="val 50000"/>
                      <a:gd name="adj2" fmla="val 5902"/>
                    </a:avLst>
                  </a:prstGeom>
                  <a:solidFill>
                    <a:srgbClr val="00AB8E">
                      <a:lumMod val="75000"/>
                    </a:srgbClr>
                  </a:solidFill>
                  <a:ln w="12700" cap="flat" cmpd="sng" algn="ctr">
                    <a:solidFill>
                      <a:srgbClr val="00AB8E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9" name="TextBox 4177">
                    <a:extLst>
                      <a:ext uri="{FF2B5EF4-FFF2-40B4-BE49-F238E27FC236}">
                        <a16:creationId xmlns:a16="http://schemas.microsoft.com/office/drawing/2014/main" id="{524B80FC-DEF4-E949-A913-875030B1DFA6}"/>
                      </a:ext>
                    </a:extLst>
                  </p:cNvPr>
                  <p:cNvSpPr txBox="1"/>
                  <p:nvPr/>
                </p:nvSpPr>
                <p:spPr>
                  <a:xfrm>
                    <a:off x="6982762" y="3081965"/>
                    <a:ext cx="533111" cy="34561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Bb</a:t>
                    </a:r>
                  </a:p>
                </p:txBody>
              </p:sp>
              <p:sp>
                <p:nvSpPr>
                  <p:cNvPr id="1280" name="Oval 4178">
                    <a:extLst>
                      <a:ext uri="{FF2B5EF4-FFF2-40B4-BE49-F238E27FC236}">
                        <a16:creationId xmlns:a16="http://schemas.microsoft.com/office/drawing/2014/main" id="{115BEE06-DDA5-E442-893A-1FD95BA7AE6B}"/>
                      </a:ext>
                    </a:extLst>
                  </p:cNvPr>
                  <p:cNvSpPr/>
                  <p:nvPr/>
                </p:nvSpPr>
                <p:spPr>
                  <a:xfrm>
                    <a:off x="6744074" y="2609157"/>
                    <a:ext cx="1008112" cy="484186"/>
                  </a:xfrm>
                  <a:prstGeom prst="ellipse">
                    <a:avLst/>
                  </a:prstGeom>
                  <a:solidFill>
                    <a:srgbClr val="00AB8E"/>
                  </a:solidFill>
                  <a:ln w="12700" cap="flat" cmpd="sng" algn="ctr">
                    <a:solidFill>
                      <a:srgbClr val="00AB8E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-2500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159" name="TextBox 4057">
                  <a:extLst>
                    <a:ext uri="{FF2B5EF4-FFF2-40B4-BE49-F238E27FC236}">
                      <a16:creationId xmlns:a16="http://schemas.microsoft.com/office/drawing/2014/main" id="{4863AEAB-550E-F847-807D-572225CB174B}"/>
                    </a:ext>
                  </a:extLst>
                </p:cNvPr>
                <p:cNvSpPr txBox="1"/>
                <p:nvPr/>
              </p:nvSpPr>
              <p:spPr>
                <a:xfrm>
                  <a:off x="1709704" y="3381570"/>
                  <a:ext cx="78899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C5 convertase </a:t>
                  </a:r>
                  <a:b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</a:b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(C3b</a:t>
                  </a:r>
                  <a:r>
                    <a:rPr kumimoji="0" lang="en-GB" sz="700" b="0" i="0" u="none" strike="noStrike" kern="0" cap="none" spc="0" normalizeH="0" baseline="-2500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n</a:t>
                  </a: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Bb)</a:t>
                  </a:r>
                </a:p>
              </p:txBody>
            </p:sp>
            <p:cxnSp>
              <p:nvCxnSpPr>
                <p:cNvPr id="1160" name="Straight Connector 4058">
                  <a:extLst>
                    <a:ext uri="{FF2B5EF4-FFF2-40B4-BE49-F238E27FC236}">
                      <a16:creationId xmlns:a16="http://schemas.microsoft.com/office/drawing/2014/main" id="{F3FC2D63-5C94-6C46-BD37-EF2C20E9C63B}"/>
                    </a:ext>
                  </a:extLst>
                </p:cNvPr>
                <p:cNvCxnSpPr>
                  <a:cxnSpLocks/>
                  <a:stCxn id="1159" idx="3"/>
                  <a:endCxn id="1278" idx="0"/>
                </p:cNvCxnSpPr>
                <p:nvPr/>
              </p:nvCxnSpPr>
              <p:spPr>
                <a:xfrm flipV="1">
                  <a:off x="2498703" y="3532274"/>
                  <a:ext cx="102000" cy="318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161" name="Straight Arrow Connector 4059">
                  <a:extLst>
                    <a:ext uri="{FF2B5EF4-FFF2-40B4-BE49-F238E27FC236}">
                      <a16:creationId xmlns:a16="http://schemas.microsoft.com/office/drawing/2014/main" id="{9C1E22A1-4B68-1243-B44B-7603FD7AF26A}"/>
                    </a:ext>
                  </a:extLst>
                </p:cNvPr>
                <p:cNvCxnSpPr>
                  <a:cxnSpLocks/>
                  <a:stCxn id="1151" idx="4"/>
                  <a:endCxn id="1276" idx="0"/>
                </p:cNvCxnSpPr>
                <p:nvPr/>
              </p:nvCxnSpPr>
              <p:spPr>
                <a:xfrm>
                  <a:off x="1674334" y="4291228"/>
                  <a:ext cx="0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62" name="Straight Arrow Connector 4060">
                  <a:extLst>
                    <a:ext uri="{FF2B5EF4-FFF2-40B4-BE49-F238E27FC236}">
                      <a16:creationId xmlns:a16="http://schemas.microsoft.com/office/drawing/2014/main" id="{4CEEA9EF-E0F4-8F4E-9E45-8250908EEF98}"/>
                    </a:ext>
                  </a:extLst>
                </p:cNvPr>
                <p:cNvCxnSpPr>
                  <a:cxnSpLocks/>
                  <a:stCxn id="1150" idx="4"/>
                  <a:endCxn id="1275" idx="0"/>
                </p:cNvCxnSpPr>
                <p:nvPr/>
              </p:nvCxnSpPr>
              <p:spPr>
                <a:xfrm>
                  <a:off x="1284386" y="4291228"/>
                  <a:ext cx="0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63" name="Straight Arrow Connector 4061">
                  <a:extLst>
                    <a:ext uri="{FF2B5EF4-FFF2-40B4-BE49-F238E27FC236}">
                      <a16:creationId xmlns:a16="http://schemas.microsoft.com/office/drawing/2014/main" id="{BEE84466-F8BB-4040-8178-5CEEF2EFF96C}"/>
                    </a:ext>
                  </a:extLst>
                </p:cNvPr>
                <p:cNvCxnSpPr>
                  <a:cxnSpLocks/>
                  <a:stCxn id="1149" idx="4"/>
                  <a:endCxn id="1274" idx="0"/>
                </p:cNvCxnSpPr>
                <p:nvPr/>
              </p:nvCxnSpPr>
              <p:spPr>
                <a:xfrm>
                  <a:off x="894437" y="4291228"/>
                  <a:ext cx="0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64" name="Straight Arrow Connector 4062">
                  <a:extLst>
                    <a:ext uri="{FF2B5EF4-FFF2-40B4-BE49-F238E27FC236}">
                      <a16:creationId xmlns:a16="http://schemas.microsoft.com/office/drawing/2014/main" id="{00A72716-98DE-AE45-81C1-7AFC743A3063}"/>
                    </a:ext>
                  </a:extLst>
                </p:cNvPr>
                <p:cNvCxnSpPr>
                  <a:cxnSpLocks/>
                  <a:stCxn id="1148" idx="4"/>
                  <a:endCxn id="1277" idx="0"/>
                </p:cNvCxnSpPr>
                <p:nvPr/>
              </p:nvCxnSpPr>
              <p:spPr>
                <a:xfrm>
                  <a:off x="2064283" y="4291228"/>
                  <a:ext cx="0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sp>
              <p:nvSpPr>
                <p:cNvPr id="1165" name="TextBox 4063">
                  <a:extLst>
                    <a:ext uri="{FF2B5EF4-FFF2-40B4-BE49-F238E27FC236}">
                      <a16:creationId xmlns:a16="http://schemas.microsoft.com/office/drawing/2014/main" id="{5626C2E9-6141-8346-A022-1C105739736F}"/>
                    </a:ext>
                  </a:extLst>
                </p:cNvPr>
                <p:cNvSpPr txBox="1"/>
                <p:nvPr/>
              </p:nvSpPr>
              <p:spPr>
                <a:xfrm>
                  <a:off x="666063" y="4783841"/>
                  <a:ext cx="4746137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C5b-9 (MAC)</a:t>
                  </a:r>
                </a:p>
              </p:txBody>
            </p:sp>
            <p:grpSp>
              <p:nvGrpSpPr>
                <p:cNvPr id="1166" name="Group 4064">
                  <a:extLst>
                    <a:ext uri="{FF2B5EF4-FFF2-40B4-BE49-F238E27FC236}">
                      <a16:creationId xmlns:a16="http://schemas.microsoft.com/office/drawing/2014/main" id="{756FBAAF-7F6F-7240-91B9-621666A83449}"/>
                    </a:ext>
                  </a:extLst>
                </p:cNvPr>
                <p:cNvGrpSpPr/>
                <p:nvPr/>
              </p:nvGrpSpPr>
              <p:grpSpPr>
                <a:xfrm>
                  <a:off x="774825" y="4424227"/>
                  <a:ext cx="1409069" cy="343612"/>
                  <a:chOff x="4278195" y="5726101"/>
                  <a:chExt cx="1975033" cy="481626"/>
                </a:xfrm>
              </p:grpSpPr>
              <p:pic>
                <p:nvPicPr>
                  <p:cNvPr id="1274" name="Picture 4172">
                    <a:extLst>
                      <a:ext uri="{FF2B5EF4-FFF2-40B4-BE49-F238E27FC236}">
                        <a16:creationId xmlns:a16="http://schemas.microsoft.com/office/drawing/2014/main" id="{8C936F2F-CF12-6C40-92FF-1FC00AAA8B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278195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75" name="Picture 4173">
                    <a:extLst>
                      <a:ext uri="{FF2B5EF4-FFF2-40B4-BE49-F238E27FC236}">
                        <a16:creationId xmlns:a16="http://schemas.microsoft.com/office/drawing/2014/main" id="{D8F30B35-D111-B945-B09C-B81BC241C1C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824770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76" name="Picture 4174">
                    <a:extLst>
                      <a:ext uri="{FF2B5EF4-FFF2-40B4-BE49-F238E27FC236}">
                        <a16:creationId xmlns:a16="http://schemas.microsoft.com/office/drawing/2014/main" id="{A41C3E1A-7C8D-5440-9F87-1D2FB0889E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371344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77" name="Picture 4175">
                    <a:extLst>
                      <a:ext uri="{FF2B5EF4-FFF2-40B4-BE49-F238E27FC236}">
                        <a16:creationId xmlns:a16="http://schemas.microsoft.com/office/drawing/2014/main" id="{61AC97DC-7098-994C-820B-941C6E7DC17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917919" y="5726101"/>
                    <a:ext cx="335309" cy="481626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1167" name="Straight Arrow Connector 4065">
                  <a:extLst>
                    <a:ext uri="{FF2B5EF4-FFF2-40B4-BE49-F238E27FC236}">
                      <a16:creationId xmlns:a16="http://schemas.microsoft.com/office/drawing/2014/main" id="{C97469FC-E703-944C-8382-E20593C01F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887127" y="2676831"/>
                  <a:ext cx="676" cy="13141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sp>
              <p:nvSpPr>
                <p:cNvPr id="1168" name="TextBox 4066">
                  <a:extLst>
                    <a:ext uri="{FF2B5EF4-FFF2-40B4-BE49-F238E27FC236}">
                      <a16:creationId xmlns:a16="http://schemas.microsoft.com/office/drawing/2014/main" id="{481453E9-8027-3B4C-B25B-B3577C59CE29}"/>
                    </a:ext>
                  </a:extLst>
                </p:cNvPr>
                <p:cNvSpPr txBox="1"/>
                <p:nvPr/>
              </p:nvSpPr>
              <p:spPr>
                <a:xfrm>
                  <a:off x="2271290" y="1973428"/>
                  <a:ext cx="5293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Factor B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Factor D</a:t>
                  </a:r>
                </a:p>
              </p:txBody>
            </p:sp>
            <p:grpSp>
              <p:nvGrpSpPr>
                <p:cNvPr id="1169" name="Group 4067">
                  <a:extLst>
                    <a:ext uri="{FF2B5EF4-FFF2-40B4-BE49-F238E27FC236}">
                      <a16:creationId xmlns:a16="http://schemas.microsoft.com/office/drawing/2014/main" id="{CC99FA48-2F57-AA48-B00F-A2A53EE3F2D5}"/>
                    </a:ext>
                  </a:extLst>
                </p:cNvPr>
                <p:cNvGrpSpPr/>
                <p:nvPr/>
              </p:nvGrpSpPr>
              <p:grpSpPr>
                <a:xfrm>
                  <a:off x="2600706" y="2219511"/>
                  <a:ext cx="573517" cy="481708"/>
                  <a:chOff x="3714867" y="2610071"/>
                  <a:chExt cx="1008112" cy="832199"/>
                </a:xfrm>
              </p:grpSpPr>
              <p:sp>
                <p:nvSpPr>
                  <p:cNvPr id="1271" name="Rectangle: Top Corners Snipped 4169">
                    <a:extLst>
                      <a:ext uri="{FF2B5EF4-FFF2-40B4-BE49-F238E27FC236}">
                        <a16:creationId xmlns:a16="http://schemas.microsoft.com/office/drawing/2014/main" id="{EC7FC9DD-D093-0345-B0B2-16088C6966E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714867" y="2883815"/>
                    <a:ext cx="1008112" cy="484187"/>
                  </a:xfrm>
                  <a:prstGeom prst="snip2SameRect">
                    <a:avLst>
                      <a:gd name="adj1" fmla="val 50000"/>
                      <a:gd name="adj2" fmla="val 5902"/>
                    </a:avLst>
                  </a:prstGeom>
                  <a:solidFill>
                    <a:srgbClr val="FFA300">
                      <a:lumMod val="75000"/>
                    </a:srgbClr>
                  </a:solidFill>
                  <a:ln w="12700" cap="flat" cmpd="sng" algn="ctr">
                    <a:solidFill>
                      <a:srgbClr val="FFA300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72" name="Oval 4170">
                    <a:extLst>
                      <a:ext uri="{FF2B5EF4-FFF2-40B4-BE49-F238E27FC236}">
                        <a16:creationId xmlns:a16="http://schemas.microsoft.com/office/drawing/2014/main" id="{A225AB3D-2D01-9C4F-B802-F2617B2749B6}"/>
                      </a:ext>
                    </a:extLst>
                  </p:cNvPr>
                  <p:cNvSpPr/>
                  <p:nvPr/>
                </p:nvSpPr>
                <p:spPr>
                  <a:xfrm>
                    <a:off x="3714867" y="2610071"/>
                    <a:ext cx="1008112" cy="484187"/>
                  </a:xfrm>
                  <a:prstGeom prst="ellipse">
                    <a:avLst/>
                  </a:prstGeom>
                  <a:solidFill>
                    <a:srgbClr val="FFA300"/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C3b</a:t>
                    </a:r>
                  </a:p>
                </p:txBody>
              </p:sp>
              <p:sp>
                <p:nvSpPr>
                  <p:cNvPr id="1273" name="TextBox 4171">
                    <a:extLst>
                      <a:ext uri="{FF2B5EF4-FFF2-40B4-BE49-F238E27FC236}">
                        <a16:creationId xmlns:a16="http://schemas.microsoft.com/office/drawing/2014/main" id="{472D345F-2857-534A-A25A-CEFB3CE285B7}"/>
                      </a:ext>
                    </a:extLst>
                  </p:cNvPr>
                  <p:cNvSpPr txBox="1"/>
                  <p:nvPr/>
                </p:nvSpPr>
                <p:spPr>
                  <a:xfrm>
                    <a:off x="3953557" y="3096655"/>
                    <a:ext cx="533111" cy="3456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Bb</a:t>
                    </a:r>
                  </a:p>
                </p:txBody>
              </p:sp>
            </p:grpSp>
            <p:cxnSp>
              <p:nvCxnSpPr>
                <p:cNvPr id="1170" name="Straight Arrow Connector 4068">
                  <a:extLst>
                    <a:ext uri="{FF2B5EF4-FFF2-40B4-BE49-F238E27FC236}">
                      <a16:creationId xmlns:a16="http://schemas.microsoft.com/office/drawing/2014/main" id="{73983E26-1524-E144-9D52-E0EEFFB002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87464" y="2086576"/>
                  <a:ext cx="1" cy="132938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71" name="Straight Arrow Connector 4069">
                  <a:extLst>
                    <a:ext uri="{FF2B5EF4-FFF2-40B4-BE49-F238E27FC236}">
                      <a16:creationId xmlns:a16="http://schemas.microsoft.com/office/drawing/2014/main" id="{7ACD260C-8FD3-7045-8549-6004BE8DD8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717572" y="2676831"/>
                  <a:ext cx="676" cy="130721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sp>
              <p:nvSpPr>
                <p:cNvPr id="1172" name="TextBox 4070">
                  <a:extLst>
                    <a:ext uri="{FF2B5EF4-FFF2-40B4-BE49-F238E27FC236}">
                      <a16:creationId xmlns:a16="http://schemas.microsoft.com/office/drawing/2014/main" id="{C1A1215C-C53C-D14E-9688-5F1ED43E2A42}"/>
                    </a:ext>
                  </a:extLst>
                </p:cNvPr>
                <p:cNvSpPr txBox="1"/>
                <p:nvPr/>
              </p:nvSpPr>
              <p:spPr>
                <a:xfrm>
                  <a:off x="3090239" y="1973428"/>
                  <a:ext cx="5293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Factor B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Factor D</a:t>
                  </a:r>
                </a:p>
              </p:txBody>
            </p:sp>
            <p:grpSp>
              <p:nvGrpSpPr>
                <p:cNvPr id="1173" name="Group 4071">
                  <a:extLst>
                    <a:ext uri="{FF2B5EF4-FFF2-40B4-BE49-F238E27FC236}">
                      <a16:creationId xmlns:a16="http://schemas.microsoft.com/office/drawing/2014/main" id="{B1B45A99-5B8B-2C40-8C79-9601E63BC579}"/>
                    </a:ext>
                  </a:extLst>
                </p:cNvPr>
                <p:cNvGrpSpPr/>
                <p:nvPr/>
              </p:nvGrpSpPr>
              <p:grpSpPr>
                <a:xfrm>
                  <a:off x="3431151" y="2219511"/>
                  <a:ext cx="573517" cy="481708"/>
                  <a:chOff x="3714867" y="2610071"/>
                  <a:chExt cx="1008112" cy="832199"/>
                </a:xfrm>
              </p:grpSpPr>
              <p:sp>
                <p:nvSpPr>
                  <p:cNvPr id="1268" name="Rectangle: Top Corners Snipped 4166">
                    <a:extLst>
                      <a:ext uri="{FF2B5EF4-FFF2-40B4-BE49-F238E27FC236}">
                        <a16:creationId xmlns:a16="http://schemas.microsoft.com/office/drawing/2014/main" id="{1C93F213-8380-7C4A-90D5-1DAEA0A95A8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714867" y="2883815"/>
                    <a:ext cx="1008112" cy="484187"/>
                  </a:xfrm>
                  <a:prstGeom prst="snip2SameRect">
                    <a:avLst>
                      <a:gd name="adj1" fmla="val 50000"/>
                      <a:gd name="adj2" fmla="val 5902"/>
                    </a:avLst>
                  </a:prstGeom>
                  <a:solidFill>
                    <a:srgbClr val="FFA300">
                      <a:lumMod val="75000"/>
                    </a:srgbClr>
                  </a:solidFill>
                  <a:ln w="12700" cap="flat" cmpd="sng" algn="ctr">
                    <a:solidFill>
                      <a:srgbClr val="FFA300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9" name="Oval 4167">
                    <a:extLst>
                      <a:ext uri="{FF2B5EF4-FFF2-40B4-BE49-F238E27FC236}">
                        <a16:creationId xmlns:a16="http://schemas.microsoft.com/office/drawing/2014/main" id="{0468DB58-35FC-474C-883E-71ACAC3D97FC}"/>
                      </a:ext>
                    </a:extLst>
                  </p:cNvPr>
                  <p:cNvSpPr/>
                  <p:nvPr/>
                </p:nvSpPr>
                <p:spPr>
                  <a:xfrm>
                    <a:off x="3714867" y="2610071"/>
                    <a:ext cx="1008112" cy="484187"/>
                  </a:xfrm>
                  <a:prstGeom prst="ellipse">
                    <a:avLst/>
                  </a:prstGeom>
                  <a:solidFill>
                    <a:srgbClr val="FFA300"/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C3b</a:t>
                    </a:r>
                  </a:p>
                </p:txBody>
              </p:sp>
              <p:sp>
                <p:nvSpPr>
                  <p:cNvPr id="1270" name="TextBox 4168">
                    <a:extLst>
                      <a:ext uri="{FF2B5EF4-FFF2-40B4-BE49-F238E27FC236}">
                        <a16:creationId xmlns:a16="http://schemas.microsoft.com/office/drawing/2014/main" id="{C8E512D0-B4A9-F245-A1B0-E934A59F1744}"/>
                      </a:ext>
                    </a:extLst>
                  </p:cNvPr>
                  <p:cNvSpPr txBox="1"/>
                  <p:nvPr/>
                </p:nvSpPr>
                <p:spPr>
                  <a:xfrm>
                    <a:off x="3953557" y="3096655"/>
                    <a:ext cx="533111" cy="3456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Bb</a:t>
                    </a:r>
                  </a:p>
                </p:txBody>
              </p:sp>
            </p:grpSp>
            <p:cxnSp>
              <p:nvCxnSpPr>
                <p:cNvPr id="1174" name="Straight Arrow Connector 4072">
                  <a:extLst>
                    <a:ext uri="{FF2B5EF4-FFF2-40B4-BE49-F238E27FC236}">
                      <a16:creationId xmlns:a16="http://schemas.microsoft.com/office/drawing/2014/main" id="{A6EA8AB6-E1B1-6B4C-83DD-FB93686252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17909" y="2086576"/>
                  <a:ext cx="1" cy="132938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75" name="Straight Arrow Connector 4073">
                  <a:extLst>
                    <a:ext uri="{FF2B5EF4-FFF2-40B4-BE49-F238E27FC236}">
                      <a16:creationId xmlns:a16="http://schemas.microsoft.com/office/drawing/2014/main" id="{9CAE57B2-C526-1040-9463-8CAF0C9E6B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552422" y="2676831"/>
                  <a:ext cx="676" cy="130721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sp>
              <p:nvSpPr>
                <p:cNvPr id="1176" name="TextBox 4074">
                  <a:extLst>
                    <a:ext uri="{FF2B5EF4-FFF2-40B4-BE49-F238E27FC236}">
                      <a16:creationId xmlns:a16="http://schemas.microsoft.com/office/drawing/2014/main" id="{B161BAEA-93EE-0B46-85CE-D264A4E34434}"/>
                    </a:ext>
                  </a:extLst>
                </p:cNvPr>
                <p:cNvSpPr txBox="1"/>
                <p:nvPr/>
              </p:nvSpPr>
              <p:spPr>
                <a:xfrm>
                  <a:off x="3937576" y="1973428"/>
                  <a:ext cx="52931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Factor B</a:t>
                  </a:r>
                </a:p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Factor D</a:t>
                  </a:r>
                </a:p>
              </p:txBody>
            </p:sp>
            <p:grpSp>
              <p:nvGrpSpPr>
                <p:cNvPr id="1177" name="Group 4075">
                  <a:extLst>
                    <a:ext uri="{FF2B5EF4-FFF2-40B4-BE49-F238E27FC236}">
                      <a16:creationId xmlns:a16="http://schemas.microsoft.com/office/drawing/2014/main" id="{55009703-3829-7547-9CD4-21EED67BDB26}"/>
                    </a:ext>
                  </a:extLst>
                </p:cNvPr>
                <p:cNvGrpSpPr/>
                <p:nvPr/>
              </p:nvGrpSpPr>
              <p:grpSpPr>
                <a:xfrm>
                  <a:off x="4266001" y="2219511"/>
                  <a:ext cx="573517" cy="481708"/>
                  <a:chOff x="3714867" y="2610071"/>
                  <a:chExt cx="1008112" cy="832199"/>
                </a:xfrm>
              </p:grpSpPr>
              <p:sp>
                <p:nvSpPr>
                  <p:cNvPr id="1265" name="Rectangle: Top Corners Snipped 4163">
                    <a:extLst>
                      <a:ext uri="{FF2B5EF4-FFF2-40B4-BE49-F238E27FC236}">
                        <a16:creationId xmlns:a16="http://schemas.microsoft.com/office/drawing/2014/main" id="{141250FC-4FD2-A14D-8048-3ABD74F7C78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3714867" y="2883815"/>
                    <a:ext cx="1008112" cy="484187"/>
                  </a:xfrm>
                  <a:prstGeom prst="snip2SameRect">
                    <a:avLst>
                      <a:gd name="adj1" fmla="val 50000"/>
                      <a:gd name="adj2" fmla="val 5902"/>
                    </a:avLst>
                  </a:prstGeom>
                  <a:solidFill>
                    <a:srgbClr val="FFA300">
                      <a:lumMod val="75000"/>
                    </a:srgbClr>
                  </a:solidFill>
                  <a:ln w="12700" cap="flat" cmpd="sng" algn="ctr">
                    <a:solidFill>
                      <a:srgbClr val="FFA300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6" name="Oval 4164">
                    <a:extLst>
                      <a:ext uri="{FF2B5EF4-FFF2-40B4-BE49-F238E27FC236}">
                        <a16:creationId xmlns:a16="http://schemas.microsoft.com/office/drawing/2014/main" id="{3682CD83-DE27-2F4F-B83D-8F2A20650FB5}"/>
                      </a:ext>
                    </a:extLst>
                  </p:cNvPr>
                  <p:cNvSpPr/>
                  <p:nvPr/>
                </p:nvSpPr>
                <p:spPr>
                  <a:xfrm>
                    <a:off x="3714867" y="2610071"/>
                    <a:ext cx="1008112" cy="484187"/>
                  </a:xfrm>
                  <a:prstGeom prst="ellipse">
                    <a:avLst/>
                  </a:prstGeom>
                  <a:solidFill>
                    <a:srgbClr val="FFA300"/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9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rPr>
                      <a:t>C3b</a:t>
                    </a:r>
                  </a:p>
                </p:txBody>
              </p:sp>
              <p:sp>
                <p:nvSpPr>
                  <p:cNvPr id="1267" name="TextBox 4165">
                    <a:extLst>
                      <a:ext uri="{FF2B5EF4-FFF2-40B4-BE49-F238E27FC236}">
                        <a16:creationId xmlns:a16="http://schemas.microsoft.com/office/drawing/2014/main" id="{E8269010-D07B-054A-B537-2DC4F8E6034F}"/>
                      </a:ext>
                    </a:extLst>
                  </p:cNvPr>
                  <p:cNvSpPr txBox="1"/>
                  <p:nvPr/>
                </p:nvSpPr>
                <p:spPr>
                  <a:xfrm>
                    <a:off x="3953557" y="3096655"/>
                    <a:ext cx="533111" cy="34561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Bb</a:t>
                    </a:r>
                  </a:p>
                </p:txBody>
              </p:sp>
            </p:grpSp>
            <p:cxnSp>
              <p:nvCxnSpPr>
                <p:cNvPr id="1178" name="Straight Arrow Connector 4076">
                  <a:extLst>
                    <a:ext uri="{FF2B5EF4-FFF2-40B4-BE49-F238E27FC236}">
                      <a16:creationId xmlns:a16="http://schemas.microsoft.com/office/drawing/2014/main" id="{193AD867-7BE9-5F44-8E3A-1D9801FF32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52759" y="2086576"/>
                  <a:ext cx="1" cy="132938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sp>
              <p:nvSpPr>
                <p:cNvPr id="1179" name="Oval 4077">
                  <a:extLst>
                    <a:ext uri="{FF2B5EF4-FFF2-40B4-BE49-F238E27FC236}">
                      <a16:creationId xmlns:a16="http://schemas.microsoft.com/office/drawing/2014/main" id="{C9AF9CA1-84EE-DE43-8299-2C731E8B1B2E}"/>
                    </a:ext>
                  </a:extLst>
                </p:cNvPr>
                <p:cNvSpPr/>
                <p:nvPr/>
              </p:nvSpPr>
              <p:spPr>
                <a:xfrm>
                  <a:off x="4266001" y="2808251"/>
                  <a:ext cx="573517" cy="280267"/>
                </a:xfrm>
                <a:prstGeom prst="ellipse">
                  <a:avLst/>
                </a:prstGeom>
                <a:solidFill>
                  <a:srgbClr val="6B3077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6B307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C3b</a:t>
                  </a:r>
                </a:p>
              </p:txBody>
            </p:sp>
            <p:sp>
              <p:nvSpPr>
                <p:cNvPr id="1180" name="Oval 4078">
                  <a:extLst>
                    <a:ext uri="{FF2B5EF4-FFF2-40B4-BE49-F238E27FC236}">
                      <a16:creationId xmlns:a16="http://schemas.microsoft.com/office/drawing/2014/main" id="{531E69D0-7E90-8149-9C2F-911315E28BF9}"/>
                    </a:ext>
                  </a:extLst>
                </p:cNvPr>
                <p:cNvSpPr/>
                <p:nvPr/>
              </p:nvSpPr>
              <p:spPr>
                <a:xfrm>
                  <a:off x="3431151" y="2808251"/>
                  <a:ext cx="573517" cy="280267"/>
                </a:xfrm>
                <a:prstGeom prst="ellipse">
                  <a:avLst/>
                </a:prstGeom>
                <a:solidFill>
                  <a:srgbClr val="6B3077">
                    <a:lumMod val="60000"/>
                    <a:lumOff val="40000"/>
                  </a:srgbClr>
                </a:solidFill>
                <a:ln w="12700" cap="flat" cmpd="sng" algn="ctr">
                  <a:solidFill>
                    <a:srgbClr val="6B3077">
                      <a:lumMod val="7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C3b</a:t>
                  </a:r>
                </a:p>
              </p:txBody>
            </p:sp>
            <p:grpSp>
              <p:nvGrpSpPr>
                <p:cNvPr id="1181" name="Group 4079">
                  <a:extLst>
                    <a:ext uri="{FF2B5EF4-FFF2-40B4-BE49-F238E27FC236}">
                      <a16:creationId xmlns:a16="http://schemas.microsoft.com/office/drawing/2014/main" id="{D9ED3DF1-7BFB-1A49-A024-15DC1C764958}"/>
                    </a:ext>
                  </a:extLst>
                </p:cNvPr>
                <p:cNvGrpSpPr/>
                <p:nvPr/>
              </p:nvGrpSpPr>
              <p:grpSpPr>
                <a:xfrm>
                  <a:off x="3431151" y="3233688"/>
                  <a:ext cx="573517" cy="473735"/>
                  <a:chOff x="6744072" y="2609156"/>
                  <a:chExt cx="1008112" cy="818423"/>
                </a:xfrm>
              </p:grpSpPr>
              <p:sp>
                <p:nvSpPr>
                  <p:cNvPr id="1262" name="Rectangle: Top Corners Snipped 4160">
                    <a:extLst>
                      <a:ext uri="{FF2B5EF4-FFF2-40B4-BE49-F238E27FC236}">
                        <a16:creationId xmlns:a16="http://schemas.microsoft.com/office/drawing/2014/main" id="{3992F364-15C1-3C4A-88D4-4B7B3376239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744072" y="2882900"/>
                    <a:ext cx="1008112" cy="484187"/>
                  </a:xfrm>
                  <a:prstGeom prst="snip2SameRect">
                    <a:avLst>
                      <a:gd name="adj1" fmla="val 50000"/>
                      <a:gd name="adj2" fmla="val 5902"/>
                    </a:avLst>
                  </a:prstGeom>
                  <a:solidFill>
                    <a:srgbClr val="00AB8E">
                      <a:lumMod val="75000"/>
                    </a:srgbClr>
                  </a:solidFill>
                  <a:ln w="12700" cap="flat" cmpd="sng" algn="ctr">
                    <a:solidFill>
                      <a:srgbClr val="00AB8E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3" name="TextBox 4161">
                    <a:extLst>
                      <a:ext uri="{FF2B5EF4-FFF2-40B4-BE49-F238E27FC236}">
                        <a16:creationId xmlns:a16="http://schemas.microsoft.com/office/drawing/2014/main" id="{62973740-2417-034D-808D-0FE07D9C60E0}"/>
                      </a:ext>
                    </a:extLst>
                  </p:cNvPr>
                  <p:cNvSpPr txBox="1"/>
                  <p:nvPr/>
                </p:nvSpPr>
                <p:spPr>
                  <a:xfrm>
                    <a:off x="6982762" y="3081965"/>
                    <a:ext cx="533111" cy="34561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Bb</a:t>
                    </a:r>
                  </a:p>
                </p:txBody>
              </p:sp>
              <p:sp>
                <p:nvSpPr>
                  <p:cNvPr id="1264" name="Oval 4162">
                    <a:extLst>
                      <a:ext uri="{FF2B5EF4-FFF2-40B4-BE49-F238E27FC236}">
                        <a16:creationId xmlns:a16="http://schemas.microsoft.com/office/drawing/2014/main" id="{810298E4-5B8F-454C-B986-FB7E7BCE1866}"/>
                      </a:ext>
                    </a:extLst>
                  </p:cNvPr>
                  <p:cNvSpPr/>
                  <p:nvPr/>
                </p:nvSpPr>
                <p:spPr>
                  <a:xfrm>
                    <a:off x="6744072" y="2609156"/>
                    <a:ext cx="1008112" cy="484187"/>
                  </a:xfrm>
                  <a:prstGeom prst="ellipse">
                    <a:avLst/>
                  </a:prstGeom>
                  <a:solidFill>
                    <a:srgbClr val="00AB8E"/>
                  </a:solidFill>
                  <a:ln w="12700" cap="flat" cmpd="sng" algn="ctr">
                    <a:solidFill>
                      <a:srgbClr val="00AB8E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-2500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182" name="Group 4080">
                  <a:extLst>
                    <a:ext uri="{FF2B5EF4-FFF2-40B4-BE49-F238E27FC236}">
                      <a16:creationId xmlns:a16="http://schemas.microsoft.com/office/drawing/2014/main" id="{8600ED58-0329-A741-9E26-F33C161B258E}"/>
                    </a:ext>
                  </a:extLst>
                </p:cNvPr>
                <p:cNvGrpSpPr/>
                <p:nvPr/>
              </p:nvGrpSpPr>
              <p:grpSpPr>
                <a:xfrm>
                  <a:off x="4266001" y="3233688"/>
                  <a:ext cx="573517" cy="473735"/>
                  <a:chOff x="6744072" y="2609156"/>
                  <a:chExt cx="1008112" cy="818423"/>
                </a:xfrm>
              </p:grpSpPr>
              <p:sp>
                <p:nvSpPr>
                  <p:cNvPr id="1259" name="Rectangle: Top Corners Snipped 4157">
                    <a:extLst>
                      <a:ext uri="{FF2B5EF4-FFF2-40B4-BE49-F238E27FC236}">
                        <a16:creationId xmlns:a16="http://schemas.microsoft.com/office/drawing/2014/main" id="{052AB3BE-69C2-C34A-90E2-57AC9AED1C5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6744072" y="2882900"/>
                    <a:ext cx="1008112" cy="484187"/>
                  </a:xfrm>
                  <a:prstGeom prst="snip2SameRect">
                    <a:avLst>
                      <a:gd name="adj1" fmla="val 50000"/>
                      <a:gd name="adj2" fmla="val 5902"/>
                    </a:avLst>
                  </a:prstGeom>
                  <a:solidFill>
                    <a:srgbClr val="00AB8E">
                      <a:lumMod val="75000"/>
                    </a:srgbClr>
                  </a:solidFill>
                  <a:ln w="12700" cap="flat" cmpd="sng" algn="ctr">
                    <a:solidFill>
                      <a:srgbClr val="00AB8E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60" name="TextBox 4158">
                    <a:extLst>
                      <a:ext uri="{FF2B5EF4-FFF2-40B4-BE49-F238E27FC236}">
                        <a16:creationId xmlns:a16="http://schemas.microsoft.com/office/drawing/2014/main" id="{16766382-9FAB-FC41-B136-BAF5776E4F99}"/>
                      </a:ext>
                    </a:extLst>
                  </p:cNvPr>
                  <p:cNvSpPr txBox="1"/>
                  <p:nvPr/>
                </p:nvSpPr>
                <p:spPr>
                  <a:xfrm>
                    <a:off x="6982762" y="3081965"/>
                    <a:ext cx="533111" cy="34561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7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Bb</a:t>
                    </a:r>
                  </a:p>
                </p:txBody>
              </p:sp>
              <p:sp>
                <p:nvSpPr>
                  <p:cNvPr id="1261" name="Oval 4159">
                    <a:extLst>
                      <a:ext uri="{FF2B5EF4-FFF2-40B4-BE49-F238E27FC236}">
                        <a16:creationId xmlns:a16="http://schemas.microsoft.com/office/drawing/2014/main" id="{CCF1F3F6-ADD2-7443-811E-0CDA2BA556DA}"/>
                      </a:ext>
                    </a:extLst>
                  </p:cNvPr>
                  <p:cNvSpPr/>
                  <p:nvPr/>
                </p:nvSpPr>
                <p:spPr>
                  <a:xfrm>
                    <a:off x="6744072" y="2609156"/>
                    <a:ext cx="1008112" cy="484187"/>
                  </a:xfrm>
                  <a:prstGeom prst="ellipse">
                    <a:avLst/>
                  </a:prstGeom>
                  <a:solidFill>
                    <a:srgbClr val="00AB8E"/>
                  </a:solidFill>
                  <a:ln w="12700" cap="flat" cmpd="sng" algn="ctr">
                    <a:solidFill>
                      <a:srgbClr val="00AB8E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-2500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1183" name="Straight Arrow Connector 4081">
                  <a:extLst>
                    <a:ext uri="{FF2B5EF4-FFF2-40B4-BE49-F238E27FC236}">
                      <a16:creationId xmlns:a16="http://schemas.microsoft.com/office/drawing/2014/main" id="{1CE3F01C-CCCA-7945-97C5-A4BC0137D4A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52759" y="3105838"/>
                  <a:ext cx="0" cy="12841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84" name="Straight Arrow Connector 4082">
                  <a:extLst>
                    <a:ext uri="{FF2B5EF4-FFF2-40B4-BE49-F238E27FC236}">
                      <a16:creationId xmlns:a16="http://schemas.microsoft.com/office/drawing/2014/main" id="{C213062B-4F9C-804F-9708-85346EE1DF1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17909" y="3105838"/>
                  <a:ext cx="0" cy="12841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grpSp>
              <p:nvGrpSpPr>
                <p:cNvPr id="1185" name="Group 4083">
                  <a:extLst>
                    <a:ext uri="{FF2B5EF4-FFF2-40B4-BE49-F238E27FC236}">
                      <a16:creationId xmlns:a16="http://schemas.microsoft.com/office/drawing/2014/main" id="{2F6F779D-EF4F-3546-B733-1EEC398A0DAB}"/>
                    </a:ext>
                  </a:extLst>
                </p:cNvPr>
                <p:cNvGrpSpPr/>
                <p:nvPr/>
              </p:nvGrpSpPr>
              <p:grpSpPr>
                <a:xfrm>
                  <a:off x="2265455" y="3923117"/>
                  <a:ext cx="1547399" cy="377554"/>
                  <a:chOff x="4181249" y="4879913"/>
                  <a:chExt cx="2168924" cy="529202"/>
                </a:xfrm>
              </p:grpSpPr>
              <p:sp>
                <p:nvSpPr>
                  <p:cNvPr id="1255" name="Oval 4153">
                    <a:extLst>
                      <a:ext uri="{FF2B5EF4-FFF2-40B4-BE49-F238E27FC236}">
                        <a16:creationId xmlns:a16="http://schemas.microsoft.com/office/drawing/2014/main" id="{14AEF68D-2399-E345-89EC-3B5A81D49A44}"/>
                      </a:ext>
                    </a:extLst>
                  </p:cNvPr>
                  <p:cNvSpPr/>
                  <p:nvPr/>
                </p:nvSpPr>
                <p:spPr>
                  <a:xfrm>
                    <a:off x="5820973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6" name="Oval 4154">
                    <a:extLst>
                      <a:ext uri="{FF2B5EF4-FFF2-40B4-BE49-F238E27FC236}">
                        <a16:creationId xmlns:a16="http://schemas.microsoft.com/office/drawing/2014/main" id="{53BC8FF3-F97F-CA4A-8B8E-0AA9C8850235}"/>
                      </a:ext>
                    </a:extLst>
                  </p:cNvPr>
                  <p:cNvSpPr/>
                  <p:nvPr/>
                </p:nvSpPr>
                <p:spPr>
                  <a:xfrm>
                    <a:off x="4181249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7" name="Oval 4155">
                    <a:extLst>
                      <a:ext uri="{FF2B5EF4-FFF2-40B4-BE49-F238E27FC236}">
                        <a16:creationId xmlns:a16="http://schemas.microsoft.com/office/drawing/2014/main" id="{D5FC0742-205C-9C4B-97AF-6430B42360F7}"/>
                      </a:ext>
                    </a:extLst>
                  </p:cNvPr>
                  <p:cNvSpPr/>
                  <p:nvPr/>
                </p:nvSpPr>
                <p:spPr>
                  <a:xfrm>
                    <a:off x="4727824" y="4879915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8" name="Oval 4156">
                    <a:extLst>
                      <a:ext uri="{FF2B5EF4-FFF2-40B4-BE49-F238E27FC236}">
                        <a16:creationId xmlns:a16="http://schemas.microsoft.com/office/drawing/2014/main" id="{70286174-5D69-2D45-B0AF-91D205C03D33}"/>
                      </a:ext>
                    </a:extLst>
                  </p:cNvPr>
                  <p:cNvSpPr/>
                  <p:nvPr/>
                </p:nvSpPr>
                <p:spPr>
                  <a:xfrm>
                    <a:off x="5274398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1186" name="Straight Arrow Connector 4084">
                  <a:extLst>
                    <a:ext uri="{FF2B5EF4-FFF2-40B4-BE49-F238E27FC236}">
                      <a16:creationId xmlns:a16="http://schemas.microsoft.com/office/drawing/2014/main" id="{658CE7D3-D43D-A140-8C1C-2847CB714E22}"/>
                    </a:ext>
                  </a:extLst>
                </p:cNvPr>
                <p:cNvCxnSpPr>
                  <a:cxnSpLocks/>
                  <a:stCxn id="1258" idx="4"/>
                  <a:endCxn id="1253" idx="0"/>
                </p:cNvCxnSpPr>
                <p:nvPr/>
              </p:nvCxnSpPr>
              <p:spPr>
                <a:xfrm>
                  <a:off x="3234129" y="4300674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87" name="Straight Arrow Connector 4085">
                  <a:extLst>
                    <a:ext uri="{FF2B5EF4-FFF2-40B4-BE49-F238E27FC236}">
                      <a16:creationId xmlns:a16="http://schemas.microsoft.com/office/drawing/2014/main" id="{FC36B565-5B8F-A64F-B2D6-859F257CC46F}"/>
                    </a:ext>
                  </a:extLst>
                </p:cNvPr>
                <p:cNvCxnSpPr>
                  <a:cxnSpLocks/>
                  <a:stCxn id="1257" idx="4"/>
                  <a:endCxn id="1252" idx="0"/>
                </p:cNvCxnSpPr>
                <p:nvPr/>
              </p:nvCxnSpPr>
              <p:spPr>
                <a:xfrm>
                  <a:off x="2844180" y="4300674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88" name="Straight Arrow Connector 4086">
                  <a:extLst>
                    <a:ext uri="{FF2B5EF4-FFF2-40B4-BE49-F238E27FC236}">
                      <a16:creationId xmlns:a16="http://schemas.microsoft.com/office/drawing/2014/main" id="{B14C917E-A78E-004E-B21B-D56268C8A718}"/>
                    </a:ext>
                  </a:extLst>
                </p:cNvPr>
                <p:cNvCxnSpPr>
                  <a:cxnSpLocks/>
                  <a:stCxn id="1256" idx="4"/>
                  <a:endCxn id="1251" idx="0"/>
                </p:cNvCxnSpPr>
                <p:nvPr/>
              </p:nvCxnSpPr>
              <p:spPr>
                <a:xfrm>
                  <a:off x="2454231" y="4300674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89" name="Straight Arrow Connector 4087">
                  <a:extLst>
                    <a:ext uri="{FF2B5EF4-FFF2-40B4-BE49-F238E27FC236}">
                      <a16:creationId xmlns:a16="http://schemas.microsoft.com/office/drawing/2014/main" id="{D78049B2-FC7D-5147-97C6-84A36778B7D0}"/>
                    </a:ext>
                  </a:extLst>
                </p:cNvPr>
                <p:cNvCxnSpPr>
                  <a:cxnSpLocks/>
                  <a:stCxn id="1255" idx="4"/>
                  <a:endCxn id="1254" idx="0"/>
                </p:cNvCxnSpPr>
                <p:nvPr/>
              </p:nvCxnSpPr>
              <p:spPr>
                <a:xfrm>
                  <a:off x="3624077" y="4300674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grpSp>
              <p:nvGrpSpPr>
                <p:cNvPr id="1190" name="Group 4088">
                  <a:extLst>
                    <a:ext uri="{FF2B5EF4-FFF2-40B4-BE49-F238E27FC236}">
                      <a16:creationId xmlns:a16="http://schemas.microsoft.com/office/drawing/2014/main" id="{39F3431C-DFE3-B444-8404-CD367AA1CDBF}"/>
                    </a:ext>
                  </a:extLst>
                </p:cNvPr>
                <p:cNvGrpSpPr/>
                <p:nvPr/>
              </p:nvGrpSpPr>
              <p:grpSpPr>
                <a:xfrm>
                  <a:off x="2334620" y="4433673"/>
                  <a:ext cx="1409069" cy="343612"/>
                  <a:chOff x="4278195" y="5726101"/>
                  <a:chExt cx="1975033" cy="481626"/>
                </a:xfrm>
              </p:grpSpPr>
              <p:pic>
                <p:nvPicPr>
                  <p:cNvPr id="1251" name="Picture 4149">
                    <a:extLst>
                      <a:ext uri="{FF2B5EF4-FFF2-40B4-BE49-F238E27FC236}">
                        <a16:creationId xmlns:a16="http://schemas.microsoft.com/office/drawing/2014/main" id="{FDA89F5C-A5C3-2D4A-BA01-E2C15E85C6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278195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52" name="Picture 4150">
                    <a:extLst>
                      <a:ext uri="{FF2B5EF4-FFF2-40B4-BE49-F238E27FC236}">
                        <a16:creationId xmlns:a16="http://schemas.microsoft.com/office/drawing/2014/main" id="{F0C95AF9-DEAC-4C4E-8692-F811D721B5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824770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53" name="Picture 4151">
                    <a:extLst>
                      <a:ext uri="{FF2B5EF4-FFF2-40B4-BE49-F238E27FC236}">
                        <a16:creationId xmlns:a16="http://schemas.microsoft.com/office/drawing/2014/main" id="{E014634B-2B83-154A-9FC1-F9426DCD81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371344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54" name="Picture 4152">
                    <a:extLst>
                      <a:ext uri="{FF2B5EF4-FFF2-40B4-BE49-F238E27FC236}">
                        <a16:creationId xmlns:a16="http://schemas.microsoft.com/office/drawing/2014/main" id="{31AB8314-6CCC-184D-BC0B-165702A252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917919" y="5726101"/>
                    <a:ext cx="335309" cy="481626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91" name="Group 4089">
                  <a:extLst>
                    <a:ext uri="{FF2B5EF4-FFF2-40B4-BE49-F238E27FC236}">
                      <a16:creationId xmlns:a16="http://schemas.microsoft.com/office/drawing/2014/main" id="{62F445ED-93BB-274F-AF0B-44A8A6309A2B}"/>
                    </a:ext>
                  </a:extLst>
                </p:cNvPr>
                <p:cNvGrpSpPr/>
                <p:nvPr/>
              </p:nvGrpSpPr>
              <p:grpSpPr>
                <a:xfrm>
                  <a:off x="3825856" y="3921647"/>
                  <a:ext cx="1547399" cy="377553"/>
                  <a:chOff x="4181249" y="4879913"/>
                  <a:chExt cx="2168924" cy="529200"/>
                </a:xfrm>
              </p:grpSpPr>
              <p:sp>
                <p:nvSpPr>
                  <p:cNvPr id="1247" name="Oval 4145">
                    <a:extLst>
                      <a:ext uri="{FF2B5EF4-FFF2-40B4-BE49-F238E27FC236}">
                        <a16:creationId xmlns:a16="http://schemas.microsoft.com/office/drawing/2014/main" id="{7C20DCA6-F427-4A4D-A2CE-7715AD35C7F5}"/>
                      </a:ext>
                    </a:extLst>
                  </p:cNvPr>
                  <p:cNvSpPr/>
                  <p:nvPr/>
                </p:nvSpPr>
                <p:spPr>
                  <a:xfrm>
                    <a:off x="5820973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8" name="Oval 4146">
                    <a:extLst>
                      <a:ext uri="{FF2B5EF4-FFF2-40B4-BE49-F238E27FC236}">
                        <a16:creationId xmlns:a16="http://schemas.microsoft.com/office/drawing/2014/main" id="{61C8BDF4-8552-2E4B-A7E5-C4E65D7199E3}"/>
                      </a:ext>
                    </a:extLst>
                  </p:cNvPr>
                  <p:cNvSpPr/>
                  <p:nvPr/>
                </p:nvSpPr>
                <p:spPr>
                  <a:xfrm>
                    <a:off x="4181249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9" name="Oval 4147">
                    <a:extLst>
                      <a:ext uri="{FF2B5EF4-FFF2-40B4-BE49-F238E27FC236}">
                        <a16:creationId xmlns:a16="http://schemas.microsoft.com/office/drawing/2014/main" id="{8F97E0EF-734E-9F42-B743-8C7BB92BC11A}"/>
                      </a:ext>
                    </a:extLst>
                  </p:cNvPr>
                  <p:cNvSpPr/>
                  <p:nvPr/>
                </p:nvSpPr>
                <p:spPr>
                  <a:xfrm>
                    <a:off x="4727824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50" name="Oval 4148">
                    <a:extLst>
                      <a:ext uri="{FF2B5EF4-FFF2-40B4-BE49-F238E27FC236}">
                        <a16:creationId xmlns:a16="http://schemas.microsoft.com/office/drawing/2014/main" id="{BACC9491-4198-1C49-990D-5565AAB2A5AC}"/>
                      </a:ext>
                    </a:extLst>
                  </p:cNvPr>
                  <p:cNvSpPr/>
                  <p:nvPr/>
                </p:nvSpPr>
                <p:spPr>
                  <a:xfrm>
                    <a:off x="5274398" y="4879913"/>
                    <a:ext cx="529200" cy="529200"/>
                  </a:xfrm>
                  <a:prstGeom prst="ellipse">
                    <a:avLst/>
                  </a:prstGeom>
                  <a:solidFill>
                    <a:srgbClr val="FFA300">
                      <a:lumMod val="60000"/>
                      <a:lumOff val="40000"/>
                    </a:srgbClr>
                  </a:solidFill>
                  <a:ln w="12700" cap="flat" cmpd="sng" algn="ctr">
                    <a:solidFill>
                      <a:srgbClr val="FFA300">
                        <a:lumMod val="7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1192" name="Straight Arrow Connector 4090">
                  <a:extLst>
                    <a:ext uri="{FF2B5EF4-FFF2-40B4-BE49-F238E27FC236}">
                      <a16:creationId xmlns:a16="http://schemas.microsoft.com/office/drawing/2014/main" id="{F8787E9A-269D-D945-8763-A1B7E5FE6AD6}"/>
                    </a:ext>
                  </a:extLst>
                </p:cNvPr>
                <p:cNvCxnSpPr>
                  <a:cxnSpLocks/>
                  <a:stCxn id="1250" idx="4"/>
                  <a:endCxn id="1245" idx="0"/>
                </p:cNvCxnSpPr>
                <p:nvPr/>
              </p:nvCxnSpPr>
              <p:spPr>
                <a:xfrm>
                  <a:off x="4794530" y="4299200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93" name="Straight Arrow Connector 4091">
                  <a:extLst>
                    <a:ext uri="{FF2B5EF4-FFF2-40B4-BE49-F238E27FC236}">
                      <a16:creationId xmlns:a16="http://schemas.microsoft.com/office/drawing/2014/main" id="{D5EA30FF-3186-394B-B721-988222F7C6AA}"/>
                    </a:ext>
                  </a:extLst>
                </p:cNvPr>
                <p:cNvCxnSpPr>
                  <a:cxnSpLocks/>
                  <a:stCxn id="1249" idx="4"/>
                  <a:endCxn id="1244" idx="0"/>
                </p:cNvCxnSpPr>
                <p:nvPr/>
              </p:nvCxnSpPr>
              <p:spPr>
                <a:xfrm>
                  <a:off x="4404582" y="4299200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94" name="Straight Arrow Connector 4092">
                  <a:extLst>
                    <a:ext uri="{FF2B5EF4-FFF2-40B4-BE49-F238E27FC236}">
                      <a16:creationId xmlns:a16="http://schemas.microsoft.com/office/drawing/2014/main" id="{556572B1-8DF5-F548-A8B3-701F930CD936}"/>
                    </a:ext>
                  </a:extLst>
                </p:cNvPr>
                <p:cNvCxnSpPr>
                  <a:cxnSpLocks/>
                  <a:stCxn id="1248" idx="4"/>
                  <a:endCxn id="1243" idx="0"/>
                </p:cNvCxnSpPr>
                <p:nvPr/>
              </p:nvCxnSpPr>
              <p:spPr>
                <a:xfrm>
                  <a:off x="4014633" y="4299200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95" name="Straight Arrow Connector 4093">
                  <a:extLst>
                    <a:ext uri="{FF2B5EF4-FFF2-40B4-BE49-F238E27FC236}">
                      <a16:creationId xmlns:a16="http://schemas.microsoft.com/office/drawing/2014/main" id="{DF6CFDEC-C1D0-AA42-BD8C-40F9942ABE84}"/>
                    </a:ext>
                  </a:extLst>
                </p:cNvPr>
                <p:cNvCxnSpPr>
                  <a:cxnSpLocks/>
                  <a:stCxn id="1247" idx="4"/>
                  <a:endCxn id="1246" idx="0"/>
                </p:cNvCxnSpPr>
                <p:nvPr/>
              </p:nvCxnSpPr>
              <p:spPr>
                <a:xfrm>
                  <a:off x="5184479" y="4299200"/>
                  <a:ext cx="1" cy="132999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grpSp>
              <p:nvGrpSpPr>
                <p:cNvPr id="1196" name="Group 4094">
                  <a:extLst>
                    <a:ext uri="{FF2B5EF4-FFF2-40B4-BE49-F238E27FC236}">
                      <a16:creationId xmlns:a16="http://schemas.microsoft.com/office/drawing/2014/main" id="{AB902059-1FDF-124C-A13C-C7B2D2DB99FA}"/>
                    </a:ext>
                  </a:extLst>
                </p:cNvPr>
                <p:cNvGrpSpPr/>
                <p:nvPr/>
              </p:nvGrpSpPr>
              <p:grpSpPr>
                <a:xfrm>
                  <a:off x="3895022" y="4432199"/>
                  <a:ext cx="1409069" cy="343612"/>
                  <a:chOff x="4278195" y="5726101"/>
                  <a:chExt cx="1975033" cy="481626"/>
                </a:xfrm>
              </p:grpSpPr>
              <p:pic>
                <p:nvPicPr>
                  <p:cNvPr id="1243" name="Picture 4141">
                    <a:extLst>
                      <a:ext uri="{FF2B5EF4-FFF2-40B4-BE49-F238E27FC236}">
                        <a16:creationId xmlns:a16="http://schemas.microsoft.com/office/drawing/2014/main" id="{1268ADFB-1A42-3842-A38A-6A672B69474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278195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44" name="Picture 4142">
                    <a:extLst>
                      <a:ext uri="{FF2B5EF4-FFF2-40B4-BE49-F238E27FC236}">
                        <a16:creationId xmlns:a16="http://schemas.microsoft.com/office/drawing/2014/main" id="{376B05BD-3442-CB49-B7FB-CA636817786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824770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45" name="Picture 4143">
                    <a:extLst>
                      <a:ext uri="{FF2B5EF4-FFF2-40B4-BE49-F238E27FC236}">
                        <a16:creationId xmlns:a16="http://schemas.microsoft.com/office/drawing/2014/main" id="{7949CB12-80D8-724C-9249-78B11C062FF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371344" y="5726101"/>
                    <a:ext cx="335309" cy="481626"/>
                  </a:xfrm>
                  <a:prstGeom prst="rect">
                    <a:avLst/>
                  </a:prstGeom>
                </p:spPr>
              </p:pic>
              <p:pic>
                <p:nvPicPr>
                  <p:cNvPr id="1246" name="Picture 4144">
                    <a:extLst>
                      <a:ext uri="{FF2B5EF4-FFF2-40B4-BE49-F238E27FC236}">
                        <a16:creationId xmlns:a16="http://schemas.microsoft.com/office/drawing/2014/main" id="{439FE101-4A9F-4644-9430-F3977DBD17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5917919" y="5726101"/>
                    <a:ext cx="335309" cy="481626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1197" name="Straight Arrow Connector 4095">
                  <a:extLst>
                    <a:ext uri="{FF2B5EF4-FFF2-40B4-BE49-F238E27FC236}">
                      <a16:creationId xmlns:a16="http://schemas.microsoft.com/office/drawing/2014/main" id="{EE473D1F-CF1A-1149-A8A6-CE66FCD03088}"/>
                    </a:ext>
                  </a:extLst>
                </p:cNvPr>
                <p:cNvCxnSpPr>
                  <a:cxnSpLocks/>
                  <a:stCxn id="1279" idx="2"/>
                  <a:endCxn id="1149" idx="0"/>
                </p:cNvCxnSpPr>
                <p:nvPr/>
              </p:nvCxnSpPr>
              <p:spPr>
                <a:xfrm flipH="1">
                  <a:off x="894437" y="3707422"/>
                  <a:ext cx="1993701" cy="20625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98" name="Straight Arrow Connector 4096">
                  <a:extLst>
                    <a:ext uri="{FF2B5EF4-FFF2-40B4-BE49-F238E27FC236}">
                      <a16:creationId xmlns:a16="http://schemas.microsoft.com/office/drawing/2014/main" id="{671BAE9B-C516-624B-AD2E-B12E6A358EB8}"/>
                    </a:ext>
                  </a:extLst>
                </p:cNvPr>
                <p:cNvCxnSpPr>
                  <a:cxnSpLocks/>
                  <a:stCxn id="1279" idx="2"/>
                  <a:endCxn id="1150" idx="0"/>
                </p:cNvCxnSpPr>
                <p:nvPr/>
              </p:nvCxnSpPr>
              <p:spPr>
                <a:xfrm flipH="1">
                  <a:off x="1284386" y="3707422"/>
                  <a:ext cx="1603752" cy="20625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199" name="Straight Arrow Connector 4097">
                  <a:extLst>
                    <a:ext uri="{FF2B5EF4-FFF2-40B4-BE49-F238E27FC236}">
                      <a16:creationId xmlns:a16="http://schemas.microsoft.com/office/drawing/2014/main" id="{B70DEB5D-91A8-9D44-BF6E-B70DF43F1EAD}"/>
                    </a:ext>
                  </a:extLst>
                </p:cNvPr>
                <p:cNvCxnSpPr>
                  <a:cxnSpLocks/>
                  <a:stCxn id="1279" idx="2"/>
                  <a:endCxn id="1151" idx="0"/>
                </p:cNvCxnSpPr>
                <p:nvPr/>
              </p:nvCxnSpPr>
              <p:spPr>
                <a:xfrm flipH="1">
                  <a:off x="1674334" y="3707422"/>
                  <a:ext cx="1213804" cy="20625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0" name="Straight Arrow Connector 4098">
                  <a:extLst>
                    <a:ext uri="{FF2B5EF4-FFF2-40B4-BE49-F238E27FC236}">
                      <a16:creationId xmlns:a16="http://schemas.microsoft.com/office/drawing/2014/main" id="{810030F6-795B-A046-9C52-D6503C619CA4}"/>
                    </a:ext>
                  </a:extLst>
                </p:cNvPr>
                <p:cNvCxnSpPr>
                  <a:cxnSpLocks/>
                  <a:stCxn id="1279" idx="2"/>
                  <a:endCxn id="1148" idx="0"/>
                </p:cNvCxnSpPr>
                <p:nvPr/>
              </p:nvCxnSpPr>
              <p:spPr>
                <a:xfrm flipH="1">
                  <a:off x="2064283" y="3707422"/>
                  <a:ext cx="823855" cy="206253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1" name="Straight Arrow Connector 4099">
                  <a:extLst>
                    <a:ext uri="{FF2B5EF4-FFF2-40B4-BE49-F238E27FC236}">
                      <a16:creationId xmlns:a16="http://schemas.microsoft.com/office/drawing/2014/main" id="{AFDA40FF-9E4B-8842-B4C9-BF9E4F7EF531}"/>
                    </a:ext>
                  </a:extLst>
                </p:cNvPr>
                <p:cNvCxnSpPr>
                  <a:cxnSpLocks/>
                  <a:stCxn id="1263" idx="2"/>
                  <a:endCxn id="1256" idx="0"/>
                </p:cNvCxnSpPr>
                <p:nvPr/>
              </p:nvCxnSpPr>
              <p:spPr>
                <a:xfrm flipH="1">
                  <a:off x="2454232" y="3707423"/>
                  <a:ext cx="1264354" cy="215698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2" name="Straight Arrow Connector 4100">
                  <a:extLst>
                    <a:ext uri="{FF2B5EF4-FFF2-40B4-BE49-F238E27FC236}">
                      <a16:creationId xmlns:a16="http://schemas.microsoft.com/office/drawing/2014/main" id="{877F07B9-5D6F-2643-BAEB-4A3D945575F6}"/>
                    </a:ext>
                  </a:extLst>
                </p:cNvPr>
                <p:cNvCxnSpPr>
                  <a:cxnSpLocks/>
                  <a:stCxn id="1263" idx="2"/>
                  <a:endCxn id="1257" idx="0"/>
                </p:cNvCxnSpPr>
                <p:nvPr/>
              </p:nvCxnSpPr>
              <p:spPr>
                <a:xfrm flipH="1">
                  <a:off x="2844181" y="3707423"/>
                  <a:ext cx="874405" cy="215698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3" name="Straight Arrow Connector 4101">
                  <a:extLst>
                    <a:ext uri="{FF2B5EF4-FFF2-40B4-BE49-F238E27FC236}">
                      <a16:creationId xmlns:a16="http://schemas.microsoft.com/office/drawing/2014/main" id="{EA0F9206-C166-DD45-976D-681D33B4EB1F}"/>
                    </a:ext>
                  </a:extLst>
                </p:cNvPr>
                <p:cNvCxnSpPr>
                  <a:cxnSpLocks/>
                  <a:stCxn id="1263" idx="2"/>
                  <a:endCxn id="1258" idx="0"/>
                </p:cNvCxnSpPr>
                <p:nvPr/>
              </p:nvCxnSpPr>
              <p:spPr>
                <a:xfrm flipH="1">
                  <a:off x="3234129" y="3707423"/>
                  <a:ext cx="484457" cy="21569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4" name="Straight Arrow Connector 4102">
                  <a:extLst>
                    <a:ext uri="{FF2B5EF4-FFF2-40B4-BE49-F238E27FC236}">
                      <a16:creationId xmlns:a16="http://schemas.microsoft.com/office/drawing/2014/main" id="{A1D5F446-B733-444F-8656-15CDF589AC51}"/>
                    </a:ext>
                  </a:extLst>
                </p:cNvPr>
                <p:cNvCxnSpPr>
                  <a:cxnSpLocks/>
                  <a:stCxn id="1263" idx="2"/>
                  <a:endCxn id="1255" idx="0"/>
                </p:cNvCxnSpPr>
                <p:nvPr/>
              </p:nvCxnSpPr>
              <p:spPr>
                <a:xfrm flipH="1">
                  <a:off x="3624078" y="3707423"/>
                  <a:ext cx="94508" cy="21569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5" name="Straight Arrow Connector 4103">
                  <a:extLst>
                    <a:ext uri="{FF2B5EF4-FFF2-40B4-BE49-F238E27FC236}">
                      <a16:creationId xmlns:a16="http://schemas.microsoft.com/office/drawing/2014/main" id="{FBCDF9DC-8BE4-9C48-AA9A-F5FC2FD3AA38}"/>
                    </a:ext>
                  </a:extLst>
                </p:cNvPr>
                <p:cNvCxnSpPr>
                  <a:cxnSpLocks/>
                  <a:stCxn id="1260" idx="2"/>
                  <a:endCxn id="1248" idx="0"/>
                </p:cNvCxnSpPr>
                <p:nvPr/>
              </p:nvCxnSpPr>
              <p:spPr>
                <a:xfrm flipH="1">
                  <a:off x="4014633" y="3707423"/>
                  <a:ext cx="538803" cy="21422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6" name="Straight Arrow Connector 4104">
                  <a:extLst>
                    <a:ext uri="{FF2B5EF4-FFF2-40B4-BE49-F238E27FC236}">
                      <a16:creationId xmlns:a16="http://schemas.microsoft.com/office/drawing/2014/main" id="{67FA2878-9261-3C4E-822F-1F43093D3C92}"/>
                    </a:ext>
                  </a:extLst>
                </p:cNvPr>
                <p:cNvCxnSpPr>
                  <a:cxnSpLocks/>
                  <a:stCxn id="1260" idx="2"/>
                  <a:endCxn id="1249" idx="0"/>
                </p:cNvCxnSpPr>
                <p:nvPr/>
              </p:nvCxnSpPr>
              <p:spPr>
                <a:xfrm flipH="1">
                  <a:off x="4404582" y="3707423"/>
                  <a:ext cx="148854" cy="21422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7" name="Straight Arrow Connector 4105">
                  <a:extLst>
                    <a:ext uri="{FF2B5EF4-FFF2-40B4-BE49-F238E27FC236}">
                      <a16:creationId xmlns:a16="http://schemas.microsoft.com/office/drawing/2014/main" id="{1576383A-B1BB-8143-AC89-F41EB7D232E3}"/>
                    </a:ext>
                  </a:extLst>
                </p:cNvPr>
                <p:cNvCxnSpPr>
                  <a:cxnSpLocks/>
                  <a:stCxn id="1260" idx="2"/>
                  <a:endCxn id="1250" idx="0"/>
                </p:cNvCxnSpPr>
                <p:nvPr/>
              </p:nvCxnSpPr>
              <p:spPr>
                <a:xfrm>
                  <a:off x="4553436" y="3707423"/>
                  <a:ext cx="241094" cy="21422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cxnSp>
              <p:nvCxnSpPr>
                <p:cNvPr id="1208" name="Straight Arrow Connector 4106">
                  <a:extLst>
                    <a:ext uri="{FF2B5EF4-FFF2-40B4-BE49-F238E27FC236}">
                      <a16:creationId xmlns:a16="http://schemas.microsoft.com/office/drawing/2014/main" id="{39FEDA99-84A8-1044-BDA4-3FAC138E9885}"/>
                    </a:ext>
                  </a:extLst>
                </p:cNvPr>
                <p:cNvCxnSpPr>
                  <a:cxnSpLocks/>
                  <a:stCxn id="1260" idx="2"/>
                  <a:endCxn id="1247" idx="0"/>
                </p:cNvCxnSpPr>
                <p:nvPr/>
              </p:nvCxnSpPr>
              <p:spPr>
                <a:xfrm>
                  <a:off x="4553436" y="3707423"/>
                  <a:ext cx="631043" cy="214224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000000"/>
                  </a:solidFill>
                  <a:prstDash val="solid"/>
                  <a:miter lim="800000"/>
                  <a:tailEnd type="triangle" w="sm" len="sm"/>
                </a:ln>
                <a:effectLst/>
              </p:spPr>
            </p:cxnSp>
            <p:grpSp>
              <p:nvGrpSpPr>
                <p:cNvPr id="1209" name="Group 4107">
                  <a:extLst>
                    <a:ext uri="{FF2B5EF4-FFF2-40B4-BE49-F238E27FC236}">
                      <a16:creationId xmlns:a16="http://schemas.microsoft.com/office/drawing/2014/main" id="{95061535-8B4B-4B46-8C6A-47BD85A93387}"/>
                    </a:ext>
                  </a:extLst>
                </p:cNvPr>
                <p:cNvGrpSpPr/>
                <p:nvPr/>
              </p:nvGrpSpPr>
              <p:grpSpPr>
                <a:xfrm>
                  <a:off x="4369448" y="1705239"/>
                  <a:ext cx="378356" cy="377403"/>
                  <a:chOff x="4765216" y="1960157"/>
                  <a:chExt cx="378356" cy="377403"/>
                </a:xfrm>
              </p:grpSpPr>
              <p:sp>
                <p:nvSpPr>
                  <p:cNvPr id="1241" name="Oval 4139">
                    <a:extLst>
                      <a:ext uri="{FF2B5EF4-FFF2-40B4-BE49-F238E27FC236}">
                        <a16:creationId xmlns:a16="http://schemas.microsoft.com/office/drawing/2014/main" id="{5A44DBEB-8026-3846-AE9F-C6ADD8890C90}"/>
                      </a:ext>
                    </a:extLst>
                  </p:cNvPr>
                  <p:cNvSpPr/>
                  <p:nvPr/>
                </p:nvSpPr>
                <p:spPr>
                  <a:xfrm>
                    <a:off x="4765216" y="1960157"/>
                    <a:ext cx="378356" cy="377403"/>
                  </a:xfrm>
                  <a:prstGeom prst="ellipse">
                    <a:avLst/>
                  </a:prstGeom>
                  <a:solidFill>
                    <a:srgbClr val="59CBE8"/>
                  </a:solidFill>
                  <a:ln w="12700" cap="flat" cmpd="sng" algn="ctr">
                    <a:solidFill>
                      <a:srgbClr val="59CBE8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5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2" name="TextBox 4140">
                    <a:extLst>
                      <a:ext uri="{FF2B5EF4-FFF2-40B4-BE49-F238E27FC236}">
                        <a16:creationId xmlns:a16="http://schemas.microsoft.com/office/drawing/2014/main" id="{AAA810C5-5A01-AC49-8161-EEFC538461CF}"/>
                      </a:ext>
                    </a:extLst>
                  </p:cNvPr>
                  <p:cNvSpPr txBox="1"/>
                  <p:nvPr/>
                </p:nvSpPr>
                <p:spPr>
                  <a:xfrm>
                    <a:off x="4771491" y="2015258"/>
                    <a:ext cx="36580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C3</a:t>
                    </a:r>
                  </a:p>
                </p:txBody>
              </p:sp>
            </p:grpSp>
            <p:grpSp>
              <p:nvGrpSpPr>
                <p:cNvPr id="1210" name="Group 4108">
                  <a:extLst>
                    <a:ext uri="{FF2B5EF4-FFF2-40B4-BE49-F238E27FC236}">
                      <a16:creationId xmlns:a16="http://schemas.microsoft.com/office/drawing/2014/main" id="{258EFA13-6BC1-0849-91C1-5DDD0EAE982C}"/>
                    </a:ext>
                  </a:extLst>
                </p:cNvPr>
                <p:cNvGrpSpPr/>
                <p:nvPr/>
              </p:nvGrpSpPr>
              <p:grpSpPr>
                <a:xfrm>
                  <a:off x="3522119" y="1705239"/>
                  <a:ext cx="378356" cy="377403"/>
                  <a:chOff x="4765216" y="1960157"/>
                  <a:chExt cx="378356" cy="377403"/>
                </a:xfrm>
              </p:grpSpPr>
              <p:sp>
                <p:nvSpPr>
                  <p:cNvPr id="1239" name="Oval 4137">
                    <a:extLst>
                      <a:ext uri="{FF2B5EF4-FFF2-40B4-BE49-F238E27FC236}">
                        <a16:creationId xmlns:a16="http://schemas.microsoft.com/office/drawing/2014/main" id="{0041FAAD-696B-4749-B3C6-BE9D2D7725EC}"/>
                      </a:ext>
                    </a:extLst>
                  </p:cNvPr>
                  <p:cNvSpPr/>
                  <p:nvPr/>
                </p:nvSpPr>
                <p:spPr>
                  <a:xfrm>
                    <a:off x="4765216" y="1960157"/>
                    <a:ext cx="378356" cy="377403"/>
                  </a:xfrm>
                  <a:prstGeom prst="ellipse">
                    <a:avLst/>
                  </a:prstGeom>
                  <a:solidFill>
                    <a:srgbClr val="59CBE8"/>
                  </a:solidFill>
                  <a:ln w="12700" cap="flat" cmpd="sng" algn="ctr">
                    <a:solidFill>
                      <a:srgbClr val="59CBE8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5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40" name="TextBox 4138">
                    <a:extLst>
                      <a:ext uri="{FF2B5EF4-FFF2-40B4-BE49-F238E27FC236}">
                        <a16:creationId xmlns:a16="http://schemas.microsoft.com/office/drawing/2014/main" id="{7FD247AA-FE4C-F74D-844B-8CB1D171F797}"/>
                      </a:ext>
                    </a:extLst>
                  </p:cNvPr>
                  <p:cNvSpPr txBox="1"/>
                  <p:nvPr/>
                </p:nvSpPr>
                <p:spPr>
                  <a:xfrm>
                    <a:off x="4771491" y="2015258"/>
                    <a:ext cx="36580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C3</a:t>
                    </a:r>
                  </a:p>
                </p:txBody>
              </p:sp>
            </p:grpSp>
            <p:grpSp>
              <p:nvGrpSpPr>
                <p:cNvPr id="1211" name="Group 4109">
                  <a:extLst>
                    <a:ext uri="{FF2B5EF4-FFF2-40B4-BE49-F238E27FC236}">
                      <a16:creationId xmlns:a16="http://schemas.microsoft.com/office/drawing/2014/main" id="{6C957EBC-52D4-924C-A1CF-0C8F3E7E15BF}"/>
                    </a:ext>
                  </a:extLst>
                </p:cNvPr>
                <p:cNvGrpSpPr/>
                <p:nvPr/>
              </p:nvGrpSpPr>
              <p:grpSpPr>
                <a:xfrm>
                  <a:off x="2705869" y="1705239"/>
                  <a:ext cx="378356" cy="377403"/>
                  <a:chOff x="4765216" y="1960157"/>
                  <a:chExt cx="378356" cy="377403"/>
                </a:xfrm>
              </p:grpSpPr>
              <p:sp>
                <p:nvSpPr>
                  <p:cNvPr id="1237" name="Oval 4135">
                    <a:extLst>
                      <a:ext uri="{FF2B5EF4-FFF2-40B4-BE49-F238E27FC236}">
                        <a16:creationId xmlns:a16="http://schemas.microsoft.com/office/drawing/2014/main" id="{875803B6-1CE5-594C-815E-AE65373CD753}"/>
                      </a:ext>
                    </a:extLst>
                  </p:cNvPr>
                  <p:cNvSpPr/>
                  <p:nvPr/>
                </p:nvSpPr>
                <p:spPr>
                  <a:xfrm>
                    <a:off x="4765216" y="1960157"/>
                    <a:ext cx="378356" cy="377403"/>
                  </a:xfrm>
                  <a:prstGeom prst="ellipse">
                    <a:avLst/>
                  </a:prstGeom>
                  <a:solidFill>
                    <a:srgbClr val="59CBE8"/>
                  </a:solidFill>
                  <a:ln w="12700" cap="flat" cmpd="sng" algn="ctr">
                    <a:solidFill>
                      <a:srgbClr val="59CBE8">
                        <a:lumMod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5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238" name="TextBox 4136">
                    <a:extLst>
                      <a:ext uri="{FF2B5EF4-FFF2-40B4-BE49-F238E27FC236}">
                        <a16:creationId xmlns:a16="http://schemas.microsoft.com/office/drawing/2014/main" id="{3F2AFC19-2943-7445-9CB1-F26835FAB4C8}"/>
                      </a:ext>
                    </a:extLst>
                  </p:cNvPr>
                  <p:cNvSpPr txBox="1"/>
                  <p:nvPr/>
                </p:nvSpPr>
                <p:spPr>
                  <a:xfrm>
                    <a:off x="4771491" y="2015258"/>
                    <a:ext cx="365806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AB8E"/>
                      </a:buClr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GB" sz="105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"/>
                      </a:rPr>
                      <a:t>C3</a:t>
                    </a:r>
                  </a:p>
                </p:txBody>
              </p:sp>
            </p:grpSp>
            <p:sp>
              <p:nvSpPr>
                <p:cNvPr id="1212" name="TextBox 4110">
                  <a:extLst>
                    <a:ext uri="{FF2B5EF4-FFF2-40B4-BE49-F238E27FC236}">
                      <a16:creationId xmlns:a16="http://schemas.microsoft.com/office/drawing/2014/main" id="{9FC5C95C-31EA-0D4D-904D-5FBDE5C8B445}"/>
                    </a:ext>
                  </a:extLst>
                </p:cNvPr>
                <p:cNvSpPr txBox="1"/>
                <p:nvPr/>
              </p:nvSpPr>
              <p:spPr>
                <a:xfrm>
                  <a:off x="2649104" y="3259256"/>
                  <a:ext cx="47593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C3b</a:t>
                  </a:r>
                  <a:r>
                    <a:rPr kumimoji="0" lang="en-GB" sz="900" b="1" i="0" u="none" strike="noStrike" kern="0" cap="none" spc="0" normalizeH="0" baseline="-2500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n</a:t>
                  </a:r>
                </a:p>
              </p:txBody>
            </p:sp>
            <p:sp>
              <p:nvSpPr>
                <p:cNvPr id="1213" name="TextBox 4111">
                  <a:extLst>
                    <a:ext uri="{FF2B5EF4-FFF2-40B4-BE49-F238E27FC236}">
                      <a16:creationId xmlns:a16="http://schemas.microsoft.com/office/drawing/2014/main" id="{232D8CE3-4627-BE4E-87EE-F47E1A70EB1A}"/>
                    </a:ext>
                  </a:extLst>
                </p:cNvPr>
                <p:cNvSpPr txBox="1"/>
                <p:nvPr/>
              </p:nvSpPr>
              <p:spPr>
                <a:xfrm>
                  <a:off x="3479603" y="3259256"/>
                  <a:ext cx="47593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C3b</a:t>
                  </a:r>
                  <a:r>
                    <a:rPr kumimoji="0" lang="en-GB" sz="900" b="1" i="0" u="none" strike="noStrike" kern="0" cap="none" spc="0" normalizeH="0" baseline="-2500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n</a:t>
                  </a:r>
                </a:p>
              </p:txBody>
            </p:sp>
            <p:sp>
              <p:nvSpPr>
                <p:cNvPr id="1214" name="TextBox 4112">
                  <a:extLst>
                    <a:ext uri="{FF2B5EF4-FFF2-40B4-BE49-F238E27FC236}">
                      <a16:creationId xmlns:a16="http://schemas.microsoft.com/office/drawing/2014/main" id="{4E0F0089-614F-7943-8E48-36C21E1DB62C}"/>
                    </a:ext>
                  </a:extLst>
                </p:cNvPr>
                <p:cNvSpPr txBox="1"/>
                <p:nvPr/>
              </p:nvSpPr>
              <p:spPr>
                <a:xfrm>
                  <a:off x="4314453" y="3259256"/>
                  <a:ext cx="475937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9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C3b</a:t>
                  </a:r>
                  <a:r>
                    <a:rPr kumimoji="0" lang="en-GB" sz="900" b="1" i="0" u="none" strike="noStrike" kern="0" cap="none" spc="0" normalizeH="0" baseline="-2500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n</a:t>
                  </a:r>
                </a:p>
              </p:txBody>
            </p:sp>
            <p:sp>
              <p:nvSpPr>
                <p:cNvPr id="1215" name="TextBox 4113">
                  <a:extLst>
                    <a:ext uri="{FF2B5EF4-FFF2-40B4-BE49-F238E27FC236}">
                      <a16:creationId xmlns:a16="http://schemas.microsoft.com/office/drawing/2014/main" id="{3ECB69B6-CB53-8F44-A366-E7635325C8BF}"/>
                    </a:ext>
                  </a:extLst>
                </p:cNvPr>
                <p:cNvSpPr txBox="1"/>
                <p:nvPr/>
              </p:nvSpPr>
              <p:spPr>
                <a:xfrm>
                  <a:off x="711533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16" name="TextBox 4114">
                  <a:extLst>
                    <a:ext uri="{FF2B5EF4-FFF2-40B4-BE49-F238E27FC236}">
                      <a16:creationId xmlns:a16="http://schemas.microsoft.com/office/drawing/2014/main" id="{3242151A-669D-A94E-AE53-5D6716EBB554}"/>
                    </a:ext>
                  </a:extLst>
                </p:cNvPr>
                <p:cNvSpPr txBox="1"/>
                <p:nvPr/>
              </p:nvSpPr>
              <p:spPr>
                <a:xfrm>
                  <a:off x="1105367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17" name="TextBox 4115">
                  <a:extLst>
                    <a:ext uri="{FF2B5EF4-FFF2-40B4-BE49-F238E27FC236}">
                      <a16:creationId xmlns:a16="http://schemas.microsoft.com/office/drawing/2014/main" id="{A094986E-5718-534D-8F84-8E40E98526D3}"/>
                    </a:ext>
                  </a:extLst>
                </p:cNvPr>
                <p:cNvSpPr txBox="1"/>
                <p:nvPr/>
              </p:nvSpPr>
              <p:spPr>
                <a:xfrm>
                  <a:off x="1494101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18" name="TextBox 4116">
                  <a:extLst>
                    <a:ext uri="{FF2B5EF4-FFF2-40B4-BE49-F238E27FC236}">
                      <a16:creationId xmlns:a16="http://schemas.microsoft.com/office/drawing/2014/main" id="{521A244E-5966-6948-BE88-B4950C5D178D}"/>
                    </a:ext>
                  </a:extLst>
                </p:cNvPr>
                <p:cNvSpPr txBox="1"/>
                <p:nvPr/>
              </p:nvSpPr>
              <p:spPr>
                <a:xfrm>
                  <a:off x="1883183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19" name="TextBox 4117">
                  <a:extLst>
                    <a:ext uri="{FF2B5EF4-FFF2-40B4-BE49-F238E27FC236}">
                      <a16:creationId xmlns:a16="http://schemas.microsoft.com/office/drawing/2014/main" id="{15B0B9CB-2DE7-6741-A9CD-3C7F7B8E6EA0}"/>
                    </a:ext>
                  </a:extLst>
                </p:cNvPr>
                <p:cNvSpPr txBox="1"/>
                <p:nvPr/>
              </p:nvSpPr>
              <p:spPr>
                <a:xfrm>
                  <a:off x="2271255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0" name="TextBox 4118">
                  <a:extLst>
                    <a:ext uri="{FF2B5EF4-FFF2-40B4-BE49-F238E27FC236}">
                      <a16:creationId xmlns:a16="http://schemas.microsoft.com/office/drawing/2014/main" id="{30ADB14B-2392-CF4F-94C0-06640AB89E0B}"/>
                    </a:ext>
                  </a:extLst>
                </p:cNvPr>
                <p:cNvSpPr txBox="1"/>
                <p:nvPr/>
              </p:nvSpPr>
              <p:spPr>
                <a:xfrm>
                  <a:off x="2661995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1" name="TextBox 4119">
                  <a:extLst>
                    <a:ext uri="{FF2B5EF4-FFF2-40B4-BE49-F238E27FC236}">
                      <a16:creationId xmlns:a16="http://schemas.microsoft.com/office/drawing/2014/main" id="{2433015F-3FB7-4B41-9BA0-ECF8B94C1343}"/>
                    </a:ext>
                  </a:extLst>
                </p:cNvPr>
                <p:cNvSpPr txBox="1"/>
                <p:nvPr/>
              </p:nvSpPr>
              <p:spPr>
                <a:xfrm>
                  <a:off x="3051697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2" name="TextBox 4120">
                  <a:extLst>
                    <a:ext uri="{FF2B5EF4-FFF2-40B4-BE49-F238E27FC236}">
                      <a16:creationId xmlns:a16="http://schemas.microsoft.com/office/drawing/2014/main" id="{3850C263-8FC6-7548-83CB-D25C944D4679}"/>
                    </a:ext>
                  </a:extLst>
                </p:cNvPr>
                <p:cNvSpPr txBox="1"/>
                <p:nvPr/>
              </p:nvSpPr>
              <p:spPr>
                <a:xfrm>
                  <a:off x="3446787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3" name="TextBox 4121">
                  <a:extLst>
                    <a:ext uri="{FF2B5EF4-FFF2-40B4-BE49-F238E27FC236}">
                      <a16:creationId xmlns:a16="http://schemas.microsoft.com/office/drawing/2014/main" id="{FCEB216A-38E5-F948-8BB4-323D1225C41B}"/>
                    </a:ext>
                  </a:extLst>
                </p:cNvPr>
                <p:cNvSpPr txBox="1"/>
                <p:nvPr/>
              </p:nvSpPr>
              <p:spPr>
                <a:xfrm>
                  <a:off x="3830863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4" name="TextBox 4122">
                  <a:extLst>
                    <a:ext uri="{FF2B5EF4-FFF2-40B4-BE49-F238E27FC236}">
                      <a16:creationId xmlns:a16="http://schemas.microsoft.com/office/drawing/2014/main" id="{21A5D173-6E24-E84C-83F7-7DD176F0BB1B}"/>
                    </a:ext>
                  </a:extLst>
                </p:cNvPr>
                <p:cNvSpPr txBox="1"/>
                <p:nvPr/>
              </p:nvSpPr>
              <p:spPr>
                <a:xfrm>
                  <a:off x="4221751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5" name="TextBox 4123">
                  <a:extLst>
                    <a:ext uri="{FF2B5EF4-FFF2-40B4-BE49-F238E27FC236}">
                      <a16:creationId xmlns:a16="http://schemas.microsoft.com/office/drawing/2014/main" id="{3ED274EE-80CA-F145-A83D-B806753D8F4D}"/>
                    </a:ext>
                  </a:extLst>
                </p:cNvPr>
                <p:cNvSpPr txBox="1"/>
                <p:nvPr/>
              </p:nvSpPr>
              <p:spPr>
                <a:xfrm>
                  <a:off x="4614282" y="3981088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6" name="TextBox 4124">
                  <a:extLst>
                    <a:ext uri="{FF2B5EF4-FFF2-40B4-BE49-F238E27FC236}">
                      <a16:creationId xmlns:a16="http://schemas.microsoft.com/office/drawing/2014/main" id="{D6345EDC-8501-6543-8E5E-F7EE7505CADC}"/>
                    </a:ext>
                  </a:extLst>
                </p:cNvPr>
                <p:cNvSpPr txBox="1"/>
                <p:nvPr/>
              </p:nvSpPr>
              <p:spPr>
                <a:xfrm>
                  <a:off x="5002022" y="3988165"/>
                  <a:ext cx="365806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05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</a:rPr>
                    <a:t>C5</a:t>
                  </a:r>
                </a:p>
              </p:txBody>
            </p:sp>
            <p:sp>
              <p:nvSpPr>
                <p:cNvPr id="1227" name="TextBox 4125">
                  <a:extLst>
                    <a:ext uri="{FF2B5EF4-FFF2-40B4-BE49-F238E27FC236}">
                      <a16:creationId xmlns:a16="http://schemas.microsoft.com/office/drawing/2014/main" id="{AA51CCE6-8B97-E049-B10E-BB2F84841BEE}"/>
                    </a:ext>
                  </a:extLst>
                </p:cNvPr>
                <p:cNvSpPr txBox="1"/>
                <p:nvPr/>
              </p:nvSpPr>
              <p:spPr>
                <a:xfrm>
                  <a:off x="3258133" y="6149258"/>
                  <a:ext cx="25242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</a:rPr>
                    <a:t>Chronic EVH</a:t>
                  </a:r>
                  <a:r>
                    <a:rPr kumimoji="0" lang="en-GB" sz="1200" b="1" i="0" u="none" strike="noStrike" kern="0" cap="none" spc="0" normalizeH="0" baseline="30000" noProof="0">
                      <a:ln>
                        <a:noFill/>
                      </a:ln>
                      <a:solidFill>
                        <a:srgbClr val="C00000"/>
                      </a:solidFill>
                      <a:effectLst/>
                      <a:uLnTx/>
                      <a:uFillTx/>
                      <a:latin typeface="Arial"/>
                    </a:rPr>
                    <a:t>1</a:t>
                  </a:r>
                </a:p>
              </p:txBody>
            </p:sp>
            <p:sp>
              <p:nvSpPr>
                <p:cNvPr id="1228" name="Right Brace 4126">
                  <a:extLst>
                    <a:ext uri="{FF2B5EF4-FFF2-40B4-BE49-F238E27FC236}">
                      <a16:creationId xmlns:a16="http://schemas.microsoft.com/office/drawing/2014/main" id="{47E44AEC-5AB0-D840-B3CD-A65257C8DAAA}"/>
                    </a:ext>
                  </a:extLst>
                </p:cNvPr>
                <p:cNvSpPr/>
                <p:nvPr/>
              </p:nvSpPr>
              <p:spPr>
                <a:xfrm rot="5400000">
                  <a:off x="2857499" y="2299727"/>
                  <a:ext cx="364565" cy="5328785"/>
                </a:xfrm>
                <a:prstGeom prst="rightBrace">
                  <a:avLst>
                    <a:gd name="adj1" fmla="val 81844"/>
                    <a:gd name="adj2" fmla="val 50001"/>
                  </a:avLst>
                </a:prstGeom>
                <a:noFill/>
                <a:ln w="19050" cap="flat" cmpd="sng" algn="ctr">
                  <a:solidFill>
                    <a:srgbClr val="222A35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E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229" name="TextBox 4127">
                  <a:extLst>
                    <a:ext uri="{FF2B5EF4-FFF2-40B4-BE49-F238E27FC236}">
                      <a16:creationId xmlns:a16="http://schemas.microsoft.com/office/drawing/2014/main" id="{75DBB577-44B4-354E-B82D-B15359BC97C5}"/>
                    </a:ext>
                  </a:extLst>
                </p:cNvPr>
                <p:cNvSpPr txBox="1"/>
                <p:nvPr/>
              </p:nvSpPr>
              <p:spPr>
                <a:xfrm>
                  <a:off x="1043817" y="5186195"/>
                  <a:ext cx="1073650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Normal red cells</a:t>
                  </a:r>
                  <a:endParaRPr kumimoji="0" lang="en-GB" sz="700" b="0" i="0" u="none" strike="noStrike" kern="0" cap="none" spc="0" normalizeH="0" baseline="3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1230" name="TextBox 4128">
                  <a:extLst>
                    <a:ext uri="{FF2B5EF4-FFF2-40B4-BE49-F238E27FC236}">
                      <a16:creationId xmlns:a16="http://schemas.microsoft.com/office/drawing/2014/main" id="{B66C42E9-E5FC-BB4F-B4EA-E8583015D737}"/>
                    </a:ext>
                  </a:extLst>
                </p:cNvPr>
                <p:cNvSpPr txBox="1"/>
                <p:nvPr/>
              </p:nvSpPr>
              <p:spPr>
                <a:xfrm>
                  <a:off x="2972502" y="5102901"/>
                  <a:ext cx="89783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C3-bound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PNH red cells</a:t>
                  </a:r>
                  <a:endParaRPr kumimoji="0" lang="en-GB" sz="700" b="0" i="0" u="none" strike="noStrike" kern="0" cap="none" spc="0" normalizeH="0" baseline="3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1231" name="TextBox 4129">
                  <a:extLst>
                    <a:ext uri="{FF2B5EF4-FFF2-40B4-BE49-F238E27FC236}">
                      <a16:creationId xmlns:a16="http://schemas.microsoft.com/office/drawing/2014/main" id="{FCCCEE36-7550-6845-A8A8-1F72D32C4C19}"/>
                    </a:ext>
                  </a:extLst>
                </p:cNvPr>
                <p:cNvSpPr txBox="1"/>
                <p:nvPr/>
              </p:nvSpPr>
              <p:spPr>
                <a:xfrm>
                  <a:off x="2266267" y="5112441"/>
                  <a:ext cx="66551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PNH </a:t>
                  </a:r>
                  <a:b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</a:b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red cells</a:t>
                  </a:r>
                  <a:endParaRPr kumimoji="0" lang="en-GB" sz="700" b="0" i="0" u="none" strike="noStrike" kern="0" cap="none" spc="0" normalizeH="0" baseline="3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</a:endParaRPr>
                </a:p>
              </p:txBody>
            </p:sp>
            <p:sp>
              <p:nvSpPr>
                <p:cNvPr id="1232" name="TextBox 4130">
                  <a:extLst>
                    <a:ext uri="{FF2B5EF4-FFF2-40B4-BE49-F238E27FC236}">
                      <a16:creationId xmlns:a16="http://schemas.microsoft.com/office/drawing/2014/main" id="{5A263FBD-0C3F-F94E-ADBC-EC4EC211664D}"/>
                    </a:ext>
                  </a:extLst>
                </p:cNvPr>
                <p:cNvSpPr txBox="1"/>
                <p:nvPr/>
              </p:nvSpPr>
              <p:spPr>
                <a:xfrm>
                  <a:off x="1241472" y="6149258"/>
                  <a:ext cx="196762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AB8E"/>
                    </a:buClr>
                    <a:buSzTx/>
                    <a:buFontTx/>
                    <a:buNone/>
                    <a:tabLst/>
                    <a:defRPr/>
                  </a:pPr>
                  <a:r>
                    <a:rPr kumimoji="0" lang="en-GB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AB8E">
                          <a:lumMod val="75000"/>
                        </a:srgbClr>
                      </a:solidFill>
                      <a:effectLst/>
                      <a:uLnTx/>
                      <a:uFillTx/>
                      <a:latin typeface="Arial"/>
                    </a:rPr>
                    <a:t>No haemolysis</a:t>
                  </a:r>
                  <a:r>
                    <a:rPr kumimoji="0" lang="en-GB" sz="1200" b="1" i="0" u="none" strike="noStrike" kern="0" cap="none" spc="0" normalizeH="0" baseline="30000" noProof="0">
                      <a:ln>
                        <a:noFill/>
                      </a:ln>
                      <a:solidFill>
                        <a:srgbClr val="00AB8E">
                          <a:lumMod val="75000"/>
                        </a:srgbClr>
                      </a:solidFill>
                      <a:effectLst/>
                      <a:uLnTx/>
                      <a:uFillTx/>
                      <a:latin typeface="Arial"/>
                    </a:rPr>
                    <a:t>1</a:t>
                  </a:r>
                </a:p>
              </p:txBody>
            </p:sp>
            <p:sp>
              <p:nvSpPr>
                <p:cNvPr id="1233" name="TextBox 4131">
                  <a:extLst>
                    <a:ext uri="{FF2B5EF4-FFF2-40B4-BE49-F238E27FC236}">
                      <a16:creationId xmlns:a16="http://schemas.microsoft.com/office/drawing/2014/main" id="{45F4C87A-051E-7D4A-9FBD-EC62BFA984E3}"/>
                    </a:ext>
                  </a:extLst>
                </p:cNvPr>
                <p:cNvSpPr txBox="1"/>
                <p:nvPr/>
              </p:nvSpPr>
              <p:spPr>
                <a:xfrm>
                  <a:off x="3852446" y="5111940"/>
                  <a:ext cx="152367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Phagocytosed </a:t>
                  </a:r>
                  <a:b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</a:br>
                  <a:r>
                    <a:rPr kumimoji="0" lang="en-GB" sz="7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</a:rPr>
                    <a:t>C3-bound PNH red cells</a:t>
                  </a:r>
                </a:p>
              </p:txBody>
            </p:sp>
            <p:grpSp>
              <p:nvGrpSpPr>
                <p:cNvPr id="1234" name="Group 4132">
                  <a:extLst>
                    <a:ext uri="{FF2B5EF4-FFF2-40B4-BE49-F238E27FC236}">
                      <a16:creationId xmlns:a16="http://schemas.microsoft.com/office/drawing/2014/main" id="{E048AF87-46A8-3C44-94DD-415D74AF4AD8}"/>
                    </a:ext>
                  </a:extLst>
                </p:cNvPr>
                <p:cNvGrpSpPr/>
                <p:nvPr/>
              </p:nvGrpSpPr>
              <p:grpSpPr>
                <a:xfrm>
                  <a:off x="895017" y="5373064"/>
                  <a:ext cx="4387394" cy="823488"/>
                  <a:chOff x="1117458" y="5396358"/>
                  <a:chExt cx="4062168" cy="786384"/>
                </a:xfrm>
              </p:grpSpPr>
              <p:pic>
                <p:nvPicPr>
                  <p:cNvPr id="1235" name="Picture 4133">
                    <a:extLst>
                      <a:ext uri="{FF2B5EF4-FFF2-40B4-BE49-F238E27FC236}">
                        <a16:creationId xmlns:a16="http://schemas.microsoft.com/office/drawing/2014/main" id="{E745E922-F077-D14B-929B-2B190EC2A5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/>
                  <a:srcRect l="2759" t="3840" r="26065" b="3118"/>
                  <a:stretch/>
                </p:blipFill>
                <p:spPr>
                  <a:xfrm>
                    <a:off x="1117458" y="5396358"/>
                    <a:ext cx="2798653" cy="786384"/>
                  </a:xfrm>
                  <a:prstGeom prst="rect">
                    <a:avLst/>
                  </a:prstGeom>
                </p:spPr>
              </p:pic>
              <p:pic>
                <p:nvPicPr>
                  <p:cNvPr id="1236" name="Picture 4134">
                    <a:extLst>
                      <a:ext uri="{FF2B5EF4-FFF2-40B4-BE49-F238E27FC236}">
                        <a16:creationId xmlns:a16="http://schemas.microsoft.com/office/drawing/2014/main" id="{65BC2B92-1630-884A-9A75-5BEB7E54DC2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/>
                  <a:srcRect l="74011" t="3398" r="1352" b="7650"/>
                  <a:stretch/>
                </p:blipFill>
                <p:spPr>
                  <a:xfrm>
                    <a:off x="3916654" y="5396522"/>
                    <a:ext cx="1262972" cy="741466"/>
                  </a:xfrm>
                  <a:prstGeom prst="rect">
                    <a:avLst/>
                  </a:prstGeom>
                </p:spPr>
              </p:pic>
            </p:grpSp>
          </p:grpSp>
        </p:grpSp>
        <p:sp>
          <p:nvSpPr>
            <p:cNvPr id="1132" name="Rectangle 1131">
              <a:extLst>
                <a:ext uri="{FF2B5EF4-FFF2-40B4-BE49-F238E27FC236}">
                  <a16:creationId xmlns:a16="http://schemas.microsoft.com/office/drawing/2014/main" id="{B985C9C1-D2C5-6344-9859-C30FB0F18937}"/>
                </a:ext>
              </a:extLst>
            </p:cNvPr>
            <p:cNvSpPr/>
            <p:nvPr/>
          </p:nvSpPr>
          <p:spPr>
            <a:xfrm>
              <a:off x="624088" y="550606"/>
              <a:ext cx="4827193" cy="912956"/>
            </a:xfrm>
            <a:prstGeom prst="rect">
              <a:avLst/>
            </a:prstGeom>
            <a:solidFill>
              <a:sysClr val="window" lastClr="FFFFFF">
                <a:alpha val="5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3" name="Multiplication Sign 4031">
              <a:extLst>
                <a:ext uri="{FF2B5EF4-FFF2-40B4-BE49-F238E27FC236}">
                  <a16:creationId xmlns:a16="http://schemas.microsoft.com/office/drawing/2014/main" id="{B4049D24-EFDB-3D49-B1F7-0DAFA580294E}"/>
                </a:ext>
              </a:extLst>
            </p:cNvPr>
            <p:cNvSpPr/>
            <p:nvPr/>
          </p:nvSpPr>
          <p:spPr>
            <a:xfrm>
              <a:off x="4986092" y="54069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4" name="Multiplication Sign 4032">
              <a:extLst>
                <a:ext uri="{FF2B5EF4-FFF2-40B4-BE49-F238E27FC236}">
                  <a16:creationId xmlns:a16="http://schemas.microsoft.com/office/drawing/2014/main" id="{9063FE5F-AD28-8446-A3E4-91705EA4E7CD}"/>
                </a:ext>
              </a:extLst>
            </p:cNvPr>
            <p:cNvSpPr/>
            <p:nvPr/>
          </p:nvSpPr>
          <p:spPr>
            <a:xfrm>
              <a:off x="4592392" y="54069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5" name="Multiplication Sign 4033">
              <a:extLst>
                <a:ext uri="{FF2B5EF4-FFF2-40B4-BE49-F238E27FC236}">
                  <a16:creationId xmlns:a16="http://schemas.microsoft.com/office/drawing/2014/main" id="{761250DA-BF1D-5F42-ABA5-92B3E1C3C635}"/>
                </a:ext>
              </a:extLst>
            </p:cNvPr>
            <p:cNvSpPr/>
            <p:nvPr/>
          </p:nvSpPr>
          <p:spPr>
            <a:xfrm>
              <a:off x="4198692" y="54069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6" name="Multiplication Sign 4034">
              <a:extLst>
                <a:ext uri="{FF2B5EF4-FFF2-40B4-BE49-F238E27FC236}">
                  <a16:creationId xmlns:a16="http://schemas.microsoft.com/office/drawing/2014/main" id="{0E7F3DC8-ED7A-584E-89ED-74D23AFCEC9F}"/>
                </a:ext>
              </a:extLst>
            </p:cNvPr>
            <p:cNvSpPr/>
            <p:nvPr/>
          </p:nvSpPr>
          <p:spPr>
            <a:xfrm>
              <a:off x="3811342" y="54069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7" name="Multiplication Sign 4035">
              <a:extLst>
                <a:ext uri="{FF2B5EF4-FFF2-40B4-BE49-F238E27FC236}">
                  <a16:creationId xmlns:a16="http://schemas.microsoft.com/office/drawing/2014/main" id="{DE1518A1-C293-3646-9AA0-1C97E4D2A34D}"/>
                </a:ext>
              </a:extLst>
            </p:cNvPr>
            <p:cNvSpPr/>
            <p:nvPr/>
          </p:nvSpPr>
          <p:spPr>
            <a:xfrm>
              <a:off x="3423788" y="535579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8" name="Multiplication Sign 4036">
              <a:extLst>
                <a:ext uri="{FF2B5EF4-FFF2-40B4-BE49-F238E27FC236}">
                  <a16:creationId xmlns:a16="http://schemas.microsoft.com/office/drawing/2014/main" id="{385F40BC-6DC4-CD40-9DB3-4F7A4E718970}"/>
                </a:ext>
              </a:extLst>
            </p:cNvPr>
            <p:cNvSpPr/>
            <p:nvPr/>
          </p:nvSpPr>
          <p:spPr>
            <a:xfrm>
              <a:off x="3036272" y="535327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9" name="Multiplication Sign 4037">
              <a:extLst>
                <a:ext uri="{FF2B5EF4-FFF2-40B4-BE49-F238E27FC236}">
                  <a16:creationId xmlns:a16="http://schemas.microsoft.com/office/drawing/2014/main" id="{2BC9A032-7AF5-134F-BB18-893F768C2F7D}"/>
                </a:ext>
              </a:extLst>
            </p:cNvPr>
            <p:cNvSpPr/>
            <p:nvPr/>
          </p:nvSpPr>
          <p:spPr>
            <a:xfrm>
              <a:off x="2643819" y="529022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0" name="Multiplication Sign 4038">
              <a:extLst>
                <a:ext uri="{FF2B5EF4-FFF2-40B4-BE49-F238E27FC236}">
                  <a16:creationId xmlns:a16="http://schemas.microsoft.com/office/drawing/2014/main" id="{EF6C3C5A-5C8A-FE48-971B-631A41C7F591}"/>
                </a:ext>
              </a:extLst>
            </p:cNvPr>
            <p:cNvSpPr/>
            <p:nvPr/>
          </p:nvSpPr>
          <p:spPr>
            <a:xfrm>
              <a:off x="2250119" y="541722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1" name="Multiplication Sign 4039">
              <a:extLst>
                <a:ext uri="{FF2B5EF4-FFF2-40B4-BE49-F238E27FC236}">
                  <a16:creationId xmlns:a16="http://schemas.microsoft.com/office/drawing/2014/main" id="{E2C30033-4B90-F342-BBC4-5DE5574A46FA}"/>
                </a:ext>
              </a:extLst>
            </p:cNvPr>
            <p:cNvSpPr/>
            <p:nvPr/>
          </p:nvSpPr>
          <p:spPr>
            <a:xfrm>
              <a:off x="1863580" y="529178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2" name="Multiplication Sign 4040">
              <a:extLst>
                <a:ext uri="{FF2B5EF4-FFF2-40B4-BE49-F238E27FC236}">
                  <a16:creationId xmlns:a16="http://schemas.microsoft.com/office/drawing/2014/main" id="{5EEEC8DF-8A66-DA41-9671-DB1A094E47C6}"/>
                </a:ext>
              </a:extLst>
            </p:cNvPr>
            <p:cNvSpPr/>
            <p:nvPr/>
          </p:nvSpPr>
          <p:spPr>
            <a:xfrm>
              <a:off x="1476751" y="529352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3" name="Multiplication Sign 4041">
              <a:extLst>
                <a:ext uri="{FF2B5EF4-FFF2-40B4-BE49-F238E27FC236}">
                  <a16:creationId xmlns:a16="http://schemas.microsoft.com/office/drawing/2014/main" id="{3D87248A-624A-474A-9F1D-83EDBC70AC44}"/>
                </a:ext>
              </a:extLst>
            </p:cNvPr>
            <p:cNvSpPr/>
            <p:nvPr/>
          </p:nvSpPr>
          <p:spPr>
            <a:xfrm>
              <a:off x="1084202" y="52921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4" name="Multiplication Sign 4042">
              <a:extLst>
                <a:ext uri="{FF2B5EF4-FFF2-40B4-BE49-F238E27FC236}">
                  <a16:creationId xmlns:a16="http://schemas.microsoft.com/office/drawing/2014/main" id="{9CE1107D-6719-FD45-8532-30EE689597B2}"/>
                </a:ext>
              </a:extLst>
            </p:cNvPr>
            <p:cNvSpPr/>
            <p:nvPr/>
          </p:nvSpPr>
          <p:spPr>
            <a:xfrm>
              <a:off x="696852" y="529214"/>
              <a:ext cx="516468" cy="473627"/>
            </a:xfrm>
            <a:prstGeom prst="mathMultiply">
              <a:avLst/>
            </a:prstGeom>
            <a:solidFill>
              <a:srgbClr val="FF0000">
                <a:alpha val="46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81" name="Footer Placeholder 3">
            <a:extLst>
              <a:ext uri="{FF2B5EF4-FFF2-40B4-BE49-F238E27FC236}">
                <a16:creationId xmlns:a16="http://schemas.microsoft.com/office/drawing/2014/main" id="{A9DAFDD6-F85B-A349-959C-339638EE1996}"/>
              </a:ext>
            </a:extLst>
          </p:cNvPr>
          <p:cNvSpPr txBox="1">
            <a:spLocks/>
          </p:cNvSpPr>
          <p:nvPr/>
        </p:nvSpPr>
        <p:spPr>
          <a:xfrm>
            <a:off x="123777" y="6232990"/>
            <a:ext cx="10708640" cy="928390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800" dirty="0" err="1">
                <a:solidFill>
                  <a:srgbClr val="000000"/>
                </a:solidFill>
                <a:latin typeface="Arial"/>
              </a:rPr>
              <a:t>Figures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adapted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from Notaro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R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et al.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N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Engl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J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i="1" dirty="0" err="1">
                <a:solidFill>
                  <a:srgbClr val="000000"/>
                </a:solidFill>
                <a:latin typeface="Arial"/>
              </a:rPr>
              <a:t>Med</a:t>
            </a:r>
            <a:r>
              <a:rPr lang="it-IT" sz="8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2022</a:t>
            </a:r>
            <a:r>
              <a:rPr lang="it-IT" sz="800" baseline="30000" dirty="0">
                <a:solidFill>
                  <a:srgbClr val="000000"/>
                </a:solidFill>
                <a:latin typeface="Arial"/>
              </a:rPr>
              <a:t>1</a:t>
            </a:r>
          </a:p>
          <a:p>
            <a:pPr>
              <a:defRPr/>
            </a:pPr>
            <a:r>
              <a:rPr lang="it-IT" sz="800" dirty="0">
                <a:solidFill>
                  <a:srgbClr val="000000"/>
                </a:solidFill>
                <a:latin typeface="Arial"/>
              </a:rPr>
              <a:t>BTH,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breakthrough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haemolysis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; MAC, membrane-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attack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it-IT" sz="800" dirty="0" err="1">
                <a:solidFill>
                  <a:srgbClr val="000000"/>
                </a:solidFill>
                <a:latin typeface="Arial"/>
              </a:rPr>
              <a:t>complex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; 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PNH, </a:t>
            </a:r>
            <a:r>
              <a:rPr lang="en-GB" sz="800" dirty="0">
                <a:solidFill>
                  <a:srgbClr val="000000"/>
                </a:solidFill>
                <a:latin typeface="Arial"/>
              </a:rPr>
              <a:t>paroxysmal nocturnal haemoglobinuria. </a:t>
            </a:r>
            <a:br>
              <a:rPr lang="en-GB" sz="800" dirty="0">
                <a:solidFill>
                  <a:srgbClr val="000000"/>
                </a:solidFill>
                <a:latin typeface="Arial"/>
              </a:rPr>
            </a:br>
            <a:r>
              <a:rPr lang="en-GB" sz="800" dirty="0">
                <a:solidFill>
                  <a:srgbClr val="000000"/>
                </a:solidFill>
                <a:latin typeface="Arial"/>
              </a:rPr>
              <a:t>1. </a:t>
            </a:r>
            <a:r>
              <a:rPr lang="pt-BR" sz="800" dirty="0" err="1">
                <a:solidFill>
                  <a:srgbClr val="000000"/>
                </a:solidFill>
                <a:latin typeface="Arial"/>
              </a:rPr>
              <a:t>Notaro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sz="800" dirty="0" err="1">
                <a:solidFill>
                  <a:srgbClr val="000000"/>
                </a:solidFill>
                <a:latin typeface="Arial"/>
              </a:rPr>
              <a:t>R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, </a:t>
            </a:r>
            <a:r>
              <a:rPr lang="pt-BR" sz="800" dirty="0" err="1">
                <a:solidFill>
                  <a:srgbClr val="000000"/>
                </a:solidFill>
                <a:latin typeface="Arial"/>
              </a:rPr>
              <a:t>Luzzatto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 L. </a:t>
            </a:r>
            <a:r>
              <a:rPr lang="pt-BR" sz="800" i="1" dirty="0">
                <a:solidFill>
                  <a:srgbClr val="000000"/>
                </a:solidFill>
                <a:latin typeface="Arial"/>
              </a:rPr>
              <a:t>N </a:t>
            </a:r>
            <a:r>
              <a:rPr lang="pt-BR" sz="800" i="1" dirty="0" err="1">
                <a:solidFill>
                  <a:srgbClr val="000000"/>
                </a:solidFill>
                <a:latin typeface="Arial"/>
              </a:rPr>
              <a:t>Engl</a:t>
            </a:r>
            <a:r>
              <a:rPr lang="pt-BR" sz="800" i="1" dirty="0">
                <a:solidFill>
                  <a:srgbClr val="000000"/>
                </a:solidFill>
                <a:latin typeface="Arial"/>
              </a:rPr>
              <a:t> J Med.</a:t>
            </a:r>
            <a:r>
              <a:rPr lang="pt-BR" sz="800" dirty="0">
                <a:solidFill>
                  <a:srgbClr val="000000"/>
                </a:solidFill>
                <a:latin typeface="Arial"/>
              </a:rPr>
              <a:t> 2022;387(2):160–166</a:t>
            </a:r>
            <a:r>
              <a:rPr lang="it-IT" sz="8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07189-B83F-A94F-B876-48BC9990D26D}"/>
              </a:ext>
            </a:extLst>
          </p:cNvPr>
          <p:cNvSpPr/>
          <p:nvPr/>
        </p:nvSpPr>
        <p:spPr>
          <a:xfrm>
            <a:off x="11467178" y="98854"/>
            <a:ext cx="617730" cy="4188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5BD569-FCBA-E240-890A-2A72B2715B5F}"/>
              </a:ext>
            </a:extLst>
          </p:cNvPr>
          <p:cNvSpPr/>
          <p:nvPr/>
        </p:nvSpPr>
        <p:spPr>
          <a:xfrm>
            <a:off x="9193427" y="135925"/>
            <a:ext cx="2688725" cy="1014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17ECDB-7417-1A46-98D0-37C8E7B82841}"/>
              </a:ext>
            </a:extLst>
          </p:cNvPr>
          <p:cNvSpPr/>
          <p:nvPr/>
        </p:nvSpPr>
        <p:spPr>
          <a:xfrm>
            <a:off x="10939440" y="550586"/>
            <a:ext cx="1158781" cy="1730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9" name="ZoneTexte 608">
            <a:extLst>
              <a:ext uri="{FF2B5EF4-FFF2-40B4-BE49-F238E27FC236}">
                <a16:creationId xmlns:a16="http://schemas.microsoft.com/office/drawing/2014/main" id="{F43FD231-263A-F24E-B51A-1131D4E55901}"/>
              </a:ext>
            </a:extLst>
          </p:cNvPr>
          <p:cNvSpPr txBox="1"/>
          <p:nvPr/>
        </p:nvSpPr>
        <p:spPr>
          <a:xfrm>
            <a:off x="938356" y="2225765"/>
            <a:ext cx="15472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C3 </a:t>
            </a:r>
            <a:r>
              <a:rPr lang="fr-FR" dirty="0" err="1"/>
              <a:t>convertase</a:t>
            </a:r>
            <a:endParaRPr lang="fr-FR" dirty="0"/>
          </a:p>
        </p:txBody>
      </p:sp>
      <p:sp>
        <p:nvSpPr>
          <p:cNvPr id="610" name="ZoneTexte 609">
            <a:extLst>
              <a:ext uri="{FF2B5EF4-FFF2-40B4-BE49-F238E27FC236}">
                <a16:creationId xmlns:a16="http://schemas.microsoft.com/office/drawing/2014/main" id="{ABAFAB83-995C-874F-98A0-7C0A75F42200}"/>
              </a:ext>
            </a:extLst>
          </p:cNvPr>
          <p:cNvSpPr txBox="1"/>
          <p:nvPr/>
        </p:nvSpPr>
        <p:spPr>
          <a:xfrm>
            <a:off x="926288" y="3051223"/>
            <a:ext cx="15472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C5 </a:t>
            </a:r>
            <a:r>
              <a:rPr lang="fr-FR" dirty="0" err="1"/>
              <a:t>convertase</a:t>
            </a:r>
            <a:endParaRPr lang="fr-FR" dirty="0"/>
          </a:p>
        </p:txBody>
      </p:sp>
      <p:sp>
        <p:nvSpPr>
          <p:cNvPr id="612" name="ZoneTexte 611">
            <a:extLst>
              <a:ext uri="{FF2B5EF4-FFF2-40B4-BE49-F238E27FC236}">
                <a16:creationId xmlns:a16="http://schemas.microsoft.com/office/drawing/2014/main" id="{E405C861-639B-5E40-9DCA-2C2557A21AAE}"/>
              </a:ext>
            </a:extLst>
          </p:cNvPr>
          <p:cNvSpPr txBox="1"/>
          <p:nvPr/>
        </p:nvSpPr>
        <p:spPr>
          <a:xfrm>
            <a:off x="6883419" y="2192839"/>
            <a:ext cx="15472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C3 </a:t>
            </a:r>
            <a:r>
              <a:rPr lang="fr-FR" dirty="0" err="1"/>
              <a:t>convertase</a:t>
            </a:r>
            <a:endParaRPr lang="fr-FR" dirty="0"/>
          </a:p>
        </p:txBody>
      </p:sp>
      <p:sp>
        <p:nvSpPr>
          <p:cNvPr id="613" name="ZoneTexte 612">
            <a:extLst>
              <a:ext uri="{FF2B5EF4-FFF2-40B4-BE49-F238E27FC236}">
                <a16:creationId xmlns:a16="http://schemas.microsoft.com/office/drawing/2014/main" id="{CDBDF0CA-ACBD-7D44-9543-0919D3B368C1}"/>
              </a:ext>
            </a:extLst>
          </p:cNvPr>
          <p:cNvSpPr txBox="1"/>
          <p:nvPr/>
        </p:nvSpPr>
        <p:spPr>
          <a:xfrm>
            <a:off x="6871351" y="3018297"/>
            <a:ext cx="15472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C5 </a:t>
            </a:r>
            <a:r>
              <a:rPr lang="fr-FR" dirty="0" err="1"/>
              <a:t>convertase</a:t>
            </a:r>
            <a:endParaRPr lang="fr-FR" dirty="0"/>
          </a:p>
        </p:txBody>
      </p:sp>
      <p:sp>
        <p:nvSpPr>
          <p:cNvPr id="617" name="ZoneTexte 616">
            <a:extLst>
              <a:ext uri="{FF2B5EF4-FFF2-40B4-BE49-F238E27FC236}">
                <a16:creationId xmlns:a16="http://schemas.microsoft.com/office/drawing/2014/main" id="{70900AA7-3BD1-7F49-986A-C28A4DF850D8}"/>
              </a:ext>
            </a:extLst>
          </p:cNvPr>
          <p:cNvSpPr txBox="1"/>
          <p:nvPr/>
        </p:nvSpPr>
        <p:spPr>
          <a:xfrm>
            <a:off x="520255" y="2630424"/>
            <a:ext cx="19747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Amplification </a:t>
            </a:r>
            <a:r>
              <a:rPr lang="fr-FR" dirty="0" err="1"/>
              <a:t>loop</a:t>
            </a:r>
            <a:endParaRPr lang="fr-FR" dirty="0"/>
          </a:p>
        </p:txBody>
      </p:sp>
      <p:sp>
        <p:nvSpPr>
          <p:cNvPr id="618" name="ZoneTexte 617">
            <a:extLst>
              <a:ext uri="{FF2B5EF4-FFF2-40B4-BE49-F238E27FC236}">
                <a16:creationId xmlns:a16="http://schemas.microsoft.com/office/drawing/2014/main" id="{28C936C7-ACCD-8D47-80FE-58C39DAFABEC}"/>
              </a:ext>
            </a:extLst>
          </p:cNvPr>
          <p:cNvSpPr txBox="1"/>
          <p:nvPr/>
        </p:nvSpPr>
        <p:spPr>
          <a:xfrm>
            <a:off x="6553367" y="2630424"/>
            <a:ext cx="19747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Amplification </a:t>
            </a:r>
            <a:r>
              <a:rPr lang="fr-FR" dirty="0" err="1"/>
              <a:t>loop</a:t>
            </a:r>
            <a:endParaRPr lang="fr-FR" dirty="0"/>
          </a:p>
        </p:txBody>
      </p:sp>
      <p:sp>
        <p:nvSpPr>
          <p:cNvPr id="619" name="Titre 1">
            <a:extLst>
              <a:ext uri="{FF2B5EF4-FFF2-40B4-BE49-F238E27FC236}">
                <a16:creationId xmlns:a16="http://schemas.microsoft.com/office/drawing/2014/main" id="{B1BBC92A-4DF7-DD44-BFBA-98B2BD73A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222767"/>
            <a:ext cx="10515599" cy="777875"/>
          </a:xfrm>
        </p:spPr>
        <p:txBody>
          <a:bodyPr/>
          <a:lstStyle/>
          <a:p>
            <a:r>
              <a:rPr lang="fr-FR" sz="3200" dirty="0" err="1"/>
              <a:t>Breakthrough</a:t>
            </a:r>
            <a:r>
              <a:rPr lang="fr-FR" sz="3200" dirty="0"/>
              <a:t> </a:t>
            </a:r>
            <a:r>
              <a:rPr lang="fr-FR" sz="3200" dirty="0" err="1"/>
              <a:t>hemolysis</a:t>
            </a:r>
            <a:r>
              <a:rPr lang="fr-FR" sz="3200" dirty="0"/>
              <a:t> – </a:t>
            </a:r>
            <a:r>
              <a:rPr lang="fr-FR" sz="3200" dirty="0" err="1"/>
              <a:t>Complement</a:t>
            </a:r>
            <a:r>
              <a:rPr lang="fr-FR" sz="3200" dirty="0"/>
              <a:t> </a:t>
            </a:r>
            <a:r>
              <a:rPr lang="fr-FR" sz="3200" dirty="0" err="1"/>
              <a:t>level</a:t>
            </a:r>
            <a:endParaRPr lang="fr-FR" sz="3200" dirty="0"/>
          </a:p>
        </p:txBody>
      </p:sp>
      <p:cxnSp>
        <p:nvCxnSpPr>
          <p:cNvPr id="620" name="Connecteur droit 619">
            <a:extLst>
              <a:ext uri="{FF2B5EF4-FFF2-40B4-BE49-F238E27FC236}">
                <a16:creationId xmlns:a16="http://schemas.microsoft.com/office/drawing/2014/main" id="{556A1750-0317-C14C-8416-AA7C46725296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19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BTH management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Rectangle: Top Corners Rounded 20">
            <a:extLst>
              <a:ext uri="{FF2B5EF4-FFF2-40B4-BE49-F238E27FC236}">
                <a16:creationId xmlns:a16="http://schemas.microsoft.com/office/drawing/2014/main" id="{A529A471-3AC4-2048-A8B7-6AE34685A1DC}"/>
              </a:ext>
            </a:extLst>
          </p:cNvPr>
          <p:cNvSpPr/>
          <p:nvPr/>
        </p:nvSpPr>
        <p:spPr>
          <a:xfrm>
            <a:off x="990993" y="1031767"/>
            <a:ext cx="613063" cy="613063"/>
          </a:xfrm>
          <a:prstGeom prst="round2Same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>
                <a:latin typeface="DM Sans 14pt" panose="020B0604020202020204" charset="0"/>
              </a:rPr>
              <a:t>1</a:t>
            </a:r>
          </a:p>
        </p:txBody>
      </p:sp>
      <p:sp>
        <p:nvSpPr>
          <p:cNvPr id="24" name="Rectangle: Top Corners Rounded 21">
            <a:extLst>
              <a:ext uri="{FF2B5EF4-FFF2-40B4-BE49-F238E27FC236}">
                <a16:creationId xmlns:a16="http://schemas.microsoft.com/office/drawing/2014/main" id="{3BC93EB2-3A5D-5442-A2DA-2C65643E6E0D}"/>
              </a:ext>
            </a:extLst>
          </p:cNvPr>
          <p:cNvSpPr/>
          <p:nvPr/>
        </p:nvSpPr>
        <p:spPr>
          <a:xfrm>
            <a:off x="3390742" y="1031767"/>
            <a:ext cx="613063" cy="613063"/>
          </a:xfrm>
          <a:prstGeom prst="round2Same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>
                <a:latin typeface="DM Sans 14pt" panose="020B0604020202020204" charset="0"/>
              </a:rPr>
              <a:t>2</a:t>
            </a:r>
          </a:p>
        </p:txBody>
      </p:sp>
      <p:sp>
        <p:nvSpPr>
          <p:cNvPr id="25" name="Rectangle: Top Corners Rounded 22">
            <a:extLst>
              <a:ext uri="{FF2B5EF4-FFF2-40B4-BE49-F238E27FC236}">
                <a16:creationId xmlns:a16="http://schemas.microsoft.com/office/drawing/2014/main" id="{7DB2C4FE-3A8D-7E47-A12A-E40966EDAE5F}"/>
              </a:ext>
            </a:extLst>
          </p:cNvPr>
          <p:cNvSpPr/>
          <p:nvPr/>
        </p:nvSpPr>
        <p:spPr>
          <a:xfrm>
            <a:off x="5790491" y="1031767"/>
            <a:ext cx="613063" cy="613063"/>
          </a:xfrm>
          <a:prstGeom prst="round2Same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>
                <a:latin typeface="DM Sans 14pt" panose="020B0604020202020204" charset="0"/>
              </a:rPr>
              <a:t>3</a:t>
            </a:r>
          </a:p>
        </p:txBody>
      </p:sp>
      <p:sp>
        <p:nvSpPr>
          <p:cNvPr id="26" name="Rectangle: Top Corners Rounded 23">
            <a:extLst>
              <a:ext uri="{FF2B5EF4-FFF2-40B4-BE49-F238E27FC236}">
                <a16:creationId xmlns:a16="http://schemas.microsoft.com/office/drawing/2014/main" id="{EFED5669-9922-9B47-9593-0943669BAC65}"/>
              </a:ext>
            </a:extLst>
          </p:cNvPr>
          <p:cNvSpPr/>
          <p:nvPr/>
        </p:nvSpPr>
        <p:spPr>
          <a:xfrm>
            <a:off x="8190240" y="1031767"/>
            <a:ext cx="613063" cy="613063"/>
          </a:xfrm>
          <a:prstGeom prst="round2Same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>
                <a:latin typeface="DM Sans 14pt" panose="020B0604020202020204" charset="0"/>
              </a:rPr>
              <a:t>4</a:t>
            </a:r>
          </a:p>
        </p:txBody>
      </p:sp>
      <p:sp>
        <p:nvSpPr>
          <p:cNvPr id="27" name="Rectangle: Top Corners Rounded 24">
            <a:extLst>
              <a:ext uri="{FF2B5EF4-FFF2-40B4-BE49-F238E27FC236}">
                <a16:creationId xmlns:a16="http://schemas.microsoft.com/office/drawing/2014/main" id="{54E9F8F5-5687-9448-B6F5-7F85765F16BB}"/>
              </a:ext>
            </a:extLst>
          </p:cNvPr>
          <p:cNvSpPr/>
          <p:nvPr/>
        </p:nvSpPr>
        <p:spPr>
          <a:xfrm>
            <a:off x="10587944" y="1031767"/>
            <a:ext cx="613063" cy="613063"/>
          </a:xfrm>
          <a:prstGeom prst="round2Same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>
                <a:latin typeface="DM Sans 14pt" panose="020B0604020202020204" charset="0"/>
              </a:rPr>
              <a:t>5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:a16="http://schemas.microsoft.com/office/drawing/2014/main" id="{45846D2A-6833-CA4B-A90F-60403F512BCF}"/>
              </a:ext>
            </a:extLst>
          </p:cNvPr>
          <p:cNvSpPr txBox="1"/>
          <p:nvPr/>
        </p:nvSpPr>
        <p:spPr>
          <a:xfrm>
            <a:off x="9726519" y="1587124"/>
            <a:ext cx="2340000" cy="4752000"/>
          </a:xfrm>
          <a:prstGeom prst="roundRect">
            <a:avLst>
              <a:gd name="adj" fmla="val 538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36000" tIns="1260000" rIns="36000" bIns="36000" rtlCol="0" anchor="t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DM Sans 14pt"/>
              </a:rPr>
              <a:t>Recognize CAC; seek medical advice early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Recognize signs and symptoms of </a:t>
            </a:r>
            <a:r>
              <a:rPr lang="en-US" sz="1400">
                <a:latin typeface="DM Sans 14pt"/>
              </a:rPr>
              <a:t>IVH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DM Sans 14pt"/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B6AD851E-089C-E341-B4D1-1C93DA61AFB3}"/>
              </a:ext>
            </a:extLst>
          </p:cNvPr>
          <p:cNvSpPr txBox="1"/>
          <p:nvPr/>
        </p:nvSpPr>
        <p:spPr>
          <a:xfrm>
            <a:off x="7326772" y="1587124"/>
            <a:ext cx="2340000" cy="4752000"/>
          </a:xfrm>
          <a:prstGeom prst="roundRect">
            <a:avLst>
              <a:gd name="adj" fmla="val 538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36000" tIns="1260000" rIns="36000" bIns="36000" rtlCol="0" anchor="t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DM Sans 14pt"/>
              </a:rPr>
              <a:t>Reinforce adherence, especially for self-administered SC/oral agents</a:t>
            </a:r>
            <a:r>
              <a:rPr lang="en-US" sz="1400" baseline="30000">
                <a:latin typeface="DM Sans 14pt"/>
              </a:rPr>
              <a:t>2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If </a:t>
            </a:r>
            <a:r>
              <a:rPr lang="en-US" sz="1400">
                <a:latin typeface="DM Sans 14pt"/>
              </a:rPr>
              <a:t>C5 inhibitor levels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u</a:t>
            </a:r>
            <a:r>
              <a:rPr lang="en-US" sz="1400" err="1">
                <a:latin typeface="DM Sans 14pt"/>
              </a:rPr>
              <a:t>nderdosed</a:t>
            </a:r>
            <a:r>
              <a:rPr lang="en-US" sz="1400">
                <a:latin typeface="DM Sans 14pt"/>
              </a:rPr>
              <a:t>: increase dose &amp; monitor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DM Sans 14pt"/>
              </a:rPr>
              <a:t>Pegcetacoplan</a:t>
            </a:r>
            <a:r>
              <a:rPr lang="en-US" sz="1400">
                <a:latin typeface="DM Sans 14pt"/>
              </a:rPr>
              <a:t> dosing can be increased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 to up to three times per week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1E8B4D9D-4160-8549-B52B-B0DF0A34FAFF}"/>
              </a:ext>
            </a:extLst>
          </p:cNvPr>
          <p:cNvSpPr txBox="1"/>
          <p:nvPr/>
        </p:nvSpPr>
        <p:spPr>
          <a:xfrm>
            <a:off x="4927023" y="1587124"/>
            <a:ext cx="2340000" cy="4752000"/>
          </a:xfrm>
          <a:prstGeom prst="roundRect">
            <a:avLst>
              <a:gd name="adj" fmla="val 538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36000" tIns="1260000" rIns="36000" bIns="36000" rtlCol="0" anchor="t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Watch for end-organ damage; thrombosis work-up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DM Sans 14pt"/>
              </a:rPr>
              <a:t>Administer prophylactic anticoagulation in an in-patient setting</a:t>
            </a:r>
            <a:r>
              <a:rPr lang="en-US" sz="1400" baseline="30000">
                <a:latin typeface="DM Sans 14pt"/>
              </a:rPr>
              <a:t>2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Supportive transfusions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effectLst/>
                <a:uLnTx/>
                <a:uFillTx/>
                <a:latin typeface="DM Sans 14pt"/>
              </a:rPr>
              <a:t>2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DM Sans 14pt"/>
              </a:rPr>
              <a:t>If severe hemolysis, clinical deterioration, thrombotic complication, or life-threatening event: give rescue dose per agent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DM Sans 14pt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ABB3B974-0441-1240-B5AA-F8F2F673C589}"/>
              </a:ext>
            </a:extLst>
          </p:cNvPr>
          <p:cNvSpPr txBox="1"/>
          <p:nvPr/>
        </p:nvSpPr>
        <p:spPr>
          <a:xfrm>
            <a:off x="2527274" y="1587124"/>
            <a:ext cx="2340000" cy="4752000"/>
          </a:xfrm>
          <a:prstGeom prst="roundRect">
            <a:avLst>
              <a:gd name="adj" fmla="val 538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36000" tIns="1260000" rIns="36000" bIns="36000" rtlCol="0" anchor="t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Work up infection; start broad-spectrum antibiotics (CNS-penetrant)</a:t>
            </a:r>
          </a:p>
          <a:p>
            <a:pPr marL="540000" lvl="1" indent="-252000">
              <a:spcAft>
                <a:spcPts val="1200"/>
              </a:spcAft>
              <a:buFont typeface="Courier New" panose="02070309020205020404" pitchFamily="49" charset="0"/>
              <a:buChar char="o"/>
              <a:defRPr/>
            </a:pPr>
            <a:r>
              <a:rPr lang="en-US" sz="1200">
                <a:solidFill>
                  <a:schemeClr val="tx2"/>
                </a:solidFill>
                <a:latin typeface="DM Sans 14pt"/>
              </a:rPr>
              <a:t>Never stop the complement inhibitor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Review other possible triggers &amp; </a:t>
            </a:r>
            <a:r>
              <a:rPr lang="en-US" sz="1400">
                <a:latin typeface="DM Sans 14pt"/>
              </a:rPr>
              <a:t>complement inhibitor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adherence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DM Sans 14pt"/>
              </a:rPr>
              <a:t>If C5 inhibitor: assess terminal inhibition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DM Sans 14pt"/>
            </a:endParaRP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508F165E-877A-854D-89D7-F93C217282E7}"/>
              </a:ext>
            </a:extLst>
          </p:cNvPr>
          <p:cNvSpPr txBox="1"/>
          <p:nvPr/>
        </p:nvSpPr>
        <p:spPr>
          <a:xfrm>
            <a:off x="127525" y="1587124"/>
            <a:ext cx="2340000" cy="4752000"/>
          </a:xfrm>
          <a:prstGeom prst="roundRect">
            <a:avLst>
              <a:gd name="adj" fmla="val 5381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36000" tIns="1260000" rIns="36000" bIns="36000" rtlCol="0" anchor="t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Admit most cases; manage mild cases in out-patient setting 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>
                <a:latin typeface="DM Sans 14pt"/>
              </a:rPr>
              <a:t>Consult hematology</a:t>
            </a:r>
          </a:p>
          <a:p>
            <a:pPr marL="252000" marR="0" lvl="0" indent="-25200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DM Sans 14pt"/>
              </a:rPr>
              <a:t>Assess degree of hemolysis: C</a:t>
            </a:r>
            <a:r>
              <a:rPr lang="en-US" sz="1400">
                <a:latin typeface="DM Sans 14pt"/>
              </a:rPr>
              <a:t>BC, reticulocytes, haptoglobin, LDH, bilirubin, urinalysis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DM Sans 14pt"/>
            </a:endParaRPr>
          </a:p>
        </p:txBody>
      </p:sp>
      <p:sp>
        <p:nvSpPr>
          <p:cNvPr id="34" name="Text Placeholder 1">
            <a:extLst>
              <a:ext uri="{FF2B5EF4-FFF2-40B4-BE49-F238E27FC236}">
                <a16:creationId xmlns:a16="http://schemas.microsoft.com/office/drawing/2014/main" id="{907E1A2D-DCD8-A341-B5D6-3F3CD972FA0B}"/>
              </a:ext>
            </a:extLst>
          </p:cNvPr>
          <p:cNvSpPr txBox="1">
            <a:spLocks/>
          </p:cNvSpPr>
          <p:nvPr/>
        </p:nvSpPr>
        <p:spPr>
          <a:xfrm>
            <a:off x="257949" y="6431029"/>
            <a:ext cx="10800000" cy="369332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None/>
              <a:defRPr sz="900" kern="120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82562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39750" indent="-18415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22313" indent="-182563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73038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Adapted from CITE Clinical Guidance: Breakthrough Hemolysis in Paroxysmal Nocturnal Hemoglobinuria v8.2 (accessed August 31, 2026).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BTH, breakthrough hemolysis; CAC, complement amplifying condition; CBC, complete blood count; CNS, central nervous system; C5, complement 5; IVH, intravascular hemolysis; LDH, lactate dehydrogenase; SC, subcutaneous.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1.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Bienz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M &amp;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Patriquin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CJ.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Hematology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. 2025;2025(1):154–163; 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2.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Fattizo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B,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Versino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F, &amp;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Barcellini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 W.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Blood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M Sans 14pt"/>
                <a:cs typeface="Arial" panose="020B0604020202020204" pitchFamily="34" charset="0"/>
              </a:rPr>
              <a:t>. 2025;146(4):411–421.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7777302C-1EFF-B444-AAF5-94AE05DF4512}"/>
              </a:ext>
            </a:extLst>
          </p:cNvPr>
          <p:cNvSpPr txBox="1"/>
          <p:nvPr/>
        </p:nvSpPr>
        <p:spPr>
          <a:xfrm>
            <a:off x="127525" y="1587124"/>
            <a:ext cx="2340000" cy="1152000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</p:spPr>
        <p:txBody>
          <a:bodyPr wrap="square" lIns="36000" tIns="36000" rIns="36000" bIns="36000" rtlCol="0" anchor="ctr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Ensure the patient is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adequately monitored</a:t>
            </a:r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AB69F6D6-67F0-F444-976E-B424A8AA4CFF}"/>
              </a:ext>
            </a:extLst>
          </p:cNvPr>
          <p:cNvSpPr txBox="1"/>
          <p:nvPr/>
        </p:nvSpPr>
        <p:spPr>
          <a:xfrm>
            <a:off x="2527274" y="1587124"/>
            <a:ext cx="2340000" cy="1152000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</p:spPr>
        <p:txBody>
          <a:bodyPr wrap="square" lIns="36000" tIns="36000" rIns="36000" bIns="36000" rtlCol="0" anchor="ctr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Identify the </a:t>
            </a:r>
            <a:b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</a:b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underlying cause</a:t>
            </a:r>
          </a:p>
        </p:txBody>
      </p:sp>
      <p:sp>
        <p:nvSpPr>
          <p:cNvPr id="37" name="TextBox 5">
            <a:extLst>
              <a:ext uri="{FF2B5EF4-FFF2-40B4-BE49-F238E27FC236}">
                <a16:creationId xmlns:a16="http://schemas.microsoft.com/office/drawing/2014/main" id="{A6102DA0-23A3-2F4D-8C1C-5F957F986B9E}"/>
              </a:ext>
            </a:extLst>
          </p:cNvPr>
          <p:cNvSpPr txBox="1"/>
          <p:nvPr/>
        </p:nvSpPr>
        <p:spPr>
          <a:xfrm>
            <a:off x="4927023" y="1587124"/>
            <a:ext cx="2340000" cy="1152000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</p:spPr>
        <p:txBody>
          <a:bodyPr wrap="square" lIns="36000" tIns="36000" rIns="36000" bIns="36000" rtlCol="0" anchor="ctr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Manage and prevent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complications </a:t>
            </a:r>
            <a:b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</a:b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of BTH</a:t>
            </a:r>
            <a:r>
              <a:rPr kumimoji="0" lang="en-US" i="0" u="none" strike="noStrike" kern="1200" cap="none" spc="0" normalizeH="0" baseline="3000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1</a:t>
            </a:r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0E819495-9CE6-7B47-A465-7C915CDA8B6C}"/>
              </a:ext>
            </a:extLst>
          </p:cNvPr>
          <p:cNvSpPr txBox="1"/>
          <p:nvPr/>
        </p:nvSpPr>
        <p:spPr>
          <a:xfrm>
            <a:off x="7326772" y="1587124"/>
            <a:ext cx="2340000" cy="1152000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</p:spPr>
        <p:txBody>
          <a:bodyPr wrap="square" lIns="36000" tIns="36000" rIns="36000" bIns="36000" rtlCol="0" anchor="ctr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Re-establish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effective complement inhibition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:a16="http://schemas.microsoft.com/office/drawing/2014/main" id="{A1C7C5AC-C79F-9542-81C0-A88081A31047}"/>
              </a:ext>
            </a:extLst>
          </p:cNvPr>
          <p:cNvSpPr txBox="1"/>
          <p:nvPr/>
        </p:nvSpPr>
        <p:spPr>
          <a:xfrm>
            <a:off x="9726519" y="1587124"/>
            <a:ext cx="2340000" cy="1152000"/>
          </a:xfrm>
          <a:prstGeom prst="roundRect">
            <a:avLst>
              <a:gd name="adj" fmla="val 11894"/>
            </a:avLst>
          </a:prstGeom>
          <a:solidFill>
            <a:schemeClr val="accent1"/>
          </a:solidFill>
        </p:spPr>
        <p:txBody>
          <a:bodyPr wrap="square" lIns="36000" tIns="36000" rIns="36000" bIns="36000" rtlCol="0" anchor="ctr">
            <a:noAutofit/>
          </a:bodyPr>
          <a:lstStyle>
            <a:defPPr>
              <a:defRPr lang="en-US"/>
            </a:defPPr>
            <a:lvl1pPr lvl="0" algn="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Support accurate and comprehensive </a:t>
            </a:r>
            <a:b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</a:b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M Sans 14pt"/>
              </a:rPr>
              <a:t>patient education</a:t>
            </a:r>
          </a:p>
        </p:txBody>
      </p:sp>
    </p:spTree>
    <p:extLst>
      <p:ext uri="{BB962C8B-B14F-4D97-AF65-F5344CB8AC3E}">
        <p14:creationId xmlns:p14="http://schemas.microsoft.com/office/powerpoint/2010/main" val="806075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BTH management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A475E30-EF8C-A341-81E7-F840E3E5B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803" y="822960"/>
            <a:ext cx="5260393" cy="6035040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13">
            <a:extLst>
              <a:ext uri="{FF2B5EF4-FFF2-40B4-BE49-F238E27FC236}">
                <a16:creationId xmlns:a16="http://schemas.microsoft.com/office/drawing/2014/main" id="{B6FF5BEC-86CD-844F-88A1-77272D390AEC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Fattizzo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AJH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151655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1">
            <a:extLst>
              <a:ext uri="{FF2B5EF4-FFF2-40B4-BE49-F238E27FC236}">
                <a16:creationId xmlns:a16="http://schemas.microsoft.com/office/drawing/2014/main" id="{509B7814-F74A-1741-8A37-1FCF188F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/>
              <a:t>BTH - Conclusion</a:t>
            </a:r>
            <a:endParaRPr lang="fr-FR" sz="3000" b="0" u="sng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2B03254-54C7-A94A-B497-597CB916C24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EE470150-78E0-224C-962C-90B3DC2EA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25" y="1331355"/>
            <a:ext cx="11451102" cy="5111647"/>
          </a:xfrm>
        </p:spPr>
        <p:txBody>
          <a:bodyPr>
            <a:normAutofit/>
          </a:bodyPr>
          <a:lstStyle/>
          <a:p>
            <a:pPr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Definition - Subclinical versus clinical - Pharmacokinetic / Pharmacodynamic BTH</a:t>
            </a:r>
          </a:p>
          <a:p>
            <a:pPr>
              <a:buClr>
                <a:srgbClr val="B60103"/>
              </a:buClr>
            </a:pP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Proximals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More events</a:t>
            </a:r>
          </a:p>
          <a:p>
            <a:pPr lvl="1"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More severe</a:t>
            </a:r>
          </a:p>
          <a:p>
            <a:pPr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Early and quick management is outstandingly important</a:t>
            </a:r>
          </a:p>
          <a:p>
            <a:pPr lvl="1"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Evaluation</a:t>
            </a:r>
          </a:p>
          <a:p>
            <a:pPr lvl="1"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Treatment of the cause</a:t>
            </a:r>
          </a:p>
          <a:p>
            <a:pPr lvl="1"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Evaluation after 3 days</a:t>
            </a:r>
          </a:p>
          <a:p>
            <a:pPr lvl="1"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>
              <a:buClr>
                <a:srgbClr val="B60103"/>
              </a:buCl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IPA?</a:t>
            </a:r>
          </a:p>
          <a:p>
            <a:pPr lvl="1">
              <a:buClr>
                <a:srgbClr val="B60103"/>
              </a:buClr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B60103"/>
              </a:buClr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036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1">
            <a:extLst>
              <a:ext uri="{FF2B5EF4-FFF2-40B4-BE49-F238E27FC236}">
                <a16:creationId xmlns:a16="http://schemas.microsoft.com/office/drawing/2014/main" id="{509B7814-F74A-1741-8A37-1FCF188F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!</a:t>
            </a:r>
            <a:endParaRPr lang="fr-FR" sz="3000" b="0" u="sng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2B03254-54C7-A94A-B497-597CB916C24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8">
            <a:extLst>
              <a:ext uri="{FF2B5EF4-FFF2-40B4-BE49-F238E27FC236}">
                <a16:creationId xmlns:a16="http://schemas.microsoft.com/office/drawing/2014/main" id="{8615EC73-237A-244F-81FD-905FE7A80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5071" y="1322730"/>
            <a:ext cx="842654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2000" b="1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The French Reference Center for </a:t>
            </a:r>
            <a:r>
              <a:rPr lang="fr-FR" altLang="fr-FR" sz="2000" b="1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aplastic</a:t>
            </a:r>
            <a:r>
              <a:rPr lang="fr-FR" altLang="fr-FR" sz="2000" b="1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 </a:t>
            </a:r>
            <a:r>
              <a:rPr lang="fr-FR" altLang="fr-FR" sz="2000" b="1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anemia</a:t>
            </a:r>
            <a:r>
              <a:rPr lang="fr-FR" altLang="fr-FR" sz="2000" b="1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 and PNH in Paris</a:t>
            </a:r>
          </a:p>
        </p:txBody>
      </p:sp>
      <p:pic>
        <p:nvPicPr>
          <p:cNvPr id="12" name="Picture 3" descr="DSC03690">
            <a:extLst>
              <a:ext uri="{FF2B5EF4-FFF2-40B4-BE49-F238E27FC236}">
                <a16:creationId xmlns:a16="http://schemas.microsoft.com/office/drawing/2014/main" id="{3B278F1C-EB76-204D-BB7C-D1693DEDE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1923" y="2254899"/>
            <a:ext cx="1799034" cy="1348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Résultat de recherche d'images pour &quot;robert debre hopital&quot;">
            <a:extLst>
              <a:ext uri="{FF2B5EF4-FFF2-40B4-BE49-F238E27FC236}">
                <a16:creationId xmlns:a16="http://schemas.microsoft.com/office/drawing/2014/main" id="{76C52E07-7B9E-0544-A5A6-EA1BEE536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94894" y="2324347"/>
            <a:ext cx="1797875" cy="1296144"/>
          </a:xfrm>
          <a:prstGeom prst="rect">
            <a:avLst/>
          </a:prstGeom>
          <a:noFill/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7DB4011E-FD9B-824E-92C5-A25124104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4956" y="3731209"/>
            <a:ext cx="7782088" cy="21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825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                Saint-Louis </a:t>
            </a:r>
            <a:r>
              <a:rPr lang="fr-FR" altLang="fr-FR" sz="825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Hospital</a:t>
            </a:r>
            <a:r>
              <a:rPr lang="fr-FR" altLang="fr-FR" sz="825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                                                              Robert Debré </a:t>
            </a:r>
            <a:r>
              <a:rPr lang="fr-FR" altLang="fr-FR" sz="825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Hospital</a:t>
            </a:r>
            <a:r>
              <a:rPr lang="fr-FR" altLang="fr-FR" sz="825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		       Institute of </a:t>
            </a:r>
            <a:r>
              <a:rPr lang="fr-FR" altLang="fr-FR" sz="825" dirty="0" err="1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Hematology</a:t>
            </a:r>
            <a:r>
              <a:rPr lang="fr-FR" altLang="fr-FR" sz="825" dirty="0">
                <a:solidFill>
                  <a:srgbClr val="000000"/>
                </a:solidFill>
                <a:latin typeface="Arial" charset="0"/>
                <a:ea typeface="MS PGothic" charset="0"/>
                <a:cs typeface="MS PGothic" charset="0"/>
              </a:rPr>
              <a:t>, IUH St-Louis</a:t>
            </a:r>
          </a:p>
        </p:txBody>
      </p:sp>
      <p:grpSp>
        <p:nvGrpSpPr>
          <p:cNvPr id="15" name="Grouper 15">
            <a:extLst>
              <a:ext uri="{FF2B5EF4-FFF2-40B4-BE49-F238E27FC236}">
                <a16:creationId xmlns:a16="http://schemas.microsoft.com/office/drawing/2014/main" id="{1F2630CC-DE17-314C-A5A8-1A8DFDDB1F6D}"/>
              </a:ext>
            </a:extLst>
          </p:cNvPr>
          <p:cNvGrpSpPr>
            <a:grpSpLocks/>
          </p:cNvGrpSpPr>
          <p:nvPr/>
        </p:nvGrpSpPr>
        <p:grpSpPr bwMode="auto">
          <a:xfrm>
            <a:off x="7958473" y="2266197"/>
            <a:ext cx="1862826" cy="1458162"/>
            <a:chOff x="91987" y="4837320"/>
            <a:chExt cx="2146064" cy="1623096"/>
          </a:xfrm>
        </p:grpSpPr>
        <p:pic>
          <p:nvPicPr>
            <p:cNvPr id="16" name="Image 16">
              <a:extLst>
                <a:ext uri="{FF2B5EF4-FFF2-40B4-BE49-F238E27FC236}">
                  <a16:creationId xmlns:a16="http://schemas.microsoft.com/office/drawing/2014/main" id="{2341A420-F075-AC47-92F5-0A56BA651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rcRect l="6120" r="6000"/>
            <a:stretch>
              <a:fillRect/>
            </a:stretch>
          </p:blipFill>
          <p:spPr bwMode="auto">
            <a:xfrm>
              <a:off x="91987" y="4841926"/>
              <a:ext cx="2146064" cy="1618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Image 17">
              <a:extLst>
                <a:ext uri="{FF2B5EF4-FFF2-40B4-BE49-F238E27FC236}">
                  <a16:creationId xmlns:a16="http://schemas.microsoft.com/office/drawing/2014/main" id="{6E1EF014-7044-6843-8C6F-16EE08A38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56098" y="4837320"/>
              <a:ext cx="581953" cy="374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31BB68AA-8649-C744-A83F-D762FAD6D05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472" y="5539443"/>
            <a:ext cx="1511656" cy="810000"/>
          </a:xfrm>
          <a:prstGeom prst="rect">
            <a:avLst/>
          </a:prstGeom>
        </p:spPr>
      </p:pic>
      <p:pic>
        <p:nvPicPr>
          <p:cNvPr id="21" name="Image 20" descr="logoMaRIH(quadri)-01.png">
            <a:extLst>
              <a:ext uri="{FF2B5EF4-FFF2-40B4-BE49-F238E27FC236}">
                <a16:creationId xmlns:a16="http://schemas.microsoft.com/office/drawing/2014/main" id="{704BD389-FACD-7A42-980D-DA4E7D5B6FA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109" y="5511760"/>
            <a:ext cx="1526804" cy="1079372"/>
          </a:xfrm>
          <a:prstGeom prst="rect">
            <a:avLst/>
          </a:prstGeom>
        </p:spPr>
      </p:pic>
      <p:pic>
        <p:nvPicPr>
          <p:cNvPr id="24" name="Image 23" descr="Logo_SFGM-TC-2.pdf">
            <a:extLst>
              <a:ext uri="{FF2B5EF4-FFF2-40B4-BE49-F238E27FC236}">
                <a16:creationId xmlns:a16="http://schemas.microsoft.com/office/drawing/2014/main" id="{50E08FEC-6951-5A41-BA5B-2DBDCDFB8EC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4" b="25401"/>
          <a:stretch/>
        </p:blipFill>
        <p:spPr>
          <a:xfrm>
            <a:off x="6399099" y="5584493"/>
            <a:ext cx="1502819" cy="945000"/>
          </a:xfrm>
          <a:prstGeom prst="rect">
            <a:avLst/>
          </a:prstGeom>
        </p:spPr>
      </p:pic>
      <p:pic>
        <p:nvPicPr>
          <p:cNvPr id="25" name="Picture 5" descr="http://www.aplasiemedullaire.com/sites/all/themes/aplasie/img/logo.jpg">
            <a:hlinkClick r:id="rId10"/>
            <a:extLst>
              <a:ext uri="{FF2B5EF4-FFF2-40B4-BE49-F238E27FC236}">
                <a16:creationId xmlns:a16="http://schemas.microsoft.com/office/drawing/2014/main" id="{EAA89388-785A-D942-B628-85612262F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76" y="5791186"/>
            <a:ext cx="2045380" cy="689815"/>
          </a:xfrm>
          <a:prstGeom prst="rect">
            <a:avLst/>
          </a:prstGeom>
          <a:noFill/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Espace réservé du contenu 3">
            <a:extLst>
              <a:ext uri="{FF2B5EF4-FFF2-40B4-BE49-F238E27FC236}">
                <a16:creationId xmlns:a16="http://schemas.microsoft.com/office/drawing/2014/main" id="{0E09F656-2495-7044-84AE-DDD48CAB5664}"/>
              </a:ext>
            </a:extLst>
          </p:cNvPr>
          <p:cNvSpPr txBox="1">
            <a:spLocks/>
          </p:cNvSpPr>
          <p:nvPr/>
        </p:nvSpPr>
        <p:spPr>
          <a:xfrm>
            <a:off x="2244228" y="4180579"/>
            <a:ext cx="7703543" cy="9021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1488" lvl="1" indent="0" algn="ctr">
              <a:buFont typeface="Arial" panose="020B0604020202020204" pitchFamily="34" charset="0"/>
              <a:buNone/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fr-F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Sicre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, T Leblanc, JH Dalle, A </a:t>
            </a:r>
            <a:r>
              <a:rPr lang="fr-F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Baruchel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, G </a:t>
            </a:r>
            <a:r>
              <a:rPr lang="fr-F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Socié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471488" lvl="1" indent="0" algn="ctr">
              <a:buFont typeface="Arial" panose="020B0604020202020204" pitchFamily="34" charset="0"/>
              <a:buNone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N Vasquez, W. </a:t>
            </a: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Cuccuini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, J </a:t>
            </a: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Soulier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 (</a:t>
            </a: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Fanconi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 team), </a:t>
            </a:r>
          </a:p>
          <a:p>
            <a:pPr marL="471488" lvl="1" indent="0" algn="ctr">
              <a:buFont typeface="Arial" panose="020B0604020202020204" pitchFamily="34" charset="0"/>
              <a:buNone/>
            </a:pP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en-GB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Kannengiesser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, E Lainey, 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L Da Costa (</a:t>
            </a:r>
            <a:r>
              <a:rPr lang="fr-FR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Telomeres</a:t>
            </a: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 team)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>
              <a:buFont typeface="Arial" panose="020B0604020202020204" pitchFamily="34" charset="0"/>
              <a:buNone/>
            </a:pPr>
            <a:endParaRPr lang="en-GB" sz="1800" dirty="0">
              <a:latin typeface="Arial" panose="020B0604020202020204" pitchFamily="34" charset="0"/>
              <a:cs typeface="Arial" pitchFamily="34" charset="0"/>
            </a:endParaRPr>
          </a:p>
          <a:p>
            <a:pPr lvl="1" algn="ctr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ctr"/>
            <a:endParaRPr lang="fr-F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40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D7B3FB7E-91AF-844A-B312-EEA4EBAEDE25}"/>
              </a:ext>
            </a:extLst>
          </p:cNvPr>
          <p:cNvSpPr/>
          <p:nvPr/>
        </p:nvSpPr>
        <p:spPr>
          <a:xfrm>
            <a:off x="0" y="0"/>
            <a:ext cx="12192000" cy="489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2DC42C26-B418-0044-B6B9-98853012BFD2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2">
            <a:extLst>
              <a:ext uri="{FF2B5EF4-FFF2-40B4-BE49-F238E27FC236}">
                <a16:creationId xmlns:a16="http://schemas.microsoft.com/office/drawing/2014/main" id="{FFD5B741-3878-E045-8484-B4A0BE25064D}"/>
              </a:ext>
            </a:extLst>
          </p:cNvPr>
          <p:cNvSpPr txBox="1">
            <a:spLocks noChangeArrowheads="1"/>
          </p:cNvSpPr>
          <p:nvPr/>
        </p:nvSpPr>
        <p:spPr>
          <a:xfrm>
            <a:off x="1561159" y="158053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Conclusions</a:t>
            </a:r>
            <a:endParaRPr lang="fr-FR" sz="3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0A4E56-269D-6E44-B531-EA87C1402384}"/>
              </a:ext>
            </a:extLst>
          </p:cNvPr>
          <p:cNvSpPr/>
          <p:nvPr/>
        </p:nvSpPr>
        <p:spPr>
          <a:xfrm>
            <a:off x="3071234" y="6593985"/>
            <a:ext cx="5982615" cy="264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Espaço Reservado para Texto 2">
            <a:extLst>
              <a:ext uri="{FF2B5EF4-FFF2-40B4-BE49-F238E27FC236}">
                <a16:creationId xmlns:a16="http://schemas.microsoft.com/office/drawing/2014/main" id="{8C5B349E-ECC7-5140-A09C-247FCA70D100}"/>
              </a:ext>
            </a:extLst>
          </p:cNvPr>
          <p:cNvSpPr txBox="1">
            <a:spLocks/>
          </p:cNvSpPr>
          <p:nvPr/>
        </p:nvSpPr>
        <p:spPr>
          <a:xfrm>
            <a:off x="390549" y="3936990"/>
            <a:ext cx="11495087" cy="4254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defTabSz="914377">
              <a:buClr>
                <a:srgbClr val="007DA0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PNH </a:t>
            </a:r>
            <a:r>
              <a:rPr lang="en-US" b="1" dirty="0">
                <a:solidFill>
                  <a:prstClr val="black"/>
                </a:solidFill>
              </a:rPr>
              <a:t>was associated </a:t>
            </a:r>
            <a:r>
              <a:rPr lang="en-US" dirty="0">
                <a:solidFill>
                  <a:prstClr val="black"/>
                </a:solidFill>
              </a:rPr>
              <a:t>with mortality and morbidity in PNH patients</a:t>
            </a:r>
          </a:p>
          <a:p>
            <a:pPr marL="228594" indent="-228594" defTabSz="914377">
              <a:buClr>
                <a:srgbClr val="007DA0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Complement inhibition </a:t>
            </a:r>
            <a:r>
              <a:rPr lang="en-US" b="1" dirty="0">
                <a:solidFill>
                  <a:prstClr val="black"/>
                </a:solidFill>
              </a:rPr>
              <a:t>has revolutionized </a:t>
            </a:r>
            <a:r>
              <a:rPr lang="en-US" dirty="0">
                <a:solidFill>
                  <a:prstClr val="black"/>
                </a:solidFill>
              </a:rPr>
              <a:t>the field by saving lives and improving QOL</a:t>
            </a:r>
          </a:p>
          <a:p>
            <a:pPr marL="228594" indent="-228594" defTabSz="914377">
              <a:buClr>
                <a:srgbClr val="007DA0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Patients might experience </a:t>
            </a:r>
            <a:r>
              <a:rPr lang="en-US" b="1" dirty="0">
                <a:solidFill>
                  <a:prstClr val="black"/>
                </a:solidFill>
              </a:rPr>
              <a:t>clinically significant EVH </a:t>
            </a:r>
            <a:r>
              <a:rPr lang="en-US" dirty="0">
                <a:solidFill>
                  <a:prstClr val="black"/>
                </a:solidFill>
              </a:rPr>
              <a:t>under anti-C5 </a:t>
            </a:r>
          </a:p>
          <a:p>
            <a:pPr marL="228594" indent="-228594" defTabSz="914377">
              <a:buClr>
                <a:srgbClr val="007DA0"/>
              </a:buClr>
              <a:defRPr/>
            </a:pPr>
            <a:r>
              <a:rPr lang="en-US" dirty="0">
                <a:solidFill>
                  <a:prstClr val="black"/>
                </a:solidFill>
              </a:rPr>
              <a:t>Proximal inhibition real word data </a:t>
            </a:r>
            <a:r>
              <a:rPr lang="en-US" b="1" dirty="0">
                <a:solidFill>
                  <a:prstClr val="black"/>
                </a:solidFill>
              </a:rPr>
              <a:t>confirmed efficacy &amp; safety</a:t>
            </a:r>
            <a:r>
              <a:rPr lang="en-US" dirty="0">
                <a:solidFill>
                  <a:prstClr val="black"/>
                </a:solidFill>
              </a:rPr>
              <a:t> from clinical trials</a:t>
            </a:r>
          </a:p>
          <a:p>
            <a:pPr marL="228594" indent="-228594" defTabSz="914377">
              <a:buClr>
                <a:srgbClr val="007DA0"/>
              </a:buClr>
              <a:defRPr/>
            </a:pPr>
            <a:r>
              <a:rPr lang="en-US" b="1" dirty="0">
                <a:solidFill>
                  <a:prstClr val="black"/>
                </a:solidFill>
              </a:rPr>
              <a:t>AA-PNH syndrome </a:t>
            </a:r>
            <a:r>
              <a:rPr lang="en-US" dirty="0">
                <a:solidFill>
                  <a:prstClr val="black"/>
                </a:solidFill>
              </a:rPr>
              <a:t>without hemolysis should be managed like isolated AA</a:t>
            </a:r>
          </a:p>
        </p:txBody>
      </p:sp>
      <p:grpSp>
        <p:nvGrpSpPr>
          <p:cNvPr id="11" name="Group 413">
            <a:extLst>
              <a:ext uri="{FF2B5EF4-FFF2-40B4-BE49-F238E27FC236}">
                <a16:creationId xmlns:a16="http://schemas.microsoft.com/office/drawing/2014/main" id="{728B099A-B860-5D4E-BA8E-7A3A85DE677A}"/>
              </a:ext>
            </a:extLst>
          </p:cNvPr>
          <p:cNvGrpSpPr>
            <a:grpSpLocks/>
          </p:cNvGrpSpPr>
          <p:nvPr/>
        </p:nvGrpSpPr>
        <p:grpSpPr bwMode="auto">
          <a:xfrm>
            <a:off x="80053" y="1318516"/>
            <a:ext cx="3660693" cy="2112579"/>
            <a:chOff x="8890688" y="2647949"/>
            <a:chExt cx="3201462" cy="2944557"/>
          </a:xfrm>
        </p:grpSpPr>
        <p:grpSp>
          <p:nvGrpSpPr>
            <p:cNvPr id="12" name="Group 409">
              <a:extLst>
                <a:ext uri="{FF2B5EF4-FFF2-40B4-BE49-F238E27FC236}">
                  <a16:creationId xmlns:a16="http://schemas.microsoft.com/office/drawing/2014/main" id="{AAF72805-A8CE-E940-9E37-3EE24ADEB4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890688" y="2647949"/>
              <a:ext cx="2437690" cy="2944557"/>
              <a:chOff x="8890688" y="2647949"/>
              <a:chExt cx="2437690" cy="2944557"/>
            </a:xfrm>
          </p:grpSpPr>
          <p:sp>
            <p:nvSpPr>
              <p:cNvPr id="59" name="Rectangle 47">
                <a:extLst>
                  <a:ext uri="{FF2B5EF4-FFF2-40B4-BE49-F238E27FC236}">
                    <a16:creationId xmlns:a16="http://schemas.microsoft.com/office/drawing/2014/main" id="{0C9438B3-19A7-AD4C-A668-F1B6B6BF12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51335" y="5420911"/>
                <a:ext cx="754227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Years after diagnosis</a:t>
                </a:r>
              </a:p>
            </p:txBody>
          </p:sp>
          <p:sp>
            <p:nvSpPr>
              <p:cNvPr id="60" name="Rectangle 48">
                <a:extLst>
                  <a:ext uri="{FF2B5EF4-FFF2-40B4-BE49-F238E27FC236}">
                    <a16:creationId xmlns:a16="http://schemas.microsoft.com/office/drawing/2014/main" id="{5216D7F1-7CF1-3042-86E3-B16EF7783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8322269" y="4044669"/>
                <a:ext cx="1244505" cy="1076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Patients surviving (%)</a:t>
                </a:r>
              </a:p>
            </p:txBody>
          </p:sp>
          <p:sp>
            <p:nvSpPr>
              <p:cNvPr id="61" name="Rectangle 50">
                <a:extLst>
                  <a:ext uri="{FF2B5EF4-FFF2-40B4-BE49-F238E27FC236}">
                    <a16:creationId xmlns:a16="http://schemas.microsoft.com/office/drawing/2014/main" id="{EF64C1EF-758F-3347-A179-7B9194A6A3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0680" y="2647949"/>
                <a:ext cx="1247698" cy="343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 dirty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Actuarial survival from the time of</a:t>
                </a:r>
                <a:br>
                  <a:rPr lang="en-GB" sz="800" kern="0" dirty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</a:br>
                <a:r>
                  <a:rPr lang="en-GB" sz="800" kern="0" dirty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diagnosis in 80 patients with PNH</a:t>
                </a:r>
                <a:endParaRPr lang="en-GB" sz="800" kern="0" baseline="30000" dirty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</p:grpSp>
        <p:grpSp>
          <p:nvGrpSpPr>
            <p:cNvPr id="13" name="Group 407">
              <a:extLst>
                <a:ext uri="{FF2B5EF4-FFF2-40B4-BE49-F238E27FC236}">
                  <a16:creationId xmlns:a16="http://schemas.microsoft.com/office/drawing/2014/main" id="{C32B10E1-C8F1-934E-BEB4-DEF4EA9ADC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76924" y="3122053"/>
              <a:ext cx="2638022" cy="1454354"/>
              <a:chOff x="9376924" y="3122053"/>
              <a:chExt cx="2638022" cy="1454354"/>
            </a:xfrm>
          </p:grpSpPr>
          <p:sp>
            <p:nvSpPr>
              <p:cNvPr id="47" name="Freeform 22">
                <a:extLst>
                  <a:ext uri="{FF2B5EF4-FFF2-40B4-BE49-F238E27FC236}">
                    <a16:creationId xmlns:a16="http://schemas.microsoft.com/office/drawing/2014/main" id="{46D5AEB6-43B8-5641-AC1D-B15F1D1F5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76924" y="3122053"/>
                <a:ext cx="2638022" cy="1451240"/>
              </a:xfrm>
              <a:custGeom>
                <a:avLst/>
                <a:gdLst>
                  <a:gd name="T0" fmla="*/ 2147483647 w 2820"/>
                  <a:gd name="T1" fmla="*/ 2147483647 h 1398"/>
                  <a:gd name="T2" fmla="*/ 2147483647 w 2820"/>
                  <a:gd name="T3" fmla="*/ 2147483647 h 1398"/>
                  <a:gd name="T4" fmla="*/ 2147483647 w 2820"/>
                  <a:gd name="T5" fmla="*/ 2147483647 h 1398"/>
                  <a:gd name="T6" fmla="*/ 2147483647 w 2820"/>
                  <a:gd name="T7" fmla="*/ 2147483647 h 1398"/>
                  <a:gd name="T8" fmla="*/ 2147483647 w 2820"/>
                  <a:gd name="T9" fmla="*/ 2147483647 h 1398"/>
                  <a:gd name="T10" fmla="*/ 2147483647 w 2820"/>
                  <a:gd name="T11" fmla="*/ 2147483647 h 1398"/>
                  <a:gd name="T12" fmla="*/ 2147483647 w 2820"/>
                  <a:gd name="T13" fmla="*/ 2147483647 h 1398"/>
                  <a:gd name="T14" fmla="*/ 2147483647 w 2820"/>
                  <a:gd name="T15" fmla="*/ 2147483647 h 1398"/>
                  <a:gd name="T16" fmla="*/ 2147483647 w 2820"/>
                  <a:gd name="T17" fmla="*/ 2147483647 h 1398"/>
                  <a:gd name="T18" fmla="*/ 2147483647 w 2820"/>
                  <a:gd name="T19" fmla="*/ 2147483647 h 1398"/>
                  <a:gd name="T20" fmla="*/ 2147483647 w 2820"/>
                  <a:gd name="T21" fmla="*/ 2147483647 h 1398"/>
                  <a:gd name="T22" fmla="*/ 2147483647 w 2820"/>
                  <a:gd name="T23" fmla="*/ 2147483647 h 1398"/>
                  <a:gd name="T24" fmla="*/ 2147483647 w 2820"/>
                  <a:gd name="T25" fmla="*/ 2147483647 h 1398"/>
                  <a:gd name="T26" fmla="*/ 2147483647 w 2820"/>
                  <a:gd name="T27" fmla="*/ 2147483647 h 1398"/>
                  <a:gd name="T28" fmla="*/ 2147483647 w 2820"/>
                  <a:gd name="T29" fmla="*/ 2147483647 h 1398"/>
                  <a:gd name="T30" fmla="*/ 2147483647 w 2820"/>
                  <a:gd name="T31" fmla="*/ 2147483647 h 1398"/>
                  <a:gd name="T32" fmla="*/ 2147483647 w 2820"/>
                  <a:gd name="T33" fmla="*/ 2147483647 h 1398"/>
                  <a:gd name="T34" fmla="*/ 2147483647 w 2820"/>
                  <a:gd name="T35" fmla="*/ 2147483647 h 1398"/>
                  <a:gd name="T36" fmla="*/ 2147483647 w 2820"/>
                  <a:gd name="T37" fmla="*/ 2147483647 h 1398"/>
                  <a:gd name="T38" fmla="*/ 2147483647 w 2820"/>
                  <a:gd name="T39" fmla="*/ 2147483647 h 1398"/>
                  <a:gd name="T40" fmla="*/ 2147483647 w 2820"/>
                  <a:gd name="T41" fmla="*/ 2147483647 h 1398"/>
                  <a:gd name="T42" fmla="*/ 2147483647 w 2820"/>
                  <a:gd name="T43" fmla="*/ 2147483647 h 1398"/>
                  <a:gd name="T44" fmla="*/ 2147483647 w 2820"/>
                  <a:gd name="T45" fmla="*/ 2147483647 h 1398"/>
                  <a:gd name="T46" fmla="*/ 2147483647 w 2820"/>
                  <a:gd name="T47" fmla="*/ 2147483647 h 1398"/>
                  <a:gd name="T48" fmla="*/ 2147483647 w 2820"/>
                  <a:gd name="T49" fmla="*/ 2147483647 h 1398"/>
                  <a:gd name="T50" fmla="*/ 2147483647 w 2820"/>
                  <a:gd name="T51" fmla="*/ 2147483647 h 1398"/>
                  <a:gd name="T52" fmla="*/ 2147483647 w 2820"/>
                  <a:gd name="T53" fmla="*/ 2147483647 h 1398"/>
                  <a:gd name="T54" fmla="*/ 2147483647 w 2820"/>
                  <a:gd name="T55" fmla="*/ 2147483647 h 1398"/>
                  <a:gd name="T56" fmla="*/ 2147483647 w 2820"/>
                  <a:gd name="T57" fmla="*/ 2147483647 h 1398"/>
                  <a:gd name="T58" fmla="*/ 2147483647 w 2820"/>
                  <a:gd name="T59" fmla="*/ 2147483647 h 1398"/>
                  <a:gd name="T60" fmla="*/ 2147483647 w 2820"/>
                  <a:gd name="T61" fmla="*/ 2147483647 h 1398"/>
                  <a:gd name="T62" fmla="*/ 2147483647 w 2820"/>
                  <a:gd name="T63" fmla="*/ 2147483647 h 1398"/>
                  <a:gd name="T64" fmla="*/ 2147483647 w 2820"/>
                  <a:gd name="T65" fmla="*/ 2147483647 h 1398"/>
                  <a:gd name="T66" fmla="*/ 2147483647 w 2820"/>
                  <a:gd name="T67" fmla="*/ 2147483647 h 1398"/>
                  <a:gd name="T68" fmla="*/ 2147483647 w 2820"/>
                  <a:gd name="T69" fmla="*/ 0 h 1398"/>
                  <a:gd name="T70" fmla="*/ 0 w 2820"/>
                  <a:gd name="T71" fmla="*/ 0 h 139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820"/>
                  <a:gd name="T109" fmla="*/ 0 h 1398"/>
                  <a:gd name="T110" fmla="*/ 2820 w 2820"/>
                  <a:gd name="T111" fmla="*/ 1398 h 139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820" h="1398">
                    <a:moveTo>
                      <a:pt x="2820" y="1398"/>
                    </a:moveTo>
                    <a:lnTo>
                      <a:pt x="2358" y="1398"/>
                    </a:lnTo>
                    <a:lnTo>
                      <a:pt x="2358" y="1344"/>
                    </a:lnTo>
                    <a:lnTo>
                      <a:pt x="2238" y="1344"/>
                    </a:lnTo>
                    <a:lnTo>
                      <a:pt x="2238" y="1248"/>
                    </a:lnTo>
                    <a:lnTo>
                      <a:pt x="2121" y="1248"/>
                    </a:lnTo>
                    <a:lnTo>
                      <a:pt x="2121" y="1221"/>
                    </a:lnTo>
                    <a:lnTo>
                      <a:pt x="1893" y="1221"/>
                    </a:lnTo>
                    <a:lnTo>
                      <a:pt x="1893" y="1188"/>
                    </a:lnTo>
                    <a:lnTo>
                      <a:pt x="1773" y="1188"/>
                    </a:lnTo>
                    <a:lnTo>
                      <a:pt x="1773" y="1095"/>
                    </a:lnTo>
                    <a:lnTo>
                      <a:pt x="1662" y="1095"/>
                    </a:lnTo>
                    <a:lnTo>
                      <a:pt x="1662" y="1035"/>
                    </a:lnTo>
                    <a:lnTo>
                      <a:pt x="1542" y="1035"/>
                    </a:lnTo>
                    <a:lnTo>
                      <a:pt x="1542" y="987"/>
                    </a:lnTo>
                    <a:lnTo>
                      <a:pt x="1200" y="987"/>
                    </a:lnTo>
                    <a:lnTo>
                      <a:pt x="1200" y="930"/>
                    </a:lnTo>
                    <a:lnTo>
                      <a:pt x="969" y="930"/>
                    </a:lnTo>
                    <a:lnTo>
                      <a:pt x="969" y="897"/>
                    </a:lnTo>
                    <a:lnTo>
                      <a:pt x="861" y="897"/>
                    </a:lnTo>
                    <a:lnTo>
                      <a:pt x="861" y="822"/>
                    </a:lnTo>
                    <a:lnTo>
                      <a:pt x="738" y="822"/>
                    </a:lnTo>
                    <a:lnTo>
                      <a:pt x="738" y="771"/>
                    </a:lnTo>
                    <a:lnTo>
                      <a:pt x="630" y="771"/>
                    </a:lnTo>
                    <a:lnTo>
                      <a:pt x="630" y="663"/>
                    </a:lnTo>
                    <a:lnTo>
                      <a:pt x="510" y="663"/>
                    </a:lnTo>
                    <a:lnTo>
                      <a:pt x="510" y="561"/>
                    </a:lnTo>
                    <a:lnTo>
                      <a:pt x="402" y="561"/>
                    </a:lnTo>
                    <a:lnTo>
                      <a:pt x="402" y="462"/>
                    </a:lnTo>
                    <a:lnTo>
                      <a:pt x="279" y="462"/>
                    </a:lnTo>
                    <a:lnTo>
                      <a:pt x="279" y="312"/>
                    </a:lnTo>
                    <a:lnTo>
                      <a:pt x="168" y="312"/>
                    </a:lnTo>
                    <a:lnTo>
                      <a:pt x="168" y="141"/>
                    </a:lnTo>
                    <a:lnTo>
                      <a:pt x="54" y="141"/>
                    </a:lnTo>
                    <a:lnTo>
                      <a:pt x="54" y="0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48" name="Line 23">
                <a:extLst>
                  <a:ext uri="{FF2B5EF4-FFF2-40B4-BE49-F238E27FC236}">
                    <a16:creationId xmlns:a16="http://schemas.microsoft.com/office/drawing/2014/main" id="{74EB5838-880F-9A4A-A3F4-43B8C5FC9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25886" y="4507894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49" name="Line 24">
                <a:extLst>
                  <a:ext uri="{FF2B5EF4-FFF2-40B4-BE49-F238E27FC236}">
                    <a16:creationId xmlns:a16="http://schemas.microsoft.com/office/drawing/2014/main" id="{41551A86-AE8A-5645-8B2D-1E3211CDA6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17181" y="4345953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0" name="Line 25">
                <a:extLst>
                  <a:ext uri="{FF2B5EF4-FFF2-40B4-BE49-F238E27FC236}">
                    <a16:creationId xmlns:a16="http://schemas.microsoft.com/office/drawing/2014/main" id="{0925031B-EFBD-F344-8B7F-A5FD49DE05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72453" y="4081242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1" name="Line 26">
                <a:extLst>
                  <a:ext uri="{FF2B5EF4-FFF2-40B4-BE49-F238E27FC236}">
                    <a16:creationId xmlns:a16="http://schemas.microsoft.com/office/drawing/2014/main" id="{909FF9AD-D74B-E34C-BFF3-1BE98529A9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58136" y="3984700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2" name="Line 27">
                <a:extLst>
                  <a:ext uri="{FF2B5EF4-FFF2-40B4-BE49-F238E27FC236}">
                    <a16:creationId xmlns:a16="http://schemas.microsoft.com/office/drawing/2014/main" id="{F153E80B-5289-D347-A669-78AE7ABFD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140267" y="3903729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3" name="Line 28">
                <a:extLst>
                  <a:ext uri="{FF2B5EF4-FFF2-40B4-BE49-F238E27FC236}">
                    <a16:creationId xmlns:a16="http://schemas.microsoft.com/office/drawing/2014/main" id="{B90C36B6-5D07-C643-A56D-A25E1142F1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109396" y="3903729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4" name="Line 29">
                <a:extLst>
                  <a:ext uri="{FF2B5EF4-FFF2-40B4-BE49-F238E27FC236}">
                    <a16:creationId xmlns:a16="http://schemas.microsoft.com/office/drawing/2014/main" id="{7ECAE6DA-BB29-5A41-A2F5-F9CBAF4195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16785" y="3853901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5" name="Line 30">
                <a:extLst>
                  <a:ext uri="{FF2B5EF4-FFF2-40B4-BE49-F238E27FC236}">
                    <a16:creationId xmlns:a16="http://schemas.microsoft.com/office/drawing/2014/main" id="{2BC0A768-8D83-A244-B0A8-30E4EEB70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803498" y="3632790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6" name="Line 31">
                <a:extLst>
                  <a:ext uri="{FF2B5EF4-FFF2-40B4-BE49-F238E27FC236}">
                    <a16:creationId xmlns:a16="http://schemas.microsoft.com/office/drawing/2014/main" id="{B4FC7DA7-D177-E442-8F89-8220520490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19306" y="3530020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7" name="Line 32">
                <a:extLst>
                  <a:ext uri="{FF2B5EF4-FFF2-40B4-BE49-F238E27FC236}">
                    <a16:creationId xmlns:a16="http://schemas.microsoft.com/office/drawing/2014/main" id="{F87EB1AD-D73F-D140-AC4D-490A2CE95A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607049" y="3374307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58" name="Line 33">
                <a:extLst>
                  <a:ext uri="{FF2B5EF4-FFF2-40B4-BE49-F238E27FC236}">
                    <a16:creationId xmlns:a16="http://schemas.microsoft.com/office/drawing/2014/main" id="{9424ADC4-9DAD-FA4F-A2DC-FB0EB4B879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567760" y="3374307"/>
                <a:ext cx="0" cy="68513"/>
              </a:xfrm>
              <a:prstGeom prst="line">
                <a:avLst/>
              </a:prstGeom>
              <a:noFill/>
              <a:ln w="19050">
                <a:solidFill>
                  <a:srgbClr val="4F81BD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kern="0">
                  <a:solidFill>
                    <a:prstClr val="black"/>
                  </a:solidFill>
                  <a:latin typeface="Calibri" panose="020F0502020204030204"/>
                  <a:ea typeface="MS PGothic" pitchFamily="34" charset="-128"/>
                  <a:cs typeface="Arial" charset="0"/>
                  <a:sym typeface="Arial"/>
                </a:endParaRPr>
              </a:p>
            </p:txBody>
          </p:sp>
        </p:grpSp>
        <p:grpSp>
          <p:nvGrpSpPr>
            <p:cNvPr id="14" name="Group 408">
              <a:extLst>
                <a:ext uri="{FF2B5EF4-FFF2-40B4-BE49-F238E27FC236}">
                  <a16:creationId xmlns:a16="http://schemas.microsoft.com/office/drawing/2014/main" id="{BE617355-0F47-5F47-80F9-970072B562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62228" y="3045235"/>
              <a:ext cx="2929922" cy="2364130"/>
              <a:chOff x="9162228" y="3045235"/>
              <a:chExt cx="2929922" cy="2364130"/>
            </a:xfrm>
          </p:grpSpPr>
          <p:grpSp>
            <p:nvGrpSpPr>
              <p:cNvPr id="15" name="Group 5">
                <a:extLst>
                  <a:ext uri="{FF2B5EF4-FFF2-40B4-BE49-F238E27FC236}">
                    <a16:creationId xmlns:a16="http://schemas.microsoft.com/office/drawing/2014/main" id="{ED70AA70-B42D-B545-8B79-0478840887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15671" y="3115825"/>
                <a:ext cx="2738726" cy="2092775"/>
                <a:chOff x="589" y="978"/>
                <a:chExt cx="2927" cy="2016"/>
              </a:xfrm>
            </p:grpSpPr>
            <p:sp>
              <p:nvSpPr>
                <p:cNvPr id="32" name="Freeform 6">
                  <a:extLst>
                    <a:ext uri="{FF2B5EF4-FFF2-40B4-BE49-F238E27FC236}">
                      <a16:creationId xmlns:a16="http://schemas.microsoft.com/office/drawing/2014/main" id="{E1CCC9A4-9D0E-424B-A119-4101DDE3C7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" y="978"/>
                  <a:ext cx="2862" cy="1950"/>
                </a:xfrm>
                <a:custGeom>
                  <a:avLst/>
                  <a:gdLst>
                    <a:gd name="T0" fmla="*/ 0 w 2862"/>
                    <a:gd name="T1" fmla="*/ 0 h 1950"/>
                    <a:gd name="T2" fmla="*/ 0 w 2862"/>
                    <a:gd name="T3" fmla="*/ 1950 h 1950"/>
                    <a:gd name="T4" fmla="*/ 2862 w 2862"/>
                    <a:gd name="T5" fmla="*/ 1950 h 1950"/>
                    <a:gd name="T6" fmla="*/ 0 60000 65536"/>
                    <a:gd name="T7" fmla="*/ 0 60000 65536"/>
                    <a:gd name="T8" fmla="*/ 0 60000 65536"/>
                    <a:gd name="T9" fmla="*/ 0 w 2862"/>
                    <a:gd name="T10" fmla="*/ 0 h 1950"/>
                    <a:gd name="T11" fmla="*/ 2862 w 2862"/>
                    <a:gd name="T12" fmla="*/ 1950 h 195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862" h="1950">
                      <a:moveTo>
                        <a:pt x="0" y="0"/>
                      </a:moveTo>
                      <a:lnTo>
                        <a:pt x="0" y="1950"/>
                      </a:lnTo>
                      <a:lnTo>
                        <a:pt x="2862" y="1950"/>
                      </a:lnTo>
                    </a:path>
                  </a:pathLst>
                </a:custGeom>
                <a:noFill/>
                <a:ln w="19050">
                  <a:solidFill>
                    <a:sysClr val="windowText" lastClr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1625438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GB" sz="24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endParaRPr>
                </a:p>
              </p:txBody>
            </p:sp>
            <p:grpSp>
              <p:nvGrpSpPr>
                <p:cNvPr id="33" name="Group 7">
                  <a:extLst>
                    <a:ext uri="{FF2B5EF4-FFF2-40B4-BE49-F238E27FC236}">
                      <a16:creationId xmlns:a16="http://schemas.microsoft.com/office/drawing/2014/main" id="{F876B6A7-7AC6-124A-892A-116E63BC23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89" y="987"/>
                  <a:ext cx="66" cy="1941"/>
                  <a:chOff x="589" y="987"/>
                  <a:chExt cx="66" cy="1941"/>
                </a:xfrm>
              </p:grpSpPr>
              <p:sp>
                <p:nvSpPr>
                  <p:cNvPr id="41" name="Line 8">
                    <a:extLst>
                      <a:ext uri="{FF2B5EF4-FFF2-40B4-BE49-F238E27FC236}">
                        <a16:creationId xmlns:a16="http://schemas.microsoft.com/office/drawing/2014/main" id="{FE0CF40A-D2A5-F540-A65A-1E26D4FD7CD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9" y="987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42" name="Line 9">
                    <a:extLst>
                      <a:ext uri="{FF2B5EF4-FFF2-40B4-BE49-F238E27FC236}">
                        <a16:creationId xmlns:a16="http://schemas.microsoft.com/office/drawing/2014/main" id="{E0B34066-0AD0-8D42-B5D7-9976FB739FD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9" y="1375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43" name="Line 10">
                    <a:extLst>
                      <a:ext uri="{FF2B5EF4-FFF2-40B4-BE49-F238E27FC236}">
                        <a16:creationId xmlns:a16="http://schemas.microsoft.com/office/drawing/2014/main" id="{10AAA295-4AC3-1848-B23A-2E9385614D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9" y="1763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44" name="Line 11">
                    <a:extLst>
                      <a:ext uri="{FF2B5EF4-FFF2-40B4-BE49-F238E27FC236}">
                        <a16:creationId xmlns:a16="http://schemas.microsoft.com/office/drawing/2014/main" id="{06FFF2F1-BBB7-3F44-8CA2-DFD798EFDE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9" y="215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45" name="Line 12">
                    <a:extLst>
                      <a:ext uri="{FF2B5EF4-FFF2-40B4-BE49-F238E27FC236}">
                        <a16:creationId xmlns:a16="http://schemas.microsoft.com/office/drawing/2014/main" id="{6983FAD2-F80D-FB4B-B275-A4B573318C7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9" y="2539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46" name="Line 13">
                    <a:extLst>
                      <a:ext uri="{FF2B5EF4-FFF2-40B4-BE49-F238E27FC236}">
                        <a16:creationId xmlns:a16="http://schemas.microsoft.com/office/drawing/2014/main" id="{7E3347B9-1E47-864B-9EE2-AA7B9DBABD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9" y="2928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</p:grpSp>
            <p:grpSp>
              <p:nvGrpSpPr>
                <p:cNvPr id="34" name="Group 14">
                  <a:extLst>
                    <a:ext uri="{FF2B5EF4-FFF2-40B4-BE49-F238E27FC236}">
                      <a16:creationId xmlns:a16="http://schemas.microsoft.com/office/drawing/2014/main" id="{CC6518C8-6B6A-D345-ADA2-BDDB35464B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54" y="2928"/>
                  <a:ext cx="2854" cy="66"/>
                  <a:chOff x="654" y="2928"/>
                  <a:chExt cx="2854" cy="66"/>
                </a:xfrm>
              </p:grpSpPr>
              <p:sp>
                <p:nvSpPr>
                  <p:cNvPr id="35" name="Line 15">
                    <a:extLst>
                      <a:ext uri="{FF2B5EF4-FFF2-40B4-BE49-F238E27FC236}">
                        <a16:creationId xmlns:a16="http://schemas.microsoft.com/office/drawing/2014/main" id="{808CF95C-9104-744D-A838-1B64A8706D0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621" y="296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36" name="Line 16">
                    <a:extLst>
                      <a:ext uri="{FF2B5EF4-FFF2-40B4-BE49-F238E27FC236}">
                        <a16:creationId xmlns:a16="http://schemas.microsoft.com/office/drawing/2014/main" id="{032E4020-9376-2D4B-9DE1-9331480061C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191" y="296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37" name="Line 17">
                    <a:extLst>
                      <a:ext uri="{FF2B5EF4-FFF2-40B4-BE49-F238E27FC236}">
                        <a16:creationId xmlns:a16="http://schemas.microsoft.com/office/drawing/2014/main" id="{EBBBB530-2AC6-4848-8F14-7C72CCD17D6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1762" y="296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38" name="Line 18">
                    <a:extLst>
                      <a:ext uri="{FF2B5EF4-FFF2-40B4-BE49-F238E27FC236}">
                        <a16:creationId xmlns:a16="http://schemas.microsoft.com/office/drawing/2014/main" id="{147321FD-1744-E74C-AE63-7BB873D73AD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2333" y="296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39" name="Line 19">
                    <a:extLst>
                      <a:ext uri="{FF2B5EF4-FFF2-40B4-BE49-F238E27FC236}">
                        <a16:creationId xmlns:a16="http://schemas.microsoft.com/office/drawing/2014/main" id="{3D6DD68F-CC89-D447-8597-3D0AB47A862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2904" y="296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  <p:sp>
                <p:nvSpPr>
                  <p:cNvPr id="40" name="Line 20">
                    <a:extLst>
                      <a:ext uri="{FF2B5EF4-FFF2-40B4-BE49-F238E27FC236}">
                        <a16:creationId xmlns:a16="http://schemas.microsoft.com/office/drawing/2014/main" id="{D82269A4-1CF4-444E-95D5-23D7333B777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rot="5400000" flipH="1">
                    <a:off x="3475" y="2961"/>
                    <a:ext cx="66" cy="0"/>
                  </a:xfrm>
                  <a:prstGeom prst="line">
                    <a:avLst/>
                  </a:prstGeom>
                  <a:noFill/>
                  <a:ln w="19050">
                    <a:solidFill>
                      <a:sysClr val="windowText" lastClr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defTabSz="1625438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GB" sz="2400" kern="0">
                      <a:solidFill>
                        <a:prstClr val="black"/>
                      </a:solidFill>
                      <a:latin typeface="Calibri" panose="020F0502020204030204"/>
                      <a:ea typeface="MS PGothic" pitchFamily="34" charset="-128"/>
                      <a:cs typeface="Arial" charset="0"/>
                      <a:sym typeface="Arial"/>
                    </a:endParaRPr>
                  </a:p>
                </p:txBody>
              </p:sp>
            </p:grpSp>
          </p:grpSp>
          <p:sp>
            <p:nvSpPr>
              <p:cNvPr id="16" name="Freeform 34">
                <a:extLst>
                  <a:ext uri="{FF2B5EF4-FFF2-40B4-BE49-F238E27FC236}">
                    <a16:creationId xmlns:a16="http://schemas.microsoft.com/office/drawing/2014/main" id="{62334A6C-EC74-9447-9FC3-691AE12E5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3926" y="3119507"/>
                <a:ext cx="2590926" cy="473267"/>
              </a:xfrm>
              <a:custGeom>
                <a:avLst/>
                <a:gdLst>
                  <a:gd name="T0" fmla="*/ 0 w 2778"/>
                  <a:gd name="T1" fmla="*/ 0 h 456"/>
                  <a:gd name="T2" fmla="*/ 5 w 2778"/>
                  <a:gd name="T3" fmla="*/ 0 h 456"/>
                  <a:gd name="T4" fmla="*/ 5 w 2778"/>
                  <a:gd name="T5" fmla="*/ 30 h 456"/>
                  <a:gd name="T6" fmla="*/ 5 w 2778"/>
                  <a:gd name="T7" fmla="*/ 30 h 456"/>
                  <a:gd name="T8" fmla="*/ 5 w 2778"/>
                  <a:gd name="T9" fmla="*/ 39 h 456"/>
                  <a:gd name="T10" fmla="*/ 5 w 2778"/>
                  <a:gd name="T11" fmla="*/ 39 h 456"/>
                  <a:gd name="T12" fmla="*/ 5 w 2778"/>
                  <a:gd name="T13" fmla="*/ 50 h 456"/>
                  <a:gd name="T14" fmla="*/ 5 w 2778"/>
                  <a:gd name="T15" fmla="*/ 50 h 456"/>
                  <a:gd name="T16" fmla="*/ 5 w 2778"/>
                  <a:gd name="T17" fmla="*/ 57 h 456"/>
                  <a:gd name="T18" fmla="*/ 5 w 2778"/>
                  <a:gd name="T19" fmla="*/ 57 h 456"/>
                  <a:gd name="T20" fmla="*/ 5 w 2778"/>
                  <a:gd name="T21" fmla="*/ 71 h 456"/>
                  <a:gd name="T22" fmla="*/ 5 w 2778"/>
                  <a:gd name="T23" fmla="*/ 71 h 456"/>
                  <a:gd name="T24" fmla="*/ 5 w 2778"/>
                  <a:gd name="T25" fmla="*/ 77 h 456"/>
                  <a:gd name="T26" fmla="*/ 6 w 2778"/>
                  <a:gd name="T27" fmla="*/ 77 h 456"/>
                  <a:gd name="T28" fmla="*/ 6 w 2778"/>
                  <a:gd name="T29" fmla="*/ 96 h 456"/>
                  <a:gd name="T30" fmla="*/ 7 w 2778"/>
                  <a:gd name="T31" fmla="*/ 96 h 456"/>
                  <a:gd name="T32" fmla="*/ 7 w 2778"/>
                  <a:gd name="T33" fmla="*/ 108 h 456"/>
                  <a:gd name="T34" fmla="*/ 8 w 2778"/>
                  <a:gd name="T35" fmla="*/ 107 h 456"/>
                  <a:gd name="T36" fmla="*/ 8 w 2778"/>
                  <a:gd name="T37" fmla="*/ 119 h 456"/>
                  <a:gd name="T38" fmla="*/ 9 w 2778"/>
                  <a:gd name="T39" fmla="*/ 119 h 456"/>
                  <a:gd name="T40" fmla="*/ 9 w 2778"/>
                  <a:gd name="T41" fmla="*/ 129 h 456"/>
                  <a:gd name="T42" fmla="*/ 10 w 2778"/>
                  <a:gd name="T43" fmla="*/ 129 h 456"/>
                  <a:gd name="T44" fmla="*/ 10 w 2778"/>
                  <a:gd name="T45" fmla="*/ 162 h 456"/>
                  <a:gd name="T46" fmla="*/ 11 w 2778"/>
                  <a:gd name="T47" fmla="*/ 162 h 456"/>
                  <a:gd name="T48" fmla="*/ 11 w 2778"/>
                  <a:gd name="T49" fmla="*/ 179 h 456"/>
                  <a:gd name="T50" fmla="*/ 12 w 2778"/>
                  <a:gd name="T51" fmla="*/ 183 h 456"/>
                  <a:gd name="T52" fmla="*/ 12 w 2778"/>
                  <a:gd name="T53" fmla="*/ 201 h 456"/>
                  <a:gd name="T54" fmla="*/ 12 w 2778"/>
                  <a:gd name="T55" fmla="*/ 201 h 456"/>
                  <a:gd name="T56" fmla="*/ 12 w 2778"/>
                  <a:gd name="T57" fmla="*/ 219 h 456"/>
                  <a:gd name="T58" fmla="*/ 13 w 2778"/>
                  <a:gd name="T59" fmla="*/ 219 h 456"/>
                  <a:gd name="T60" fmla="*/ 13 w 2778"/>
                  <a:gd name="T61" fmla="*/ 240 h 456"/>
                  <a:gd name="T62" fmla="*/ 14 w 2778"/>
                  <a:gd name="T63" fmla="*/ 240 h 456"/>
                  <a:gd name="T64" fmla="*/ 14 w 2778"/>
                  <a:gd name="T65" fmla="*/ 258 h 456"/>
                  <a:gd name="T66" fmla="*/ 14 w 2778"/>
                  <a:gd name="T67" fmla="*/ 258 h 456"/>
                  <a:gd name="T68" fmla="*/ 14 w 2778"/>
                  <a:gd name="T69" fmla="*/ 270 h 456"/>
                  <a:gd name="T70" fmla="*/ 15 w 2778"/>
                  <a:gd name="T71" fmla="*/ 270 h 456"/>
                  <a:gd name="T72" fmla="*/ 15 w 2778"/>
                  <a:gd name="T73" fmla="*/ 288 h 456"/>
                  <a:gd name="T74" fmla="*/ 16 w 2778"/>
                  <a:gd name="T75" fmla="*/ 288 h 456"/>
                  <a:gd name="T76" fmla="*/ 16 w 2778"/>
                  <a:gd name="T77" fmla="*/ 312 h 456"/>
                  <a:gd name="T78" fmla="*/ 17 w 2778"/>
                  <a:gd name="T79" fmla="*/ 312 h 456"/>
                  <a:gd name="T80" fmla="*/ 17 w 2778"/>
                  <a:gd name="T81" fmla="*/ 342 h 456"/>
                  <a:gd name="T82" fmla="*/ 18 w 2778"/>
                  <a:gd name="T83" fmla="*/ 342 h 456"/>
                  <a:gd name="T84" fmla="*/ 18 w 2778"/>
                  <a:gd name="T85" fmla="*/ 360 h 456"/>
                  <a:gd name="T86" fmla="*/ 19 w 2778"/>
                  <a:gd name="T87" fmla="*/ 363 h 456"/>
                  <a:gd name="T88" fmla="*/ 19 w 2778"/>
                  <a:gd name="T89" fmla="*/ 387 h 456"/>
                  <a:gd name="T90" fmla="*/ 20 w 2778"/>
                  <a:gd name="T91" fmla="*/ 385 h 456"/>
                  <a:gd name="T92" fmla="*/ 20 w 2778"/>
                  <a:gd name="T93" fmla="*/ 423 h 456"/>
                  <a:gd name="T94" fmla="*/ 21 w 2778"/>
                  <a:gd name="T95" fmla="*/ 423 h 456"/>
                  <a:gd name="T96" fmla="*/ 21 w 2778"/>
                  <a:gd name="T97" fmla="*/ 456 h 45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78"/>
                  <a:gd name="T148" fmla="*/ 0 h 456"/>
                  <a:gd name="T149" fmla="*/ 2778 w 2778"/>
                  <a:gd name="T150" fmla="*/ 456 h 45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78" h="456">
                    <a:moveTo>
                      <a:pt x="0" y="0"/>
                    </a:moveTo>
                    <a:lnTo>
                      <a:pt x="135" y="0"/>
                    </a:lnTo>
                    <a:lnTo>
                      <a:pt x="135" y="30"/>
                    </a:lnTo>
                    <a:lnTo>
                      <a:pt x="240" y="30"/>
                    </a:lnTo>
                    <a:lnTo>
                      <a:pt x="239" y="39"/>
                    </a:lnTo>
                    <a:lnTo>
                      <a:pt x="357" y="39"/>
                    </a:lnTo>
                    <a:lnTo>
                      <a:pt x="357" y="50"/>
                    </a:lnTo>
                    <a:lnTo>
                      <a:pt x="467" y="50"/>
                    </a:lnTo>
                    <a:lnTo>
                      <a:pt x="465" y="57"/>
                    </a:lnTo>
                    <a:lnTo>
                      <a:pt x="585" y="57"/>
                    </a:lnTo>
                    <a:lnTo>
                      <a:pt x="585" y="71"/>
                    </a:lnTo>
                    <a:lnTo>
                      <a:pt x="686" y="71"/>
                    </a:lnTo>
                    <a:lnTo>
                      <a:pt x="689" y="77"/>
                    </a:lnTo>
                    <a:lnTo>
                      <a:pt x="813" y="77"/>
                    </a:lnTo>
                    <a:lnTo>
                      <a:pt x="813" y="96"/>
                    </a:lnTo>
                    <a:lnTo>
                      <a:pt x="917" y="96"/>
                    </a:lnTo>
                    <a:lnTo>
                      <a:pt x="918" y="108"/>
                    </a:lnTo>
                    <a:lnTo>
                      <a:pt x="1041" y="107"/>
                    </a:lnTo>
                    <a:lnTo>
                      <a:pt x="1043" y="119"/>
                    </a:lnTo>
                    <a:lnTo>
                      <a:pt x="1152" y="119"/>
                    </a:lnTo>
                    <a:lnTo>
                      <a:pt x="1154" y="129"/>
                    </a:lnTo>
                    <a:lnTo>
                      <a:pt x="1278" y="129"/>
                    </a:lnTo>
                    <a:lnTo>
                      <a:pt x="1278" y="162"/>
                    </a:lnTo>
                    <a:lnTo>
                      <a:pt x="1386" y="162"/>
                    </a:lnTo>
                    <a:lnTo>
                      <a:pt x="1385" y="179"/>
                    </a:lnTo>
                    <a:lnTo>
                      <a:pt x="1497" y="183"/>
                    </a:lnTo>
                    <a:lnTo>
                      <a:pt x="1497" y="201"/>
                    </a:lnTo>
                    <a:lnTo>
                      <a:pt x="1620" y="201"/>
                    </a:lnTo>
                    <a:lnTo>
                      <a:pt x="1620" y="219"/>
                    </a:lnTo>
                    <a:lnTo>
                      <a:pt x="1725" y="219"/>
                    </a:lnTo>
                    <a:lnTo>
                      <a:pt x="1725" y="240"/>
                    </a:lnTo>
                    <a:lnTo>
                      <a:pt x="1848" y="240"/>
                    </a:lnTo>
                    <a:lnTo>
                      <a:pt x="1848" y="258"/>
                    </a:lnTo>
                    <a:lnTo>
                      <a:pt x="1962" y="258"/>
                    </a:lnTo>
                    <a:lnTo>
                      <a:pt x="1962" y="270"/>
                    </a:lnTo>
                    <a:lnTo>
                      <a:pt x="2076" y="270"/>
                    </a:lnTo>
                    <a:lnTo>
                      <a:pt x="2076" y="288"/>
                    </a:lnTo>
                    <a:lnTo>
                      <a:pt x="2193" y="288"/>
                    </a:lnTo>
                    <a:lnTo>
                      <a:pt x="2193" y="312"/>
                    </a:lnTo>
                    <a:lnTo>
                      <a:pt x="2313" y="312"/>
                    </a:lnTo>
                    <a:lnTo>
                      <a:pt x="2313" y="342"/>
                    </a:lnTo>
                    <a:lnTo>
                      <a:pt x="2424" y="342"/>
                    </a:lnTo>
                    <a:lnTo>
                      <a:pt x="2423" y="360"/>
                    </a:lnTo>
                    <a:lnTo>
                      <a:pt x="2541" y="363"/>
                    </a:lnTo>
                    <a:lnTo>
                      <a:pt x="2541" y="387"/>
                    </a:lnTo>
                    <a:lnTo>
                      <a:pt x="2652" y="385"/>
                    </a:lnTo>
                    <a:lnTo>
                      <a:pt x="2652" y="423"/>
                    </a:lnTo>
                    <a:lnTo>
                      <a:pt x="2778" y="423"/>
                    </a:lnTo>
                    <a:lnTo>
                      <a:pt x="2778" y="456"/>
                    </a:lnTo>
                  </a:path>
                </a:pathLst>
              </a:custGeom>
              <a:noFill/>
              <a:ln w="28575">
                <a:solidFill>
                  <a:srgbClr val="9BBB59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867" kern="0" dirty="0">
                  <a:solidFill>
                    <a:prstClr val="black"/>
                  </a:solidFill>
                  <a:latin typeface="Calibri" panose="020F0502020204030204"/>
                  <a:ea typeface="ＭＳ Ｐゴシック" pitchFamily="34" charset="-128"/>
                  <a:cs typeface="Arial" charset="0"/>
                  <a:sym typeface="Arial"/>
                </a:endParaRPr>
              </a:p>
            </p:txBody>
          </p:sp>
          <p:sp>
            <p:nvSpPr>
              <p:cNvPr id="17" name="Rectangle 35">
                <a:extLst>
                  <a:ext uri="{FF2B5EF4-FFF2-40B4-BE49-F238E27FC236}">
                    <a16:creationId xmlns:a16="http://schemas.microsoft.com/office/drawing/2014/main" id="{DDA4E72A-54A5-B045-84DC-EAFF19F4F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62228" y="3045235"/>
                <a:ext cx="134583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100</a:t>
                </a:r>
              </a:p>
            </p:txBody>
          </p:sp>
          <p:sp>
            <p:nvSpPr>
              <p:cNvPr id="18" name="Rectangle 36">
                <a:extLst>
                  <a:ext uri="{FF2B5EF4-FFF2-40B4-BE49-F238E27FC236}">
                    <a16:creationId xmlns:a16="http://schemas.microsoft.com/office/drawing/2014/main" id="{22348C60-BADB-0D41-BCBA-E00D31951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3673" y="3445120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80</a:t>
                </a:r>
              </a:p>
            </p:txBody>
          </p:sp>
          <p:sp>
            <p:nvSpPr>
              <p:cNvPr id="19" name="Rectangle 37">
                <a:extLst>
                  <a:ext uri="{FF2B5EF4-FFF2-40B4-BE49-F238E27FC236}">
                    <a16:creationId xmlns:a16="http://schemas.microsoft.com/office/drawing/2014/main" id="{6F920702-07FD-7548-A0D7-841DA841D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3673" y="3846718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60</a:t>
                </a:r>
              </a:p>
            </p:txBody>
          </p:sp>
          <p:sp>
            <p:nvSpPr>
              <p:cNvPr id="20" name="Rectangle 38">
                <a:extLst>
                  <a:ext uri="{FF2B5EF4-FFF2-40B4-BE49-F238E27FC236}">
                    <a16:creationId xmlns:a16="http://schemas.microsoft.com/office/drawing/2014/main" id="{E82E344A-8286-C843-B517-7912590AF3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3673" y="4248308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40</a:t>
                </a:r>
              </a:p>
            </p:txBody>
          </p:sp>
          <p:sp>
            <p:nvSpPr>
              <p:cNvPr id="21" name="Rectangle 39">
                <a:extLst>
                  <a:ext uri="{FF2B5EF4-FFF2-40B4-BE49-F238E27FC236}">
                    <a16:creationId xmlns:a16="http://schemas.microsoft.com/office/drawing/2014/main" id="{399750E1-1034-4342-A0B6-D0AE88494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03673" y="4649904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20</a:t>
                </a:r>
              </a:p>
            </p:txBody>
          </p:sp>
          <p:sp>
            <p:nvSpPr>
              <p:cNvPr id="22" name="Rectangle 40">
                <a:extLst>
                  <a:ext uri="{FF2B5EF4-FFF2-40B4-BE49-F238E27FC236}">
                    <a16:creationId xmlns:a16="http://schemas.microsoft.com/office/drawing/2014/main" id="{D8642E19-13C9-1C43-9388-B3B3C7429F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50244" y="5051498"/>
                <a:ext cx="44861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0</a:t>
                </a:r>
              </a:p>
            </p:txBody>
          </p: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266A9F68-3B23-114C-8381-04EA4FD54F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55582" y="5237770"/>
                <a:ext cx="44861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0</a:t>
                </a:r>
              </a:p>
            </p:txBody>
          </p:sp>
          <p:sp>
            <p:nvSpPr>
              <p:cNvPr id="24" name="Rectangle 42">
                <a:extLst>
                  <a:ext uri="{FF2B5EF4-FFF2-40B4-BE49-F238E27FC236}">
                    <a16:creationId xmlns:a16="http://schemas.microsoft.com/office/drawing/2014/main" id="{7AB03D60-6FC7-DD49-AD2F-919BDCE11D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90633" y="5237770"/>
                <a:ext cx="44861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5</a:t>
                </a:r>
              </a:p>
            </p:txBody>
          </p:sp>
          <p:sp>
            <p:nvSpPr>
              <p:cNvPr id="26" name="Rectangle 43">
                <a:extLst>
                  <a:ext uri="{FF2B5EF4-FFF2-40B4-BE49-F238E27FC236}">
                    <a16:creationId xmlns:a16="http://schemas.microsoft.com/office/drawing/2014/main" id="{70C82B77-5921-7649-A869-F95CEC4B9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98981" y="5237770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10</a:t>
                </a:r>
              </a:p>
            </p:txBody>
          </p:sp>
          <p:sp>
            <p:nvSpPr>
              <p:cNvPr id="27" name="Rectangle 44">
                <a:extLst>
                  <a:ext uri="{FF2B5EF4-FFF2-40B4-BE49-F238E27FC236}">
                    <a16:creationId xmlns:a16="http://schemas.microsoft.com/office/drawing/2014/main" id="{21E323D5-2261-F54F-9DB2-3FA5B9D1F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34032" y="5237770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15</a:t>
                </a:r>
              </a:p>
            </p:txBody>
          </p:sp>
          <p:sp>
            <p:nvSpPr>
              <p:cNvPr id="28" name="Rectangle 45">
                <a:extLst>
                  <a:ext uri="{FF2B5EF4-FFF2-40B4-BE49-F238E27FC236}">
                    <a16:creationId xmlns:a16="http://schemas.microsoft.com/office/drawing/2014/main" id="{97221424-0B20-354B-BB10-15F0144731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67371" y="5237770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20</a:t>
                </a:r>
              </a:p>
            </p:txBody>
          </p:sp>
          <p:sp>
            <p:nvSpPr>
              <p:cNvPr id="29" name="Rectangle 46">
                <a:extLst>
                  <a:ext uri="{FF2B5EF4-FFF2-40B4-BE49-F238E27FC236}">
                    <a16:creationId xmlns:a16="http://schemas.microsoft.com/office/drawing/2014/main" id="{A262644F-B236-7943-9975-439042E1C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2428" y="5237770"/>
                <a:ext cx="89722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25</a:t>
                </a:r>
              </a:p>
            </p:txBody>
          </p:sp>
          <p:sp>
            <p:nvSpPr>
              <p:cNvPr id="30" name="Rectangle 51">
                <a:extLst>
                  <a:ext uri="{FF2B5EF4-FFF2-40B4-BE49-F238E27FC236}">
                    <a16:creationId xmlns:a16="http://schemas.microsoft.com/office/drawing/2014/main" id="{72B7DFEE-E962-ED40-8720-FF04D9105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2482" y="3566454"/>
                <a:ext cx="639270" cy="343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 dirty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Age- and gender-</a:t>
                </a:r>
                <a:br>
                  <a:rPr lang="en-GB" sz="800" kern="0" dirty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</a:br>
                <a:r>
                  <a:rPr lang="en-GB" sz="800" kern="0" dirty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matched controls</a:t>
                </a:r>
              </a:p>
            </p:txBody>
          </p:sp>
          <p:sp>
            <p:nvSpPr>
              <p:cNvPr id="31" name="Rectangle 52">
                <a:extLst>
                  <a:ext uri="{FF2B5EF4-FFF2-40B4-BE49-F238E27FC236}">
                    <a16:creationId xmlns:a16="http://schemas.microsoft.com/office/drawing/2014/main" id="{75ADADFE-B9A7-FA45-A284-9E99FE2798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93423" y="4602055"/>
                <a:ext cx="658896" cy="171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1625438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GB" sz="800" kern="0">
                    <a:solidFill>
                      <a:prstClr val="black"/>
                    </a:solidFill>
                    <a:latin typeface="Calibri" panose="020F0502020204030204"/>
                    <a:ea typeface="MS PGothic" pitchFamily="34" charset="-128"/>
                    <a:cs typeface="Arial" charset="0"/>
                    <a:sym typeface="Arial"/>
                  </a:rPr>
                  <a:t>Patients with PNH</a:t>
                </a:r>
              </a:p>
            </p:txBody>
          </p:sp>
        </p:grpSp>
      </p:grpSp>
      <p:pic>
        <p:nvPicPr>
          <p:cNvPr id="62" name="Image 61">
            <a:extLst>
              <a:ext uri="{FF2B5EF4-FFF2-40B4-BE49-F238E27FC236}">
                <a16:creationId xmlns:a16="http://schemas.microsoft.com/office/drawing/2014/main" id="{E4942F2E-031E-8845-A88B-82D4A6A2B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78"/>
          <a:stretch/>
        </p:blipFill>
        <p:spPr>
          <a:xfrm>
            <a:off x="4008711" y="1760458"/>
            <a:ext cx="3899195" cy="156147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FA95BFC-B4AA-8543-A151-6C41257EDF3A}"/>
              </a:ext>
            </a:extLst>
          </p:cNvPr>
          <p:cNvSpPr txBox="1"/>
          <p:nvPr/>
        </p:nvSpPr>
        <p:spPr>
          <a:xfrm>
            <a:off x="818129" y="1227285"/>
            <a:ext cx="324479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1995: </a:t>
            </a:r>
            <a:r>
              <a:rPr lang="fr-FR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devastating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406EC2F0-4BBB-0E43-8E5C-7D6AABA7A90C}"/>
              </a:ext>
            </a:extLst>
          </p:cNvPr>
          <p:cNvSpPr txBox="1"/>
          <p:nvPr/>
        </p:nvSpPr>
        <p:spPr>
          <a:xfrm>
            <a:off x="4729730" y="1227285"/>
            <a:ext cx="26677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2015: </a:t>
            </a:r>
            <a:r>
              <a:rPr lang="fr-FR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34898FB9-EA2C-714A-B7C3-F262F95F229A}"/>
              </a:ext>
            </a:extLst>
          </p:cNvPr>
          <p:cNvSpPr txBox="1"/>
          <p:nvPr/>
        </p:nvSpPr>
        <p:spPr>
          <a:xfrm>
            <a:off x="8242185" y="1227285"/>
            <a:ext cx="38603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2025: </a:t>
            </a:r>
            <a:r>
              <a:rPr lang="fr-FR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hemoglobin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normalization</a:t>
            </a: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B64C13-8A46-113D-A34E-8DB41E626637}"/>
              </a:ext>
            </a:extLst>
          </p:cNvPr>
          <p:cNvSpPr txBox="1"/>
          <p:nvPr/>
        </p:nvSpPr>
        <p:spPr>
          <a:xfrm>
            <a:off x="102174" y="6482328"/>
            <a:ext cx="98711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sz="1200" dirty="0">
                <a:solidFill>
                  <a:prstClr val="black"/>
                </a:solidFill>
                <a:latin typeface="Calibri" panose="020F0502020204030204"/>
              </a:rPr>
              <a:t>1. Kelly, Blood 2011 ; 2. </a:t>
            </a:r>
            <a:r>
              <a:rPr lang="it-IT" sz="1200" dirty="0">
                <a:solidFill>
                  <a:prstClr val="black"/>
                </a:solidFill>
                <a:latin typeface="Calibri" panose="020F0502020204030204"/>
              </a:rPr>
              <a:t>Kulasekararaj e</a:t>
            </a:r>
            <a:r>
              <a:rPr lang="it-IT" sz="1200" i="1" dirty="0">
                <a:solidFill>
                  <a:prstClr val="black"/>
                </a:solidFill>
                <a:latin typeface="Calibri" panose="020F0502020204030204"/>
              </a:rPr>
              <a:t>t al</a:t>
            </a:r>
            <a:r>
              <a:rPr lang="it-IT" sz="1200" dirty="0">
                <a:solidFill>
                  <a:prstClr val="black"/>
                </a:solidFill>
                <a:latin typeface="Calibri" panose="020F0502020204030204"/>
              </a:rPr>
              <a:t>. Ann Hematol 2025 ; 3. </a:t>
            </a:r>
            <a:r>
              <a:rPr lang="da-DK" sz="1200" dirty="0">
                <a:solidFill>
                  <a:prstClr val="black"/>
                </a:solidFill>
                <a:latin typeface="Calibri" panose="020F0502020204030204"/>
              </a:rPr>
              <a:t>Kulasekararaj et al. Blood 2025 </a:t>
            </a:r>
            <a:r>
              <a:rPr lang="fr-FR" sz="1200" dirty="0">
                <a:solidFill>
                  <a:prstClr val="black"/>
                </a:solidFill>
                <a:latin typeface="Calibri" panose="020F0502020204030204"/>
              </a:rPr>
              <a:t>; 4. </a:t>
            </a:r>
            <a:r>
              <a:rPr lang="fr-FR" sz="1200" dirty="0" err="1">
                <a:solidFill>
                  <a:prstClr val="black"/>
                </a:solidFill>
                <a:latin typeface="Calibri" panose="020F0502020204030204"/>
              </a:rPr>
              <a:t>Presenter’s</a:t>
            </a:r>
            <a:r>
              <a:rPr lang="fr-FR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1200" dirty="0" err="1">
                <a:solidFill>
                  <a:prstClr val="black"/>
                </a:solidFill>
                <a:latin typeface="Calibri" panose="020F0502020204030204"/>
              </a:rPr>
              <a:t>own</a:t>
            </a:r>
            <a:r>
              <a:rPr lang="fr-FR" sz="1200" dirty="0">
                <a:solidFill>
                  <a:prstClr val="black"/>
                </a:solidFill>
                <a:latin typeface="Calibri" panose="020F0502020204030204"/>
              </a:rPr>
              <a:t> opinion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F937979-598B-4646-9D91-2F85A97F31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565"/>
          <a:stretch/>
        </p:blipFill>
        <p:spPr>
          <a:xfrm>
            <a:off x="7950282" y="1929357"/>
            <a:ext cx="4117223" cy="114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2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UK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experience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of patients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treated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with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C5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inhibitor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6" name="TextBox 45">
            <a:extLst>
              <a:ext uri="{FF2B5EF4-FFF2-40B4-BE49-F238E27FC236}">
                <a16:creationId xmlns:a16="http://schemas.microsoft.com/office/drawing/2014/main" id="{CD45D9A7-0129-5E4B-A1E2-E2428642073E}"/>
              </a:ext>
            </a:extLst>
          </p:cNvPr>
          <p:cNvSpPr txBox="1"/>
          <p:nvPr/>
        </p:nvSpPr>
        <p:spPr>
          <a:xfrm>
            <a:off x="68682" y="6560187"/>
            <a:ext cx="1570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Kelly et al, Blood 2023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26F7ADF5-2689-9A43-B94A-1CE0D94C1CB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51703" y="1590519"/>
          <a:ext cx="10688596" cy="4707927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6556101">
                  <a:extLst>
                    <a:ext uri="{9D8B030D-6E8A-4147-A177-3AD203B41FA5}">
                      <a16:colId xmlns:a16="http://schemas.microsoft.com/office/drawing/2014/main" val="1848085806"/>
                    </a:ext>
                  </a:extLst>
                </a:gridCol>
                <a:gridCol w="4132495">
                  <a:extLst>
                    <a:ext uri="{9D8B030D-6E8A-4147-A177-3AD203B41FA5}">
                      <a16:colId xmlns:a16="http://schemas.microsoft.com/office/drawing/2014/main" val="4072962822"/>
                    </a:ext>
                  </a:extLst>
                </a:gridCol>
              </a:tblGrid>
              <a:tr h="5953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2B8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UK PNH patients</a:t>
                      </a:r>
                      <a:b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6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(N=509)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92B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29480"/>
                  </a:ext>
                </a:extLst>
              </a:tr>
              <a:tr h="425635">
                <a:tc>
                  <a:txBody>
                    <a:bodyPr/>
                    <a:lstStyle/>
                    <a:p>
                      <a:pPr marL="36000"/>
                      <a:r>
                        <a:rPr lang="en-GB" sz="160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Thromboses, n (%)</a:t>
                      </a:r>
                    </a:p>
                  </a:txBody>
                  <a:tcPr marL="46800" marR="48000" marT="48000" marB="9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 (4.5)</a:t>
                      </a:r>
                      <a:endParaRPr kumimoji="0" lang="en-GB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000" marR="48000" marT="48000" marB="9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549691"/>
                  </a:ext>
                </a:extLst>
              </a:tr>
              <a:tr h="425635"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Neisseria</a:t>
                      </a:r>
                      <a:r>
                        <a:rPr lang="en-GB" sz="16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meningitidis infectio</a:t>
                      </a:r>
                      <a:r>
                        <a:rPr lang="en-GB" sz="1600" kern="12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n, n (%)</a:t>
                      </a:r>
                      <a:endParaRPr lang="en-GB" sz="1600" b="1" kern="1200" baseline="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800" marR="48000" marT="48000" marB="9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 cases</a:t>
                      </a:r>
                      <a:r>
                        <a:rPr lang="en-GB" sz="1600" baseline="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 10 patients (2.0)</a:t>
                      </a:r>
                      <a:endParaRPr lang="en-GB" sz="16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000" marR="48000" marT="48000" marB="9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260933"/>
                  </a:ext>
                </a:extLst>
              </a:tr>
              <a:tr h="425635">
                <a:tc>
                  <a:txBody>
                    <a:bodyPr/>
                    <a:lstStyle/>
                    <a:p>
                      <a:pPr marL="36000" inden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8128000" algn="l"/>
                        </a:tabLst>
                      </a:pPr>
                      <a:r>
                        <a:rPr lang="en-GB" sz="16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Fatalities</a:t>
                      </a:r>
                      <a:r>
                        <a:rPr lang="en-GB" sz="16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due to Neisseria meningitidis, n (%)</a:t>
                      </a:r>
                      <a:endParaRPr lang="en-GB" sz="16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800" marR="48000" marT="48000" marB="9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(0.2)</a:t>
                      </a:r>
                      <a:endParaRPr lang="en-GB" sz="1600" noProof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000" marR="48000" marT="48000" marB="9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597203"/>
                  </a:ext>
                </a:extLst>
              </a:tr>
              <a:tr h="425635">
                <a:tc>
                  <a:txBody>
                    <a:bodyPr/>
                    <a:lstStyle/>
                    <a:p>
                      <a:pPr marL="360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Clonal evolution to myelodysplasia, n (%)</a:t>
                      </a:r>
                    </a:p>
                  </a:txBody>
                  <a:tcPr marL="46800" marR="48000" marT="48000" marB="9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(2.0)</a:t>
                      </a:r>
                      <a:endParaRPr lang="en-GB" sz="16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000" marR="48000" marT="48000" marB="9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668695"/>
                  </a:ext>
                </a:extLst>
              </a:tr>
              <a:tr h="425635">
                <a:tc>
                  <a:txBody>
                    <a:bodyPr/>
                    <a:lstStyle/>
                    <a:p>
                      <a:pPr marL="11113" indent="1651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/>
                      </a:pPr>
                      <a:r>
                        <a:rPr lang="en-GB" sz="16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Clonal evolution to acute myeloid</a:t>
                      </a:r>
                      <a:r>
                        <a:rPr lang="en-GB" sz="16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leukaemia, n (%)</a:t>
                      </a:r>
                      <a:endParaRPr lang="en-GB" sz="1600" b="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8000" marR="48000" marT="48000" marB="96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noProof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(1.4)</a:t>
                      </a:r>
                      <a:endParaRPr lang="en-GB" sz="1600" noProof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6000" marR="48000" marT="48000" marB="9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45568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pPr marL="36000"/>
                      <a:r>
                        <a:rPr lang="en-GB" sz="160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Death, n (%)</a:t>
                      </a:r>
                    </a:p>
                  </a:txBody>
                  <a:tcPr marL="46800" marR="12192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91 (17.9)</a:t>
                      </a:r>
                      <a:endParaRPr kumimoji="0" lang="en-GB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118937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pPr marL="36000"/>
                      <a:r>
                        <a:rPr lang="en-GB" sz="160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Haematologic parameters</a:t>
                      </a:r>
                      <a:endParaRPr lang="en-GB" sz="1600" b="1" noProof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6800" marR="12192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567529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r>
                        <a:rPr lang="en-GB" sz="1600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 haemoglobin 12 months</a:t>
                      </a:r>
                      <a:r>
                        <a:rPr lang="en-GB" sz="1600" baseline="0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after starting C5i, g/dL</a:t>
                      </a:r>
                      <a:endParaRPr lang="en-GB" sz="1600" b="0" noProof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8000" marR="12192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10.8 (n=421)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577892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pPr marL="0" marR="0" indent="0" algn="l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Mean haemoglobin 24 months</a:t>
                      </a:r>
                      <a:r>
                        <a:rPr lang="en-GB" sz="1600" baseline="0" noProof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after starting C5i, g/dL</a:t>
                      </a:r>
                      <a:endParaRPr lang="en-GB" sz="1600" b="0" noProof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8000" marR="12192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10.9 (n=374)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578561"/>
                  </a:ext>
                </a:extLst>
              </a:tr>
              <a:tr h="396885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Requiring transfusions in the most recent</a:t>
                      </a:r>
                      <a:r>
                        <a:rPr lang="en-GB" sz="1600" baseline="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12 months on C5i, n (%)</a:t>
                      </a:r>
                      <a:endParaRPr lang="en-GB" sz="1600" b="0" noProof="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288000" marR="121920" marT="60960" marB="60960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B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80038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123/446 (27.6)</a:t>
                      </a:r>
                      <a:endParaRPr kumimoji="0" lang="en-GB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CB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795646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D06BDC1F-FC49-2243-B011-101FA841EB2A}"/>
              </a:ext>
            </a:extLst>
          </p:cNvPr>
          <p:cNvSpPr txBox="1"/>
          <p:nvPr/>
        </p:nvSpPr>
        <p:spPr>
          <a:xfrm>
            <a:off x="689319" y="999980"/>
            <a:ext cx="4797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&gt; Treatment outcomes </a:t>
            </a:r>
            <a:endParaRPr lang="fr-FR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6766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37BBA-9772-E73E-3449-37EB6C1BB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46F154E-4052-2194-FDB6-AD69365D10DC}"/>
              </a:ext>
            </a:extLst>
          </p:cNvPr>
          <p:cNvCxnSpPr>
            <a:cxnSpLocks/>
          </p:cNvCxnSpPr>
          <p:nvPr/>
        </p:nvCxnSpPr>
        <p:spPr>
          <a:xfrm>
            <a:off x="6356739" y="2762565"/>
            <a:ext cx="0" cy="670328"/>
          </a:xfrm>
          <a:prstGeom prst="line">
            <a:avLst/>
          </a:prstGeom>
          <a:ln w="25400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17A3B0-4F66-30B2-D178-6CE90CBB8FB9}"/>
              </a:ext>
            </a:extLst>
          </p:cNvPr>
          <p:cNvGrpSpPr/>
          <p:nvPr/>
        </p:nvGrpSpPr>
        <p:grpSpPr>
          <a:xfrm>
            <a:off x="3231451" y="2862211"/>
            <a:ext cx="1464119" cy="1019815"/>
            <a:chOff x="2548116" y="3443680"/>
            <a:chExt cx="1464118" cy="105056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7D0D88A-8A08-E027-8817-F8EAF4D98872}"/>
                </a:ext>
              </a:extLst>
            </p:cNvPr>
            <p:cNvSpPr/>
            <p:nvPr/>
          </p:nvSpPr>
          <p:spPr>
            <a:xfrm>
              <a:off x="2548116" y="3443680"/>
              <a:ext cx="162380" cy="60500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78457"/>
                  </a:lnTo>
                  <a:lnTo>
                    <a:pt x="106334" y="578457"/>
                  </a:lnTo>
                </a:path>
              </a:pathLst>
            </a:custGeom>
            <a:noFill/>
            <a:ln>
              <a:solidFill>
                <a:srgbClr val="ED7D31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914377">
                <a:defRPr/>
              </a:pPr>
              <a:endParaRPr lang="en-US">
                <a:solidFill>
                  <a:srgbClr val="545859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4E8F6EC-99DD-0E47-27F8-3D182129CAFF}"/>
                </a:ext>
              </a:extLst>
            </p:cNvPr>
            <p:cNvSpPr/>
            <p:nvPr/>
          </p:nvSpPr>
          <p:spPr>
            <a:xfrm>
              <a:off x="2644440" y="3579847"/>
              <a:ext cx="1367794" cy="914400"/>
            </a:xfrm>
            <a:custGeom>
              <a:avLst/>
              <a:gdLst>
                <a:gd name="connsiteX0" fmla="*/ 0 w 782045"/>
                <a:gd name="connsiteY0" fmla="*/ 0 h 896532"/>
                <a:gd name="connsiteX1" fmla="*/ 782045 w 782045"/>
                <a:gd name="connsiteY1" fmla="*/ 0 h 896532"/>
                <a:gd name="connsiteX2" fmla="*/ 782045 w 782045"/>
                <a:gd name="connsiteY2" fmla="*/ 896532 h 896532"/>
                <a:gd name="connsiteX3" fmla="*/ 0 w 782045"/>
                <a:gd name="connsiteY3" fmla="*/ 896532 h 896532"/>
                <a:gd name="connsiteX4" fmla="*/ 0 w 782045"/>
                <a:gd name="connsiteY4" fmla="*/ 0 h 896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45" h="896532">
                  <a:moveTo>
                    <a:pt x="0" y="0"/>
                  </a:moveTo>
                  <a:lnTo>
                    <a:pt x="782045" y="0"/>
                  </a:lnTo>
                  <a:lnTo>
                    <a:pt x="782045" y="896532"/>
                  </a:lnTo>
                  <a:lnTo>
                    <a:pt x="0" y="8965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9" tIns="5079" rIns="5079" bIns="5079" numCol="1" spcCol="1270" anchor="ctr" anchorCtr="0">
              <a:noAutofit/>
            </a:bodyPr>
            <a:lstStyle/>
            <a:p>
              <a:pPr algn="ctr" defTabSz="35553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000">
                  <a:solidFill>
                    <a:srgbClr val="FFFFFF"/>
                  </a:solidFill>
                  <a:latin typeface="Arial"/>
                </a:rPr>
                <a:t>CH50 normal</a:t>
              </a:r>
            </a:p>
            <a:p>
              <a:pPr algn="ctr" defTabSz="35553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000">
                  <a:solidFill>
                    <a:srgbClr val="FFFFFF"/>
                  </a:solidFill>
                  <a:latin typeface="Arial"/>
                </a:rPr>
                <a:t>Consider inadequate dosing (PK BTH)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3AFC485-FF1A-D6AC-D831-B1B21F842A52}"/>
              </a:ext>
            </a:extLst>
          </p:cNvPr>
          <p:cNvGrpSpPr/>
          <p:nvPr/>
        </p:nvGrpSpPr>
        <p:grpSpPr>
          <a:xfrm>
            <a:off x="1850951" y="2862211"/>
            <a:ext cx="1292544" cy="1019813"/>
            <a:chOff x="1167618" y="3443680"/>
            <a:chExt cx="1292544" cy="105056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D0BB01-27C3-D215-4990-4A08F21F66F9}"/>
                </a:ext>
              </a:extLst>
            </p:cNvPr>
            <p:cNvSpPr/>
            <p:nvPr/>
          </p:nvSpPr>
          <p:spPr>
            <a:xfrm flipH="1">
              <a:off x="2297782" y="3443680"/>
              <a:ext cx="162380" cy="60500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78457"/>
                  </a:lnTo>
                  <a:lnTo>
                    <a:pt x="106334" y="578457"/>
                  </a:lnTo>
                </a:path>
              </a:pathLst>
            </a:custGeom>
            <a:noFill/>
            <a:ln>
              <a:solidFill>
                <a:srgbClr val="ED7D31"/>
              </a:solidFill>
            </a:ln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914377">
                <a:defRPr/>
              </a:pPr>
              <a:endParaRPr lang="en-US">
                <a:solidFill>
                  <a:srgbClr val="545859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4BC4D86-F587-6278-072D-8397815F9010}"/>
                </a:ext>
              </a:extLst>
            </p:cNvPr>
            <p:cNvSpPr/>
            <p:nvPr/>
          </p:nvSpPr>
          <p:spPr>
            <a:xfrm>
              <a:off x="1167618" y="3579846"/>
              <a:ext cx="1194239" cy="914400"/>
            </a:xfrm>
            <a:custGeom>
              <a:avLst/>
              <a:gdLst>
                <a:gd name="connsiteX0" fmla="*/ 0 w 782045"/>
                <a:gd name="connsiteY0" fmla="*/ 0 h 820826"/>
                <a:gd name="connsiteX1" fmla="*/ 782045 w 782045"/>
                <a:gd name="connsiteY1" fmla="*/ 0 h 820826"/>
                <a:gd name="connsiteX2" fmla="*/ 782045 w 782045"/>
                <a:gd name="connsiteY2" fmla="*/ 820826 h 820826"/>
                <a:gd name="connsiteX3" fmla="*/ 0 w 782045"/>
                <a:gd name="connsiteY3" fmla="*/ 820826 h 820826"/>
                <a:gd name="connsiteX4" fmla="*/ 0 w 782045"/>
                <a:gd name="connsiteY4" fmla="*/ 0 h 820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45" h="820826">
                  <a:moveTo>
                    <a:pt x="0" y="0"/>
                  </a:moveTo>
                  <a:lnTo>
                    <a:pt x="782045" y="0"/>
                  </a:lnTo>
                  <a:lnTo>
                    <a:pt x="782045" y="820826"/>
                  </a:lnTo>
                  <a:lnTo>
                    <a:pt x="0" y="8208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9" tIns="5079" rIns="5079" bIns="5079" numCol="1" spcCol="1270" anchor="ctr" anchorCtr="0">
              <a:noAutofit/>
            </a:bodyPr>
            <a:lstStyle/>
            <a:p>
              <a:pPr algn="ctr" defTabSz="35553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000" dirty="0">
                  <a:solidFill>
                    <a:srgbClr val="FFFFFF"/>
                  </a:solidFill>
                  <a:latin typeface="Arial"/>
                </a:rPr>
                <a:t>CH50 absent/low</a:t>
              </a:r>
            </a:p>
            <a:p>
              <a:pPr algn="ctr" defTabSz="35553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000" dirty="0">
                  <a:solidFill>
                    <a:srgbClr val="FFFFFF"/>
                  </a:solidFill>
                  <a:latin typeface="Arial"/>
                </a:rPr>
                <a:t>Continue therapy and monitor</a:t>
              </a:r>
            </a:p>
            <a:p>
              <a:pPr algn="ctr" defTabSz="355530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800" dirty="0">
                  <a:solidFill>
                    <a:srgbClr val="FFFFFF"/>
                  </a:solidFill>
                  <a:latin typeface="Arial"/>
                </a:rPr>
                <a:t>Other causes of high LDH should be evaluated</a:t>
              </a:r>
              <a:endParaRPr lang="en-US" sz="1000" dirty="0">
                <a:solidFill>
                  <a:srgbClr val="FFFFFF"/>
                </a:solidFill>
                <a:latin typeface="Arial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F8E5CC-09F9-78A3-A7AB-50C7B69E9984}"/>
              </a:ext>
            </a:extLst>
          </p:cNvPr>
          <p:cNvGrpSpPr/>
          <p:nvPr/>
        </p:nvGrpSpPr>
        <p:grpSpPr>
          <a:xfrm>
            <a:off x="3045967" y="2311577"/>
            <a:ext cx="6065012" cy="620905"/>
            <a:chOff x="2362633" y="2804050"/>
            <a:chExt cx="6065012" cy="63962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CC26CD1-7590-7E79-0E62-997641996B2F}"/>
                </a:ext>
              </a:extLst>
            </p:cNvPr>
            <p:cNvGrpSpPr/>
            <p:nvPr/>
          </p:nvGrpSpPr>
          <p:grpSpPr>
            <a:xfrm>
              <a:off x="2957601" y="2804050"/>
              <a:ext cx="2716546" cy="328958"/>
              <a:chOff x="4282845" y="2185179"/>
              <a:chExt cx="3626309" cy="328958"/>
            </a:xfrm>
          </p:grpSpPr>
          <p:sp>
            <p:nvSpPr>
              <p:cNvPr id="25" name="Rectangle 30">
                <a:extLst>
                  <a:ext uri="{FF2B5EF4-FFF2-40B4-BE49-F238E27FC236}">
                    <a16:creationId xmlns:a16="http://schemas.microsoft.com/office/drawing/2014/main" id="{673C8A1B-BCCB-943A-F0B0-7308B2834E60}"/>
                  </a:ext>
                </a:extLst>
              </p:cNvPr>
              <p:cNvSpPr/>
              <p:nvPr/>
            </p:nvSpPr>
            <p:spPr>
              <a:xfrm>
                <a:off x="4282845" y="2343773"/>
                <a:ext cx="3626309" cy="170364"/>
              </a:xfrm>
              <a:custGeom>
                <a:avLst/>
                <a:gdLst>
                  <a:gd name="connsiteX0" fmla="*/ 0 w 3626309"/>
                  <a:gd name="connsiteY0" fmla="*/ 0 h 170364"/>
                  <a:gd name="connsiteX1" fmla="*/ 3626309 w 3626309"/>
                  <a:gd name="connsiteY1" fmla="*/ 0 h 170364"/>
                  <a:gd name="connsiteX2" fmla="*/ 3626309 w 3626309"/>
                  <a:gd name="connsiteY2" fmla="*/ 170364 h 170364"/>
                  <a:gd name="connsiteX3" fmla="*/ 0 w 3626309"/>
                  <a:gd name="connsiteY3" fmla="*/ 170364 h 170364"/>
                  <a:gd name="connsiteX4" fmla="*/ 0 w 3626309"/>
                  <a:gd name="connsiteY4" fmla="*/ 0 h 170364"/>
                  <a:gd name="connsiteX0" fmla="*/ 0 w 3626309"/>
                  <a:gd name="connsiteY0" fmla="*/ 170364 h 261804"/>
                  <a:gd name="connsiteX1" fmla="*/ 0 w 3626309"/>
                  <a:gd name="connsiteY1" fmla="*/ 0 h 261804"/>
                  <a:gd name="connsiteX2" fmla="*/ 3626309 w 3626309"/>
                  <a:gd name="connsiteY2" fmla="*/ 0 h 261804"/>
                  <a:gd name="connsiteX3" fmla="*/ 3626309 w 3626309"/>
                  <a:gd name="connsiteY3" fmla="*/ 170364 h 261804"/>
                  <a:gd name="connsiteX4" fmla="*/ 91440 w 3626309"/>
                  <a:gd name="connsiteY4" fmla="*/ 261804 h 261804"/>
                  <a:gd name="connsiteX0" fmla="*/ 0 w 3626309"/>
                  <a:gd name="connsiteY0" fmla="*/ 170364 h 170364"/>
                  <a:gd name="connsiteX1" fmla="*/ 0 w 3626309"/>
                  <a:gd name="connsiteY1" fmla="*/ 0 h 170364"/>
                  <a:gd name="connsiteX2" fmla="*/ 3626309 w 3626309"/>
                  <a:gd name="connsiteY2" fmla="*/ 0 h 170364"/>
                  <a:gd name="connsiteX3" fmla="*/ 3626309 w 3626309"/>
                  <a:gd name="connsiteY3" fmla="*/ 170364 h 170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6309" h="170364">
                    <a:moveTo>
                      <a:pt x="0" y="170364"/>
                    </a:moveTo>
                    <a:lnTo>
                      <a:pt x="0" y="0"/>
                    </a:lnTo>
                    <a:lnTo>
                      <a:pt x="3626309" y="0"/>
                    </a:lnTo>
                    <a:lnTo>
                      <a:pt x="3626309" y="170364"/>
                    </a:lnTo>
                  </a:path>
                </a:pathLst>
              </a:custGeom>
              <a:noFill/>
              <a:ln w="25400">
                <a:solidFill>
                  <a:srgbClr val="ED7D3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 defTabSz="914354">
                  <a:defRPr/>
                </a:pPr>
                <a:endParaRPr lang="en-US" sz="9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1B243DA-9ED3-D115-8388-ACC5483782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1335" y="2185179"/>
                <a:ext cx="0" cy="158591"/>
              </a:xfrm>
              <a:prstGeom prst="line">
                <a:avLst/>
              </a:prstGeom>
              <a:ln w="25400">
                <a:solidFill>
                  <a:srgbClr val="ED7D3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CA1F4DF-C441-5CDD-90B8-14EE34A7DCF5}"/>
                </a:ext>
              </a:extLst>
            </p:cNvPr>
            <p:cNvGrpSpPr/>
            <p:nvPr/>
          </p:nvGrpSpPr>
          <p:grpSpPr>
            <a:xfrm>
              <a:off x="2362633" y="2854456"/>
              <a:ext cx="6065012" cy="589223"/>
              <a:chOff x="2362633" y="2854456"/>
              <a:chExt cx="6065012" cy="589223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7EA1834-E823-76A0-0589-8C4995C2C123}"/>
                  </a:ext>
                </a:extLst>
              </p:cNvPr>
              <p:cNvSpPr/>
              <p:nvPr/>
            </p:nvSpPr>
            <p:spPr>
              <a:xfrm>
                <a:off x="2362633" y="3034709"/>
                <a:ext cx="1194239" cy="408970"/>
              </a:xfrm>
              <a:custGeom>
                <a:avLst/>
                <a:gdLst>
                  <a:gd name="connsiteX0" fmla="*/ 0 w 782045"/>
                  <a:gd name="connsiteY0" fmla="*/ 0 h 391022"/>
                  <a:gd name="connsiteX1" fmla="*/ 782045 w 782045"/>
                  <a:gd name="connsiteY1" fmla="*/ 0 h 391022"/>
                  <a:gd name="connsiteX2" fmla="*/ 782045 w 782045"/>
                  <a:gd name="connsiteY2" fmla="*/ 391022 h 391022"/>
                  <a:gd name="connsiteX3" fmla="*/ 0 w 782045"/>
                  <a:gd name="connsiteY3" fmla="*/ 391022 h 391022"/>
                  <a:gd name="connsiteX4" fmla="*/ 0 w 782045"/>
                  <a:gd name="connsiteY4" fmla="*/ 0 h 39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45" h="391022">
                    <a:moveTo>
                      <a:pt x="0" y="0"/>
                    </a:moveTo>
                    <a:lnTo>
                      <a:pt x="782045" y="0"/>
                    </a:lnTo>
                    <a:lnTo>
                      <a:pt x="782045" y="391022"/>
                    </a:lnTo>
                    <a:lnTo>
                      <a:pt x="0" y="3910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6C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89" tIns="8889" rIns="8889" bIns="8889" numCol="1" spcCol="1270" anchor="ctr" anchorCtr="0">
                <a:noAutofit/>
              </a:bodyPr>
              <a:lstStyle/>
              <a:p>
                <a:pPr algn="ctr" defTabSz="35553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sz="1000">
                    <a:solidFill>
                      <a:srgbClr val="FFFFFF"/>
                    </a:solidFill>
                    <a:latin typeface="Arial"/>
                  </a:rPr>
                  <a:t>&gt;1.5 x ULN</a:t>
                </a: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4FA47248-FEC9-09A4-F51B-061FC2D6B9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6691" y="2854456"/>
                <a:ext cx="0" cy="215564"/>
              </a:xfrm>
              <a:prstGeom prst="line">
                <a:avLst/>
              </a:prstGeom>
              <a:ln w="25400">
                <a:solidFill>
                  <a:srgbClr val="ED7D3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C0BF724-24A9-0BC8-318E-B7A90635C969}"/>
                  </a:ext>
                </a:extLst>
              </p:cNvPr>
              <p:cNvSpPr/>
              <p:nvPr/>
            </p:nvSpPr>
            <p:spPr>
              <a:xfrm>
                <a:off x="7238925" y="3034709"/>
                <a:ext cx="1188720" cy="408970"/>
              </a:xfrm>
              <a:custGeom>
                <a:avLst/>
                <a:gdLst>
                  <a:gd name="connsiteX0" fmla="*/ 0 w 782045"/>
                  <a:gd name="connsiteY0" fmla="*/ 0 h 391022"/>
                  <a:gd name="connsiteX1" fmla="*/ 782045 w 782045"/>
                  <a:gd name="connsiteY1" fmla="*/ 0 h 391022"/>
                  <a:gd name="connsiteX2" fmla="*/ 782045 w 782045"/>
                  <a:gd name="connsiteY2" fmla="*/ 391022 h 391022"/>
                  <a:gd name="connsiteX3" fmla="*/ 0 w 782045"/>
                  <a:gd name="connsiteY3" fmla="*/ 391022 h 391022"/>
                  <a:gd name="connsiteX4" fmla="*/ 0 w 782045"/>
                  <a:gd name="connsiteY4" fmla="*/ 0 h 39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45" h="391022">
                    <a:moveTo>
                      <a:pt x="0" y="0"/>
                    </a:moveTo>
                    <a:lnTo>
                      <a:pt x="782045" y="0"/>
                    </a:lnTo>
                    <a:lnTo>
                      <a:pt x="782045" y="391022"/>
                    </a:lnTo>
                    <a:lnTo>
                      <a:pt x="0" y="3910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7D3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9" tIns="5079" rIns="5079" bIns="5079" numCol="1" spcCol="1270" anchor="ctr" anchorCtr="0">
                <a:noAutofit/>
              </a:bodyPr>
              <a:lstStyle/>
              <a:p>
                <a:pPr algn="ctr" defTabSz="35553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sz="1000">
                    <a:solidFill>
                      <a:srgbClr val="FFFFFF"/>
                    </a:solidFill>
                    <a:latin typeface="Arial"/>
                  </a:rPr>
                  <a:t>Assess for C5 mutation</a:t>
                </a: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84F6F73-B78E-9E5B-B048-6926C3E477EC}"/>
                  </a:ext>
                </a:extLst>
              </p:cNvPr>
              <p:cNvSpPr/>
              <p:nvPr/>
            </p:nvSpPr>
            <p:spPr>
              <a:xfrm>
                <a:off x="5079296" y="3034709"/>
                <a:ext cx="1188720" cy="408970"/>
              </a:xfrm>
              <a:custGeom>
                <a:avLst/>
                <a:gdLst>
                  <a:gd name="connsiteX0" fmla="*/ 0 w 782045"/>
                  <a:gd name="connsiteY0" fmla="*/ 0 h 391022"/>
                  <a:gd name="connsiteX1" fmla="*/ 782045 w 782045"/>
                  <a:gd name="connsiteY1" fmla="*/ 0 h 391022"/>
                  <a:gd name="connsiteX2" fmla="*/ 782045 w 782045"/>
                  <a:gd name="connsiteY2" fmla="*/ 391022 h 391022"/>
                  <a:gd name="connsiteX3" fmla="*/ 0 w 782045"/>
                  <a:gd name="connsiteY3" fmla="*/ 391022 h 391022"/>
                  <a:gd name="connsiteX4" fmla="*/ 0 w 782045"/>
                  <a:gd name="connsiteY4" fmla="*/ 0 h 391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045" h="391022">
                    <a:moveTo>
                      <a:pt x="0" y="0"/>
                    </a:moveTo>
                    <a:lnTo>
                      <a:pt x="782045" y="0"/>
                    </a:lnTo>
                    <a:lnTo>
                      <a:pt x="782045" y="391022"/>
                    </a:lnTo>
                    <a:lnTo>
                      <a:pt x="0" y="3910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6C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8889" tIns="8889" rIns="8889" bIns="8889" numCol="1" spcCol="1270" anchor="ctr" anchorCtr="0">
                <a:noAutofit/>
              </a:bodyPr>
              <a:lstStyle/>
              <a:p>
                <a:pPr algn="ctr" defTabSz="35553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sz="1000">
                    <a:solidFill>
                      <a:srgbClr val="FFFFFF"/>
                    </a:solidFill>
                    <a:latin typeface="Arial"/>
                  </a:rPr>
                  <a:t>≤1.5 x ULN</a:t>
                </a:r>
              </a:p>
            </p:txBody>
          </p:sp>
        </p:grp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BEF66BC-94F9-D05D-61FF-15060D0BAB7A}"/>
              </a:ext>
            </a:extLst>
          </p:cNvPr>
          <p:cNvCxnSpPr>
            <a:cxnSpLocks/>
          </p:cNvCxnSpPr>
          <p:nvPr/>
        </p:nvCxnSpPr>
        <p:spPr>
          <a:xfrm>
            <a:off x="6757912" y="1442811"/>
            <a:ext cx="0" cy="153949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C4BA2E-9889-2FEA-7797-2AB792864DA0}"/>
              </a:ext>
            </a:extLst>
          </p:cNvPr>
          <p:cNvGrpSpPr/>
          <p:nvPr/>
        </p:nvGrpSpPr>
        <p:grpSpPr>
          <a:xfrm>
            <a:off x="4404849" y="1771193"/>
            <a:ext cx="4706131" cy="636572"/>
            <a:chOff x="3721514" y="2170531"/>
            <a:chExt cx="4706131" cy="65576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E4C3C11-4011-B060-3458-B972A6B72AEF}"/>
                </a:ext>
              </a:extLst>
            </p:cNvPr>
            <p:cNvGrpSpPr/>
            <p:nvPr/>
          </p:nvGrpSpPr>
          <p:grpSpPr>
            <a:xfrm>
              <a:off x="4311240" y="2170531"/>
              <a:ext cx="3525482" cy="325816"/>
              <a:chOff x="4282845" y="2170531"/>
              <a:chExt cx="3626309" cy="325816"/>
            </a:xfrm>
          </p:grpSpPr>
          <p:sp>
            <p:nvSpPr>
              <p:cNvPr id="32" name="Rectangle 30">
                <a:extLst>
                  <a:ext uri="{FF2B5EF4-FFF2-40B4-BE49-F238E27FC236}">
                    <a16:creationId xmlns:a16="http://schemas.microsoft.com/office/drawing/2014/main" id="{1198F82C-80E7-F179-524B-B16E4D20C19D}"/>
                  </a:ext>
                </a:extLst>
              </p:cNvPr>
              <p:cNvSpPr/>
              <p:nvPr/>
            </p:nvSpPr>
            <p:spPr>
              <a:xfrm>
                <a:off x="4282845" y="2325983"/>
                <a:ext cx="3626309" cy="170364"/>
              </a:xfrm>
              <a:custGeom>
                <a:avLst/>
                <a:gdLst>
                  <a:gd name="connsiteX0" fmla="*/ 0 w 3626309"/>
                  <a:gd name="connsiteY0" fmla="*/ 0 h 170364"/>
                  <a:gd name="connsiteX1" fmla="*/ 3626309 w 3626309"/>
                  <a:gd name="connsiteY1" fmla="*/ 0 h 170364"/>
                  <a:gd name="connsiteX2" fmla="*/ 3626309 w 3626309"/>
                  <a:gd name="connsiteY2" fmla="*/ 170364 h 170364"/>
                  <a:gd name="connsiteX3" fmla="*/ 0 w 3626309"/>
                  <a:gd name="connsiteY3" fmla="*/ 170364 h 170364"/>
                  <a:gd name="connsiteX4" fmla="*/ 0 w 3626309"/>
                  <a:gd name="connsiteY4" fmla="*/ 0 h 170364"/>
                  <a:gd name="connsiteX0" fmla="*/ 0 w 3626309"/>
                  <a:gd name="connsiteY0" fmla="*/ 170364 h 261804"/>
                  <a:gd name="connsiteX1" fmla="*/ 0 w 3626309"/>
                  <a:gd name="connsiteY1" fmla="*/ 0 h 261804"/>
                  <a:gd name="connsiteX2" fmla="*/ 3626309 w 3626309"/>
                  <a:gd name="connsiteY2" fmla="*/ 0 h 261804"/>
                  <a:gd name="connsiteX3" fmla="*/ 3626309 w 3626309"/>
                  <a:gd name="connsiteY3" fmla="*/ 170364 h 261804"/>
                  <a:gd name="connsiteX4" fmla="*/ 91440 w 3626309"/>
                  <a:gd name="connsiteY4" fmla="*/ 261804 h 261804"/>
                  <a:gd name="connsiteX0" fmla="*/ 0 w 3626309"/>
                  <a:gd name="connsiteY0" fmla="*/ 170364 h 170364"/>
                  <a:gd name="connsiteX1" fmla="*/ 0 w 3626309"/>
                  <a:gd name="connsiteY1" fmla="*/ 0 h 170364"/>
                  <a:gd name="connsiteX2" fmla="*/ 3626309 w 3626309"/>
                  <a:gd name="connsiteY2" fmla="*/ 0 h 170364"/>
                  <a:gd name="connsiteX3" fmla="*/ 3626309 w 3626309"/>
                  <a:gd name="connsiteY3" fmla="*/ 170364 h 170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6309" h="170364">
                    <a:moveTo>
                      <a:pt x="0" y="170364"/>
                    </a:moveTo>
                    <a:lnTo>
                      <a:pt x="0" y="0"/>
                    </a:lnTo>
                    <a:lnTo>
                      <a:pt x="3626309" y="0"/>
                    </a:lnTo>
                    <a:lnTo>
                      <a:pt x="3626309" y="170364"/>
                    </a:lnTo>
                  </a:path>
                </a:pathLst>
              </a:custGeom>
              <a:noFill/>
              <a:ln w="25400">
                <a:solidFill>
                  <a:schemeClr val="accent3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 defTabSz="914354">
                  <a:defRPr/>
                </a:pPr>
                <a:endParaRPr lang="en-US" sz="9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4F7E5802-3FCC-09D4-DF19-DBBC7C5ABF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1335" y="2170531"/>
                <a:ext cx="0" cy="158591"/>
              </a:xfrm>
              <a:prstGeom prst="line">
                <a:avLst/>
              </a:prstGeom>
              <a:ln w="254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77C517C-51CF-842D-9A08-DC28F742229A}"/>
                </a:ext>
              </a:extLst>
            </p:cNvPr>
            <p:cNvSpPr/>
            <p:nvPr/>
          </p:nvSpPr>
          <p:spPr>
            <a:xfrm>
              <a:off x="3721514" y="2407867"/>
              <a:ext cx="1188720" cy="408970"/>
            </a:xfrm>
            <a:custGeom>
              <a:avLst/>
              <a:gdLst>
                <a:gd name="connsiteX0" fmla="*/ 0 w 782045"/>
                <a:gd name="connsiteY0" fmla="*/ 0 h 391022"/>
                <a:gd name="connsiteX1" fmla="*/ 782045 w 782045"/>
                <a:gd name="connsiteY1" fmla="*/ 0 h 391022"/>
                <a:gd name="connsiteX2" fmla="*/ 782045 w 782045"/>
                <a:gd name="connsiteY2" fmla="*/ 391022 h 391022"/>
                <a:gd name="connsiteX3" fmla="*/ 0 w 782045"/>
                <a:gd name="connsiteY3" fmla="*/ 391022 h 391022"/>
                <a:gd name="connsiteX4" fmla="*/ 0 w 782045"/>
                <a:gd name="connsiteY4" fmla="*/ 0 h 39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45" h="391022">
                  <a:moveTo>
                    <a:pt x="0" y="0"/>
                  </a:moveTo>
                  <a:lnTo>
                    <a:pt x="782045" y="0"/>
                  </a:lnTo>
                  <a:lnTo>
                    <a:pt x="782045" y="391022"/>
                  </a:lnTo>
                  <a:lnTo>
                    <a:pt x="0" y="3910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C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89" tIns="8889" rIns="8889" bIns="8889" numCol="1" spcCol="1270" anchor="ctr" anchorCtr="0">
              <a:noAutofit/>
            </a:bodyPr>
            <a:lstStyle/>
            <a:p>
              <a:pPr algn="ctr" defTabSz="622175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000" b="1" dirty="0">
                  <a:solidFill>
                    <a:srgbClr val="FFFFFF"/>
                  </a:solidFill>
                  <a:latin typeface="Arial"/>
                </a:rPr>
                <a:t>Reduced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A996317-9013-B889-DEAA-24587DF6EF7D}"/>
                </a:ext>
              </a:extLst>
            </p:cNvPr>
            <p:cNvSpPr/>
            <p:nvPr/>
          </p:nvSpPr>
          <p:spPr>
            <a:xfrm>
              <a:off x="7238925" y="2417329"/>
              <a:ext cx="1188720" cy="408970"/>
            </a:xfrm>
            <a:custGeom>
              <a:avLst/>
              <a:gdLst>
                <a:gd name="connsiteX0" fmla="*/ 0 w 782045"/>
                <a:gd name="connsiteY0" fmla="*/ 0 h 391022"/>
                <a:gd name="connsiteX1" fmla="*/ 782045 w 782045"/>
                <a:gd name="connsiteY1" fmla="*/ 0 h 391022"/>
                <a:gd name="connsiteX2" fmla="*/ 782045 w 782045"/>
                <a:gd name="connsiteY2" fmla="*/ 391022 h 391022"/>
                <a:gd name="connsiteX3" fmla="*/ 0 w 782045"/>
                <a:gd name="connsiteY3" fmla="*/ 391022 h 391022"/>
                <a:gd name="connsiteX4" fmla="*/ 0 w 782045"/>
                <a:gd name="connsiteY4" fmla="*/ 0 h 39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45" h="391022">
                  <a:moveTo>
                    <a:pt x="0" y="0"/>
                  </a:moveTo>
                  <a:lnTo>
                    <a:pt x="782045" y="0"/>
                  </a:lnTo>
                  <a:lnTo>
                    <a:pt x="782045" y="391022"/>
                  </a:lnTo>
                  <a:lnTo>
                    <a:pt x="0" y="3910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C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89" tIns="8889" rIns="8889" bIns="8889" numCol="1" spcCol="1270" anchor="ctr" anchorCtr="0">
              <a:noAutofit/>
            </a:bodyPr>
            <a:lstStyle/>
            <a:p>
              <a:pPr algn="ctr" defTabSz="622175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000" b="1" dirty="0">
                  <a:solidFill>
                    <a:srgbClr val="FFFFFF"/>
                  </a:solidFill>
                  <a:latin typeface="Arial"/>
                </a:rPr>
                <a:t>Unchanged</a:t>
              </a:r>
            </a:p>
          </p:txBody>
        </p:sp>
      </p:grp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FC4A7E6-68BA-1DC0-C9FE-43DC406733FB}"/>
              </a:ext>
            </a:extLst>
          </p:cNvPr>
          <p:cNvSpPr/>
          <p:nvPr/>
        </p:nvSpPr>
        <p:spPr>
          <a:xfrm>
            <a:off x="5979843" y="1507251"/>
            <a:ext cx="1556143" cy="355053"/>
          </a:xfrm>
          <a:custGeom>
            <a:avLst/>
            <a:gdLst>
              <a:gd name="connsiteX0" fmla="*/ 0 w 1019036"/>
              <a:gd name="connsiteY0" fmla="*/ 195511 h 391022"/>
              <a:gd name="connsiteX1" fmla="*/ 509518 w 1019036"/>
              <a:gd name="connsiteY1" fmla="*/ 0 h 391022"/>
              <a:gd name="connsiteX2" fmla="*/ 1019036 w 1019036"/>
              <a:gd name="connsiteY2" fmla="*/ 195511 h 391022"/>
              <a:gd name="connsiteX3" fmla="*/ 509518 w 1019036"/>
              <a:gd name="connsiteY3" fmla="*/ 391022 h 391022"/>
              <a:gd name="connsiteX4" fmla="*/ 0 w 1019036"/>
              <a:gd name="connsiteY4" fmla="*/ 195511 h 39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036" h="391022">
                <a:moveTo>
                  <a:pt x="0" y="195511"/>
                </a:moveTo>
                <a:lnTo>
                  <a:pt x="509518" y="0"/>
                </a:lnTo>
                <a:lnTo>
                  <a:pt x="1019036" y="195511"/>
                </a:lnTo>
                <a:lnTo>
                  <a:pt x="509518" y="391022"/>
                </a:lnTo>
                <a:lnTo>
                  <a:pt x="0" y="195511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9805" tIns="102823" rIns="259805" bIns="102821" numCol="1" spcCol="1270" anchor="ctr" anchorCtr="0">
            <a:noAutofit/>
          </a:bodyPr>
          <a:lstStyle/>
          <a:p>
            <a:pPr algn="ctr" defTabSz="35553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100" dirty="0">
                <a:solidFill>
                  <a:srgbClr val="FFFFFF"/>
                </a:solidFill>
                <a:latin typeface="Arial"/>
              </a:rPr>
              <a:t>LDH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F8F89C1-91A7-8A7A-02C1-503721B060DB}"/>
              </a:ext>
            </a:extLst>
          </p:cNvPr>
          <p:cNvSpPr/>
          <p:nvPr/>
        </p:nvSpPr>
        <p:spPr>
          <a:xfrm>
            <a:off x="4339775" y="1036595"/>
            <a:ext cx="4796371" cy="365760"/>
          </a:xfrm>
          <a:custGeom>
            <a:avLst/>
            <a:gdLst>
              <a:gd name="connsiteX0" fmla="*/ 0 w 2408472"/>
              <a:gd name="connsiteY0" fmla="*/ 0 h 391022"/>
              <a:gd name="connsiteX1" fmla="*/ 2408472 w 2408472"/>
              <a:gd name="connsiteY1" fmla="*/ 0 h 391022"/>
              <a:gd name="connsiteX2" fmla="*/ 2408472 w 2408472"/>
              <a:gd name="connsiteY2" fmla="*/ 391022 h 391022"/>
              <a:gd name="connsiteX3" fmla="*/ 0 w 2408472"/>
              <a:gd name="connsiteY3" fmla="*/ 391022 h 391022"/>
              <a:gd name="connsiteX4" fmla="*/ 0 w 2408472"/>
              <a:gd name="connsiteY4" fmla="*/ 0 h 39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8472" h="391022">
                <a:moveTo>
                  <a:pt x="0" y="0"/>
                </a:moveTo>
                <a:lnTo>
                  <a:pt x="2408472" y="0"/>
                </a:lnTo>
                <a:lnTo>
                  <a:pt x="2408472" y="391022"/>
                </a:lnTo>
                <a:lnTo>
                  <a:pt x="0" y="391022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9" tIns="5079" rIns="5079" bIns="5079" numCol="1" spcCol="1270" anchor="ctr" anchorCtr="0">
            <a:noAutofit/>
          </a:bodyPr>
          <a:lstStyle/>
          <a:p>
            <a:pPr algn="ctr" defTabSz="35553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500" b="1">
                <a:solidFill>
                  <a:srgbClr val="FFFFFF"/>
                </a:solidFill>
                <a:latin typeface="Arial"/>
              </a:rPr>
              <a:t>Commencement of Complement Inhibitor treatment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101EF214-959F-56A8-29AA-75A65F842428}"/>
              </a:ext>
            </a:extLst>
          </p:cNvPr>
          <p:cNvSpPr/>
          <p:nvPr/>
        </p:nvSpPr>
        <p:spPr>
          <a:xfrm>
            <a:off x="1263757" y="5438567"/>
            <a:ext cx="9689887" cy="731520"/>
          </a:xfrm>
          <a:prstGeom prst="roundRect">
            <a:avLst/>
          </a:prstGeom>
          <a:solidFill>
            <a:srgbClr val="2F5597"/>
          </a:solidFill>
          <a:ln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4">
              <a:defRPr/>
            </a:pPr>
            <a:r>
              <a:rPr lang="en-US">
                <a:solidFill>
                  <a:prstClr val="white"/>
                </a:solidFill>
                <a:latin typeface="Calibri" panose="020F0502020204030204"/>
              </a:rPr>
              <a:t>		</a:t>
            </a:r>
          </a:p>
          <a:p>
            <a:pPr algn="ctr" defTabSz="914354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18D72D4-8AF4-425C-6391-8A1726F30292}"/>
              </a:ext>
            </a:extLst>
          </p:cNvPr>
          <p:cNvSpPr/>
          <p:nvPr/>
        </p:nvSpPr>
        <p:spPr>
          <a:xfrm>
            <a:off x="5856086" y="3410890"/>
            <a:ext cx="1194239" cy="396999"/>
          </a:xfrm>
          <a:custGeom>
            <a:avLst/>
            <a:gdLst>
              <a:gd name="connsiteX0" fmla="*/ 0 w 782045"/>
              <a:gd name="connsiteY0" fmla="*/ 0 h 391022"/>
              <a:gd name="connsiteX1" fmla="*/ 782045 w 782045"/>
              <a:gd name="connsiteY1" fmla="*/ 0 h 391022"/>
              <a:gd name="connsiteX2" fmla="*/ 782045 w 782045"/>
              <a:gd name="connsiteY2" fmla="*/ 391022 h 391022"/>
              <a:gd name="connsiteX3" fmla="*/ 0 w 782045"/>
              <a:gd name="connsiteY3" fmla="*/ 391022 h 391022"/>
              <a:gd name="connsiteX4" fmla="*/ 0 w 782045"/>
              <a:gd name="connsiteY4" fmla="*/ 0 h 391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2045" h="391022">
                <a:moveTo>
                  <a:pt x="0" y="0"/>
                </a:moveTo>
                <a:lnTo>
                  <a:pt x="782045" y="0"/>
                </a:lnTo>
                <a:lnTo>
                  <a:pt x="782045" y="391022"/>
                </a:lnTo>
                <a:lnTo>
                  <a:pt x="0" y="391022"/>
                </a:lnTo>
                <a:lnTo>
                  <a:pt x="0" y="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9" tIns="5079" rIns="5079" bIns="5079" numCol="1" spcCol="1270" anchor="ctr" anchorCtr="0">
            <a:noAutofit/>
          </a:bodyPr>
          <a:lstStyle/>
          <a:p>
            <a:pPr algn="ctr" defTabSz="35553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000">
                <a:solidFill>
                  <a:srgbClr val="FFFFFF"/>
                </a:solidFill>
                <a:latin typeface="Arial"/>
              </a:rPr>
              <a:t>Continue therapy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29E9E9-E999-3917-80C2-EE8974F1C362}"/>
              </a:ext>
            </a:extLst>
          </p:cNvPr>
          <p:cNvSpPr txBox="1"/>
          <p:nvPr/>
        </p:nvSpPr>
        <p:spPr>
          <a:xfrm>
            <a:off x="1746452" y="5501115"/>
            <a:ext cx="8693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en-US" sz="1600" dirty="0">
                <a:solidFill>
                  <a:prstClr val="white"/>
                </a:solidFill>
                <a:latin typeface="Arial"/>
                <a:ea typeface="ヒラギノ角ゴ Pro W3" panose="020B0300000000000000" pitchFamily="34" charset="-128"/>
              </a:rPr>
              <a:t>Clinically symptomatic extra-vascular hemolysis should be suspected once a systematic assessment has been done (including search for clonal evolution)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510644-E51F-9FAA-74A0-B09B3A9E87E3}"/>
              </a:ext>
            </a:extLst>
          </p:cNvPr>
          <p:cNvSpPr txBox="1"/>
          <p:nvPr/>
        </p:nvSpPr>
        <p:spPr>
          <a:xfrm>
            <a:off x="1251057" y="3975852"/>
            <a:ext cx="20072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 dirty="0">
                <a:solidFill>
                  <a:srgbClr val="FF0000"/>
                </a:solidFill>
                <a:latin typeface="Arial"/>
                <a:ea typeface="ヒラギノ角ゴ Pro W3" panose="020B0300000000000000" pitchFamily="34" charset="-128"/>
              </a:rPr>
              <a:t>Pharmacodynamic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B96381-C824-3B65-8477-3442137E405A}"/>
              </a:ext>
            </a:extLst>
          </p:cNvPr>
          <p:cNvSpPr txBox="1"/>
          <p:nvPr/>
        </p:nvSpPr>
        <p:spPr>
          <a:xfrm>
            <a:off x="8308925" y="1798556"/>
            <a:ext cx="38830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377" lvl="2"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600" b="1" dirty="0">
                <a:solidFill>
                  <a:srgbClr val="FF0000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Pharmacogenomic</a:t>
            </a:r>
          </a:p>
          <a:p>
            <a:pPr marL="914377" lvl="2"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Inability of drug to bind to target  </a:t>
            </a:r>
          </a:p>
          <a:p>
            <a:pPr marL="914377" lvl="2"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C5 polymorphism</a:t>
            </a:r>
          </a:p>
          <a:p>
            <a:pPr marL="914377" lvl="2"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FH polymorphism</a:t>
            </a:r>
          </a:p>
          <a:p>
            <a:pPr marL="914377" lvl="2" algn="ctr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Other unknown mechanism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E26415-75E4-2C79-1863-5757324E23CB}"/>
              </a:ext>
            </a:extLst>
          </p:cNvPr>
          <p:cNvSpPr txBox="1"/>
          <p:nvPr/>
        </p:nvSpPr>
        <p:spPr>
          <a:xfrm>
            <a:off x="3271689" y="3983248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 dirty="0">
                <a:solidFill>
                  <a:srgbClr val="FF0000"/>
                </a:solidFill>
                <a:latin typeface="Arial"/>
                <a:ea typeface="ヒラギノ角ゴ Pro W3" panose="020B0300000000000000" pitchFamily="34" charset="-128"/>
              </a:rPr>
              <a:t>Pharmacokinetic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F9E72D7-3096-45D9-F63D-337336BC1287}"/>
              </a:ext>
            </a:extLst>
          </p:cNvPr>
          <p:cNvSpPr txBox="1"/>
          <p:nvPr/>
        </p:nvSpPr>
        <p:spPr>
          <a:xfrm>
            <a:off x="3446303" y="4298943"/>
            <a:ext cx="72080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Lack of sufficient drug</a:t>
            </a:r>
          </a:p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Neutralisation of drug by antibody (Anti-drug antibodies: ADAs)</a:t>
            </a:r>
          </a:p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Iatrogenic- issues with access to drugs (very important)</a:t>
            </a:r>
          </a:p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Missed doses and prolongation of dosing interval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F0DB61-665D-0155-79AC-C65BC8F95F60}"/>
              </a:ext>
            </a:extLst>
          </p:cNvPr>
          <p:cNvSpPr txBox="1"/>
          <p:nvPr/>
        </p:nvSpPr>
        <p:spPr>
          <a:xfrm>
            <a:off x="-442722" y="4298943"/>
            <a:ext cx="72080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Increase of the target</a:t>
            </a:r>
          </a:p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Complement amplifying conditions (CACs)</a:t>
            </a:r>
          </a:p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Arial" panose="020B0604020202020204" pitchFamily="34" charset="0"/>
                <a:ea typeface="ヒラギノ角ゴ Pro W3" panose="020B0300000000000000" pitchFamily="34" charset="-128"/>
              </a:rPr>
              <a:t>&gt; Pregnancy</a:t>
            </a:r>
          </a:p>
          <a:p>
            <a:pPr marL="914377" lvl="2" defTabSz="914377"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 dirty="0">
              <a:solidFill>
                <a:prstClr val="black"/>
              </a:solidFill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5758A-9FAE-7DE9-8CF5-21DB422843ED}"/>
              </a:ext>
            </a:extLst>
          </p:cNvPr>
          <p:cNvSpPr txBox="1"/>
          <p:nvPr/>
        </p:nvSpPr>
        <p:spPr>
          <a:xfrm>
            <a:off x="178697" y="6332181"/>
            <a:ext cx="11167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BTH, breakthrough hemolysis; CAC, complement- amplifying condition C5, complement component 5; CH50, 50% complement hemolytic activity correlated with plasma LDH; FH, factor H; LDH, lactate dehydrogenase; </a:t>
            </a:r>
            <a:br>
              <a:rPr lang="en-US" sz="800" dirty="0">
                <a:solidFill>
                  <a:srgbClr val="000000"/>
                </a:solidFill>
                <a:latin typeface="Arial"/>
              </a:rPr>
            </a:br>
            <a:r>
              <a:rPr lang="en-US" sz="800" dirty="0">
                <a:solidFill>
                  <a:srgbClr val="000000"/>
                </a:solidFill>
                <a:latin typeface="Arial"/>
              </a:rPr>
              <a:t>PK, pharmacokinetic; PNH, paroxysmal nocturnal </a:t>
            </a:r>
            <a:r>
              <a:rPr lang="en-US" sz="800" dirty="0" err="1">
                <a:solidFill>
                  <a:srgbClr val="000000"/>
                </a:solidFill>
                <a:latin typeface="Arial"/>
              </a:rPr>
              <a:t>haemoglobinuria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defTabSz="914377">
              <a:defRPr/>
            </a:pPr>
            <a:r>
              <a:rPr lang="en-US" sz="800" dirty="0">
                <a:solidFill>
                  <a:srgbClr val="000000"/>
                </a:solidFill>
                <a:latin typeface="Arial"/>
              </a:rPr>
              <a:t>Kulasekararaj AG, et al. </a:t>
            </a:r>
            <a:r>
              <a:rPr lang="en-US" sz="800" i="1" dirty="0">
                <a:solidFill>
                  <a:srgbClr val="000000"/>
                </a:solidFill>
                <a:latin typeface="Arial"/>
              </a:rPr>
              <a:t>Am J </a:t>
            </a:r>
            <a:r>
              <a:rPr lang="en-US" sz="800" i="1" dirty="0" err="1">
                <a:solidFill>
                  <a:srgbClr val="000000"/>
                </a:solidFill>
                <a:latin typeface="Arial"/>
              </a:rPr>
              <a:t>Hematol</a:t>
            </a:r>
            <a:r>
              <a:rPr lang="en-US" sz="800" i="1" dirty="0">
                <a:solidFill>
                  <a:srgbClr val="000000"/>
                </a:solidFill>
                <a:latin typeface="Arial"/>
              </a:rPr>
              <a:t>.</a:t>
            </a:r>
            <a:r>
              <a:rPr lang="en-US" sz="800" dirty="0">
                <a:solidFill>
                  <a:srgbClr val="000000"/>
                </a:solidFill>
                <a:latin typeface="Arial"/>
              </a:rPr>
              <a:t> 2021;96(7):E232–E235.</a:t>
            </a: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A90348A9-149E-6348-82F6-81C70319ABEC}"/>
              </a:ext>
            </a:extLst>
          </p:cNvPr>
          <p:cNvSpPr txBox="1">
            <a:spLocks noChangeArrowheads="1"/>
          </p:cNvSpPr>
          <p:nvPr/>
        </p:nvSpPr>
        <p:spPr>
          <a:xfrm>
            <a:off x="1140593" y="193678"/>
            <a:ext cx="9923679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Practical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assessment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of patients </a:t>
            </a: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with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anemia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on anti-C5 </a:t>
            </a:r>
          </a:p>
        </p:txBody>
      </p: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3460E4C1-3CFD-2D48-926C-87D9DC0F482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Image 44" descr="globulesVerticaux.png">
            <a:extLst>
              <a:ext uri="{FF2B5EF4-FFF2-40B4-BE49-F238E27FC236}">
                <a16:creationId xmlns:a16="http://schemas.microsoft.com/office/drawing/2014/main" id="{2B8118F8-B6ED-BD45-A84A-373DE3AF8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8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3" grpId="0"/>
      <p:bldP spid="5" grpId="0"/>
      <p:bldP spid="8" grpId="0"/>
      <p:bldP spid="8" grpId="1"/>
      <p:bldP spid="10" grpId="0"/>
      <p:bldP spid="38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3F5EFA-DF3F-BA48-8A71-857A8D9C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53" y="469996"/>
            <a:ext cx="11440288" cy="777875"/>
          </a:xfrm>
        </p:spPr>
        <p:txBody>
          <a:bodyPr/>
          <a:lstStyle/>
          <a:p>
            <a:pPr>
              <a:lnSpc>
                <a:spcPct val="50000"/>
              </a:lnSpc>
            </a:pPr>
            <a:r>
              <a:rPr lang="it-IT" sz="3200" dirty="0">
                <a:cs typeface="Arial" charset="0"/>
              </a:rPr>
              <a:t>C5 </a:t>
            </a:r>
            <a:r>
              <a:rPr lang="it-IT" sz="3200" dirty="0" err="1">
                <a:cs typeface="Arial" charset="0"/>
              </a:rPr>
              <a:t>blockade</a:t>
            </a:r>
            <a:r>
              <a:rPr lang="it-IT" sz="3200" dirty="0">
                <a:cs typeface="Arial" charset="0"/>
              </a:rPr>
              <a:t>, C3 </a:t>
            </a:r>
            <a:r>
              <a:rPr lang="it-IT" sz="3200" dirty="0" err="1">
                <a:cs typeface="Arial" charset="0"/>
              </a:rPr>
              <a:t>binding</a:t>
            </a:r>
            <a:r>
              <a:rPr lang="it-IT" sz="3200" dirty="0">
                <a:cs typeface="Arial" charset="0"/>
              </a:rPr>
              <a:t> and </a:t>
            </a:r>
            <a:r>
              <a:rPr lang="it-IT" sz="3200" i="1" dirty="0">
                <a:cs typeface="Arial" charset="0"/>
              </a:rPr>
              <a:t>de novo</a:t>
            </a:r>
            <a:br>
              <a:rPr lang="it-IT" sz="3200" i="1" dirty="0">
                <a:cs typeface="Arial" charset="0"/>
              </a:rPr>
            </a:br>
            <a:r>
              <a:rPr lang="it-IT" sz="3200" i="1" dirty="0">
                <a:cs typeface="Arial" charset="0"/>
              </a:rPr>
              <a:t> </a:t>
            </a:r>
            <a:br>
              <a:rPr lang="it-IT" sz="3200" i="1" dirty="0">
                <a:cs typeface="Arial" charset="0"/>
              </a:rPr>
            </a:br>
            <a:r>
              <a:rPr lang="it-IT" sz="3200" b="0" i="1" dirty="0" err="1">
                <a:cs typeface="Arial" charset="0"/>
              </a:rPr>
              <a:t>iatrogenic</a:t>
            </a:r>
            <a:r>
              <a:rPr lang="it-IT" sz="3200" b="0" i="1" dirty="0">
                <a:cs typeface="Arial" charset="0"/>
              </a:rPr>
              <a:t> </a:t>
            </a:r>
            <a:r>
              <a:rPr lang="it-IT" sz="3200" b="0" i="1" dirty="0" err="1">
                <a:cs typeface="Arial" charset="0"/>
              </a:rPr>
              <a:t>extravascular</a:t>
            </a:r>
            <a:r>
              <a:rPr lang="it-IT" sz="3200" b="0" i="1" dirty="0">
                <a:cs typeface="Arial" charset="0"/>
              </a:rPr>
              <a:t> </a:t>
            </a:r>
            <a:r>
              <a:rPr lang="it-IT" sz="3200" b="0" i="1" dirty="0" err="1">
                <a:cs typeface="Arial" charset="0"/>
              </a:rPr>
              <a:t>hemolysis</a:t>
            </a:r>
            <a:endParaRPr lang="fr-FR" sz="3200" b="0" i="1" dirty="0"/>
          </a:p>
        </p:txBody>
      </p:sp>
      <p:sp>
        <p:nvSpPr>
          <p:cNvPr id="274" name="Footer Placeholder 2">
            <a:extLst>
              <a:ext uri="{FF2B5EF4-FFF2-40B4-BE49-F238E27FC236}">
                <a16:creationId xmlns:a16="http://schemas.microsoft.com/office/drawing/2014/main" id="{C304CACE-8194-AE4D-BB64-0F1FCD0219FF}"/>
              </a:ext>
            </a:extLst>
          </p:cNvPr>
          <p:cNvSpPr txBox="1">
            <a:spLocks/>
          </p:cNvSpPr>
          <p:nvPr/>
        </p:nvSpPr>
        <p:spPr>
          <a:xfrm>
            <a:off x="525101" y="6342063"/>
            <a:ext cx="7476456" cy="523220"/>
          </a:xfrm>
          <a:prstGeom prst="rect">
            <a:avLst/>
          </a:prstGeom>
        </p:spPr>
        <p:txBody>
          <a:bodyPr wrap="none" lIns="108000" rIns="0" anchor="t" anchorCtr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it-IT" sz="700">
                <a:solidFill>
                  <a:srgbClr val="000000"/>
                </a:solidFill>
                <a:latin typeface="Arial"/>
              </a:rPr>
              <a:t>Figure adapted from Notaro R </a:t>
            </a:r>
            <a:r>
              <a:rPr lang="it-IT" sz="700" i="1">
                <a:solidFill>
                  <a:srgbClr val="000000"/>
                </a:solidFill>
                <a:latin typeface="Arial"/>
              </a:rPr>
              <a:t>N Engl J Med. </a:t>
            </a:r>
            <a:r>
              <a:rPr lang="it-IT" sz="700">
                <a:solidFill>
                  <a:srgbClr val="000000"/>
                </a:solidFill>
                <a:latin typeface="Arial"/>
              </a:rPr>
              <a:t>2022</a:t>
            </a:r>
            <a:r>
              <a:rPr lang="it-IT" sz="700" baseline="30000">
                <a:solidFill>
                  <a:srgbClr val="000000"/>
                </a:solidFill>
                <a:latin typeface="Arial"/>
              </a:rPr>
              <a:t>1</a:t>
            </a:r>
          </a:p>
          <a:p>
            <a:pPr defTabSz="914377">
              <a:defRPr/>
            </a:pPr>
            <a:r>
              <a:rPr lang="it-IT" sz="700">
                <a:solidFill>
                  <a:srgbClr val="000000"/>
                </a:solidFill>
                <a:latin typeface="Arial"/>
              </a:rPr>
              <a:t>EVH, extravascular haemolysis; MAC, membrane-attack complex; </a:t>
            </a:r>
            <a:r>
              <a:rPr lang="en-US" sz="700">
                <a:solidFill>
                  <a:srgbClr val="000000"/>
                </a:solidFill>
                <a:latin typeface="Arial"/>
              </a:rPr>
              <a:t>PNH, </a:t>
            </a:r>
            <a:r>
              <a:rPr lang="en-GB" sz="700">
                <a:solidFill>
                  <a:srgbClr val="000000"/>
                </a:solidFill>
                <a:latin typeface="Arial"/>
              </a:rPr>
              <a:t>paroxysmal nocturnal haemoglobinuria; RBC, red blood cell. </a:t>
            </a:r>
            <a:br>
              <a:rPr lang="en-GB" sz="700">
                <a:solidFill>
                  <a:srgbClr val="000000"/>
                </a:solidFill>
                <a:latin typeface="Arial"/>
              </a:rPr>
            </a:br>
            <a:r>
              <a:rPr lang="en-GB" sz="700">
                <a:solidFill>
                  <a:srgbClr val="000000"/>
                </a:solidFill>
                <a:latin typeface="Arial"/>
              </a:rPr>
              <a:t>1. </a:t>
            </a:r>
            <a:r>
              <a:rPr lang="pt-BR" sz="700">
                <a:solidFill>
                  <a:srgbClr val="000000"/>
                </a:solidFill>
                <a:latin typeface="Arial"/>
              </a:rPr>
              <a:t>Notaro R, Luzzatto L. </a:t>
            </a:r>
            <a:r>
              <a:rPr lang="pt-BR" sz="700" i="1">
                <a:solidFill>
                  <a:srgbClr val="000000"/>
                </a:solidFill>
                <a:latin typeface="Arial"/>
              </a:rPr>
              <a:t>N Engl J Med.</a:t>
            </a:r>
            <a:r>
              <a:rPr lang="pt-BR" sz="700">
                <a:solidFill>
                  <a:srgbClr val="000000"/>
                </a:solidFill>
                <a:latin typeface="Arial"/>
              </a:rPr>
              <a:t> 2022;387(2):160–166</a:t>
            </a:r>
            <a:r>
              <a:rPr lang="it-IT" sz="700">
                <a:solidFill>
                  <a:srgbClr val="000000"/>
                </a:solidFill>
                <a:latin typeface="Arial"/>
              </a:rPr>
              <a:t>; 2. Figures from personal library of Dr Notaro; 3. Risitano AM et al. </a:t>
            </a:r>
            <a:r>
              <a:rPr lang="it-IT" sz="700" i="1">
                <a:solidFill>
                  <a:srgbClr val="000000"/>
                </a:solidFill>
                <a:latin typeface="Arial"/>
              </a:rPr>
              <a:t>Blood</a:t>
            </a:r>
            <a:r>
              <a:rPr lang="it-IT" sz="700">
                <a:solidFill>
                  <a:srgbClr val="000000"/>
                </a:solidFill>
                <a:latin typeface="Arial"/>
              </a:rPr>
              <a:t> 2009;</a:t>
            </a:r>
            <a:r>
              <a:rPr lang="is-IS" sz="700">
                <a:solidFill>
                  <a:srgbClr val="000000"/>
                </a:solidFill>
                <a:latin typeface="Arial"/>
              </a:rPr>
              <a:t>113(17):4094-4100</a:t>
            </a:r>
            <a:r>
              <a:rPr lang="it-IT" sz="700">
                <a:solidFill>
                  <a:srgbClr val="000000"/>
                </a:solidFill>
                <a:latin typeface="Arial"/>
              </a:rPr>
              <a:t>; </a:t>
            </a:r>
            <a:br>
              <a:rPr lang="it-IT" sz="700">
                <a:solidFill>
                  <a:srgbClr val="000000"/>
                </a:solidFill>
                <a:latin typeface="Arial"/>
              </a:rPr>
            </a:br>
            <a:r>
              <a:rPr lang="it-IT" sz="700">
                <a:solidFill>
                  <a:srgbClr val="000000"/>
                </a:solidFill>
                <a:latin typeface="Arial"/>
              </a:rPr>
              <a:t>4. </a:t>
            </a:r>
            <a:r>
              <a:rPr lang="en-US" sz="70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Kulasekararaj A et al. Presentation at EHA 2023. Abstract </a:t>
            </a:r>
            <a:r>
              <a:rPr lang="en-US" sz="700">
                <a:solidFill>
                  <a:srgbClr val="000000"/>
                </a:solidFill>
                <a:latin typeface="Arial"/>
              </a:rPr>
              <a:t>PB2056</a:t>
            </a:r>
            <a:r>
              <a:rPr lang="it-IT" sz="70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. </a:t>
            </a:r>
            <a:r>
              <a:rPr lang="it-IT" sz="700" i="1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Hemasphere</a:t>
            </a:r>
            <a:r>
              <a:rPr lang="it-IT" sz="70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en-US" sz="700">
                <a:solidFill>
                  <a:srgbClr val="000000"/>
                </a:solidFill>
                <a:latin typeface="Arial"/>
                <a:cs typeface="Arial" panose="020B0604020202020204" pitchFamily="34" charset="0"/>
              </a:rPr>
              <a:t>2023</a:t>
            </a:r>
            <a:r>
              <a:rPr lang="en-US" sz="700">
                <a:solidFill>
                  <a:srgbClr val="000000"/>
                </a:solidFill>
                <a:latin typeface="Arial"/>
              </a:rPr>
              <a:t>; 7(Suppl ): e35238f0; 5. Dubureaux PE et al. </a:t>
            </a:r>
            <a:r>
              <a:rPr lang="en-US" sz="700" i="1">
                <a:solidFill>
                  <a:srgbClr val="000000"/>
                </a:solidFill>
                <a:latin typeface="Arial"/>
              </a:rPr>
              <a:t>Bone Marrow Transplant. </a:t>
            </a:r>
            <a:r>
              <a:rPr lang="en-US" sz="700">
                <a:solidFill>
                  <a:srgbClr val="000000"/>
                </a:solidFill>
                <a:latin typeface="Arial"/>
              </a:rPr>
              <a:t>2021;56(10):</a:t>
            </a:r>
            <a:r>
              <a:rPr lang="is-IS" sz="700">
                <a:solidFill>
                  <a:srgbClr val="000000"/>
                </a:solidFill>
                <a:latin typeface="Arial"/>
              </a:rPr>
              <a:t>2600–2602.</a:t>
            </a:r>
            <a:endParaRPr lang="en-US" sz="7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Oval 21">
            <a:extLst>
              <a:ext uri="{FF2B5EF4-FFF2-40B4-BE49-F238E27FC236}">
                <a16:creationId xmlns:a16="http://schemas.microsoft.com/office/drawing/2014/main" id="{BFCF7FDD-CF49-7D4F-B7E4-41CB01CF4F04}"/>
              </a:ext>
            </a:extLst>
          </p:cNvPr>
          <p:cNvSpPr/>
          <p:nvPr/>
        </p:nvSpPr>
        <p:spPr>
          <a:xfrm>
            <a:off x="1875508" y="3779601"/>
            <a:ext cx="377553" cy="370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sz="9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276" name="Oval 22">
            <a:extLst>
              <a:ext uri="{FF2B5EF4-FFF2-40B4-BE49-F238E27FC236}">
                <a16:creationId xmlns:a16="http://schemas.microsoft.com/office/drawing/2014/main" id="{1CD9C1D7-9DCD-E546-AD20-A3FCC6FAFD39}"/>
              </a:ext>
            </a:extLst>
          </p:cNvPr>
          <p:cNvSpPr/>
          <p:nvPr/>
        </p:nvSpPr>
        <p:spPr>
          <a:xfrm>
            <a:off x="705661" y="3779601"/>
            <a:ext cx="377553" cy="370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sz="9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277" name="Oval 23">
            <a:extLst>
              <a:ext uri="{FF2B5EF4-FFF2-40B4-BE49-F238E27FC236}">
                <a16:creationId xmlns:a16="http://schemas.microsoft.com/office/drawing/2014/main" id="{1C7606AA-60A5-7D4F-9360-73D7A9518D84}"/>
              </a:ext>
            </a:extLst>
          </p:cNvPr>
          <p:cNvSpPr/>
          <p:nvPr/>
        </p:nvSpPr>
        <p:spPr>
          <a:xfrm>
            <a:off x="1095610" y="3779601"/>
            <a:ext cx="377553" cy="370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sz="9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278" name="Oval 24">
            <a:extLst>
              <a:ext uri="{FF2B5EF4-FFF2-40B4-BE49-F238E27FC236}">
                <a16:creationId xmlns:a16="http://schemas.microsoft.com/office/drawing/2014/main" id="{75E8B20E-DF1C-5F45-BEFA-8179B46AB4AE}"/>
              </a:ext>
            </a:extLst>
          </p:cNvPr>
          <p:cNvSpPr/>
          <p:nvPr/>
        </p:nvSpPr>
        <p:spPr>
          <a:xfrm>
            <a:off x="1485558" y="3779601"/>
            <a:ext cx="377553" cy="37063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sz="900" b="1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279" name="Group 31">
            <a:extLst>
              <a:ext uri="{FF2B5EF4-FFF2-40B4-BE49-F238E27FC236}">
                <a16:creationId xmlns:a16="http://schemas.microsoft.com/office/drawing/2014/main" id="{7DBF411E-32BC-C742-B8F3-739D10B53172}"/>
              </a:ext>
            </a:extLst>
          </p:cNvPr>
          <p:cNvGrpSpPr/>
          <p:nvPr/>
        </p:nvGrpSpPr>
        <p:grpSpPr>
          <a:xfrm>
            <a:off x="2600703" y="3112077"/>
            <a:ext cx="573519" cy="468719"/>
            <a:chOff x="6744072" y="2609157"/>
            <a:chExt cx="1008114" cy="824873"/>
          </a:xfrm>
        </p:grpSpPr>
        <p:sp>
          <p:nvSpPr>
            <p:cNvPr id="280" name="Rectangle: Top Corners Snipped 147">
              <a:extLst>
                <a:ext uri="{FF2B5EF4-FFF2-40B4-BE49-F238E27FC236}">
                  <a16:creationId xmlns:a16="http://schemas.microsoft.com/office/drawing/2014/main" id="{A4B3961C-0379-474A-B954-8923C64F98EC}"/>
                </a:ext>
              </a:extLst>
            </p:cNvPr>
            <p:cNvSpPr/>
            <p:nvPr/>
          </p:nvSpPr>
          <p:spPr>
            <a:xfrm rot="10800000">
              <a:off x="6744072" y="2882900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81" name="TextBox 148">
              <a:extLst>
                <a:ext uri="{FF2B5EF4-FFF2-40B4-BE49-F238E27FC236}">
                  <a16:creationId xmlns:a16="http://schemas.microsoft.com/office/drawing/2014/main" id="{959305B8-F88D-2642-AB70-3B0F5671C2B2}"/>
                </a:ext>
              </a:extLst>
            </p:cNvPr>
            <p:cNvSpPr txBox="1"/>
            <p:nvPr/>
          </p:nvSpPr>
          <p:spPr>
            <a:xfrm>
              <a:off x="6982767" y="3081964"/>
              <a:ext cx="533110" cy="352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buClr>
                  <a:srgbClr val="00AB8E"/>
                </a:buClr>
                <a:defRPr/>
              </a:pPr>
              <a:r>
                <a:rPr lang="en-GB" sz="700" b="1">
                  <a:solidFill>
                    <a:prstClr val="white"/>
                  </a:solidFill>
                  <a:latin typeface="Arial"/>
                </a:rPr>
                <a:t>Bb</a:t>
              </a:r>
            </a:p>
          </p:txBody>
        </p:sp>
        <p:sp>
          <p:nvSpPr>
            <p:cNvPr id="282" name="Oval 149">
              <a:extLst>
                <a:ext uri="{FF2B5EF4-FFF2-40B4-BE49-F238E27FC236}">
                  <a16:creationId xmlns:a16="http://schemas.microsoft.com/office/drawing/2014/main" id="{19C78B52-DC12-9445-BBEA-29CD3A9130F8}"/>
                </a:ext>
              </a:extLst>
            </p:cNvPr>
            <p:cNvSpPr/>
            <p:nvPr/>
          </p:nvSpPr>
          <p:spPr>
            <a:xfrm>
              <a:off x="6744074" y="2609157"/>
              <a:ext cx="1008112" cy="48418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 baseline="-25000">
                <a:solidFill>
                  <a:prstClr val="white"/>
                </a:solidFill>
                <a:latin typeface="Arial"/>
              </a:endParaRPr>
            </a:p>
          </p:txBody>
        </p:sp>
      </p:grpSp>
      <p:sp>
        <p:nvSpPr>
          <p:cNvPr id="283" name="TextBox 32">
            <a:extLst>
              <a:ext uri="{FF2B5EF4-FFF2-40B4-BE49-F238E27FC236}">
                <a16:creationId xmlns:a16="http://schemas.microsoft.com/office/drawing/2014/main" id="{B3613772-2D77-1542-8300-16EDFC2A88D9}"/>
              </a:ext>
            </a:extLst>
          </p:cNvPr>
          <p:cNvSpPr txBox="1"/>
          <p:nvPr/>
        </p:nvSpPr>
        <p:spPr>
          <a:xfrm>
            <a:off x="1709706" y="3257248"/>
            <a:ext cx="788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C5 convertase </a:t>
            </a:r>
            <a:br>
              <a:rPr lang="en-GB" sz="700">
                <a:solidFill>
                  <a:srgbClr val="000000"/>
                </a:solidFill>
                <a:latin typeface="Arial"/>
              </a:rPr>
            </a:br>
            <a:r>
              <a:rPr lang="en-GB" sz="700">
                <a:solidFill>
                  <a:srgbClr val="000000"/>
                </a:solidFill>
                <a:latin typeface="Arial"/>
              </a:rPr>
              <a:t>(C3b</a:t>
            </a:r>
            <a:r>
              <a:rPr lang="en-GB" sz="700" baseline="-25000">
                <a:solidFill>
                  <a:srgbClr val="000000"/>
                </a:solidFill>
                <a:latin typeface="Arial"/>
              </a:rPr>
              <a:t>n</a:t>
            </a:r>
            <a:r>
              <a:rPr lang="en-GB" sz="700">
                <a:solidFill>
                  <a:srgbClr val="000000"/>
                </a:solidFill>
                <a:latin typeface="Arial"/>
              </a:rPr>
              <a:t>Bb)</a:t>
            </a:r>
          </a:p>
        </p:txBody>
      </p:sp>
      <p:cxnSp>
        <p:nvCxnSpPr>
          <p:cNvPr id="284" name="Straight Connector 33">
            <a:extLst>
              <a:ext uri="{FF2B5EF4-FFF2-40B4-BE49-F238E27FC236}">
                <a16:creationId xmlns:a16="http://schemas.microsoft.com/office/drawing/2014/main" id="{72A2870E-9AA7-B645-85F3-2FE1A6BB8D93}"/>
              </a:ext>
            </a:extLst>
          </p:cNvPr>
          <p:cNvCxnSpPr>
            <a:cxnSpLocks/>
            <a:stCxn id="283" idx="3"/>
            <a:endCxn id="280" idx="0"/>
          </p:cNvCxnSpPr>
          <p:nvPr/>
        </p:nvCxnSpPr>
        <p:spPr>
          <a:xfrm flipV="1">
            <a:off x="2498704" y="3405191"/>
            <a:ext cx="101999" cy="594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34">
            <a:extLst>
              <a:ext uri="{FF2B5EF4-FFF2-40B4-BE49-F238E27FC236}">
                <a16:creationId xmlns:a16="http://schemas.microsoft.com/office/drawing/2014/main" id="{EA0BA3C5-544B-FF44-877D-55BC4D25EA3C}"/>
              </a:ext>
            </a:extLst>
          </p:cNvPr>
          <p:cNvCxnSpPr>
            <a:cxnSpLocks/>
            <a:stCxn id="278" idx="4"/>
            <a:endCxn id="293" idx="0"/>
          </p:cNvCxnSpPr>
          <p:nvPr/>
        </p:nvCxnSpPr>
        <p:spPr>
          <a:xfrm>
            <a:off x="1674335" y="4150236"/>
            <a:ext cx="0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35">
            <a:extLst>
              <a:ext uri="{FF2B5EF4-FFF2-40B4-BE49-F238E27FC236}">
                <a16:creationId xmlns:a16="http://schemas.microsoft.com/office/drawing/2014/main" id="{10ADF29F-368E-C648-ADD7-0850A68867B9}"/>
              </a:ext>
            </a:extLst>
          </p:cNvPr>
          <p:cNvCxnSpPr>
            <a:cxnSpLocks/>
            <a:stCxn id="277" idx="4"/>
            <a:endCxn id="292" idx="0"/>
          </p:cNvCxnSpPr>
          <p:nvPr/>
        </p:nvCxnSpPr>
        <p:spPr>
          <a:xfrm>
            <a:off x="1284387" y="4150236"/>
            <a:ext cx="0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36">
            <a:extLst>
              <a:ext uri="{FF2B5EF4-FFF2-40B4-BE49-F238E27FC236}">
                <a16:creationId xmlns:a16="http://schemas.microsoft.com/office/drawing/2014/main" id="{3CBC2BFF-2CBF-7E49-96B0-233A9C7B5BC0}"/>
              </a:ext>
            </a:extLst>
          </p:cNvPr>
          <p:cNvCxnSpPr>
            <a:cxnSpLocks/>
            <a:stCxn id="276" idx="4"/>
            <a:endCxn id="291" idx="0"/>
          </p:cNvCxnSpPr>
          <p:nvPr/>
        </p:nvCxnSpPr>
        <p:spPr>
          <a:xfrm>
            <a:off x="894437" y="4150236"/>
            <a:ext cx="0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37">
            <a:extLst>
              <a:ext uri="{FF2B5EF4-FFF2-40B4-BE49-F238E27FC236}">
                <a16:creationId xmlns:a16="http://schemas.microsoft.com/office/drawing/2014/main" id="{1E95CBCF-5989-9D47-8E2C-1C1338199C69}"/>
              </a:ext>
            </a:extLst>
          </p:cNvPr>
          <p:cNvCxnSpPr>
            <a:cxnSpLocks/>
            <a:stCxn id="275" idx="4"/>
            <a:endCxn id="294" idx="0"/>
          </p:cNvCxnSpPr>
          <p:nvPr/>
        </p:nvCxnSpPr>
        <p:spPr>
          <a:xfrm>
            <a:off x="2064283" y="4150236"/>
            <a:ext cx="0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TextBox 38">
            <a:extLst>
              <a:ext uri="{FF2B5EF4-FFF2-40B4-BE49-F238E27FC236}">
                <a16:creationId xmlns:a16="http://schemas.microsoft.com/office/drawing/2014/main" id="{01E7DF3A-D06F-EB4F-AEFF-711BE9DE54DB}"/>
              </a:ext>
            </a:extLst>
          </p:cNvPr>
          <p:cNvSpPr txBox="1"/>
          <p:nvPr/>
        </p:nvSpPr>
        <p:spPr>
          <a:xfrm>
            <a:off x="666065" y="4633823"/>
            <a:ext cx="474613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C5b-9 (MAC)</a:t>
            </a:r>
          </a:p>
        </p:txBody>
      </p:sp>
      <p:grpSp>
        <p:nvGrpSpPr>
          <p:cNvPr id="290" name="Group 39">
            <a:extLst>
              <a:ext uri="{FF2B5EF4-FFF2-40B4-BE49-F238E27FC236}">
                <a16:creationId xmlns:a16="http://schemas.microsoft.com/office/drawing/2014/main" id="{2C297797-2A06-694F-82DF-9D214AF30E2D}"/>
              </a:ext>
            </a:extLst>
          </p:cNvPr>
          <p:cNvGrpSpPr/>
          <p:nvPr/>
        </p:nvGrpSpPr>
        <p:grpSpPr>
          <a:xfrm>
            <a:off x="774826" y="4280799"/>
            <a:ext cx="1409069" cy="337316"/>
            <a:chOff x="4278195" y="5726101"/>
            <a:chExt cx="1975033" cy="481626"/>
          </a:xfrm>
        </p:grpSpPr>
        <p:pic>
          <p:nvPicPr>
            <p:cNvPr id="291" name="Picture 143">
              <a:extLst>
                <a:ext uri="{FF2B5EF4-FFF2-40B4-BE49-F238E27FC236}">
                  <a16:creationId xmlns:a16="http://schemas.microsoft.com/office/drawing/2014/main" id="{85839053-245D-0342-B5DF-2F11A1FB6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78195" y="5726101"/>
              <a:ext cx="335309" cy="481626"/>
            </a:xfrm>
            <a:prstGeom prst="rect">
              <a:avLst/>
            </a:prstGeom>
          </p:spPr>
        </p:pic>
        <p:pic>
          <p:nvPicPr>
            <p:cNvPr id="292" name="Picture 144">
              <a:extLst>
                <a:ext uri="{FF2B5EF4-FFF2-40B4-BE49-F238E27FC236}">
                  <a16:creationId xmlns:a16="http://schemas.microsoft.com/office/drawing/2014/main" id="{25D5F19D-833E-214A-A6C3-58F4157A7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24770" y="5726101"/>
              <a:ext cx="335309" cy="481626"/>
            </a:xfrm>
            <a:prstGeom prst="rect">
              <a:avLst/>
            </a:prstGeom>
          </p:spPr>
        </p:pic>
        <p:pic>
          <p:nvPicPr>
            <p:cNvPr id="293" name="Picture 145">
              <a:extLst>
                <a:ext uri="{FF2B5EF4-FFF2-40B4-BE49-F238E27FC236}">
                  <a16:creationId xmlns:a16="http://schemas.microsoft.com/office/drawing/2014/main" id="{A745ABCD-DF58-1244-B5DF-01D7284B6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71344" y="5726101"/>
              <a:ext cx="335309" cy="481626"/>
            </a:xfrm>
            <a:prstGeom prst="rect">
              <a:avLst/>
            </a:prstGeom>
          </p:spPr>
        </p:pic>
        <p:pic>
          <p:nvPicPr>
            <p:cNvPr id="294" name="Picture 146">
              <a:extLst>
                <a:ext uri="{FF2B5EF4-FFF2-40B4-BE49-F238E27FC236}">
                  <a16:creationId xmlns:a16="http://schemas.microsoft.com/office/drawing/2014/main" id="{1922E067-288F-034E-94F2-2F5CFC17B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17919" y="5726101"/>
              <a:ext cx="335309" cy="481626"/>
            </a:xfrm>
            <a:prstGeom prst="rect">
              <a:avLst/>
            </a:prstGeom>
          </p:spPr>
        </p:pic>
      </p:grpSp>
      <p:grpSp>
        <p:nvGrpSpPr>
          <p:cNvPr id="295" name="Group 54">
            <a:extLst>
              <a:ext uri="{FF2B5EF4-FFF2-40B4-BE49-F238E27FC236}">
                <a16:creationId xmlns:a16="http://schemas.microsoft.com/office/drawing/2014/main" id="{A49D1E65-C825-FC42-9C4D-B9F6951E447A}"/>
              </a:ext>
            </a:extLst>
          </p:cNvPr>
          <p:cNvGrpSpPr/>
          <p:nvPr/>
        </p:nvGrpSpPr>
        <p:grpSpPr>
          <a:xfrm>
            <a:off x="3431152" y="3112073"/>
            <a:ext cx="573517" cy="468720"/>
            <a:chOff x="6744072" y="2609156"/>
            <a:chExt cx="1008112" cy="824875"/>
          </a:xfrm>
        </p:grpSpPr>
        <p:sp>
          <p:nvSpPr>
            <p:cNvPr id="296" name="Rectangle: Top Corners Snipped 131">
              <a:extLst>
                <a:ext uri="{FF2B5EF4-FFF2-40B4-BE49-F238E27FC236}">
                  <a16:creationId xmlns:a16="http://schemas.microsoft.com/office/drawing/2014/main" id="{BA42789A-7FCF-4F4F-A9DE-5BCB6C279E73}"/>
                </a:ext>
              </a:extLst>
            </p:cNvPr>
            <p:cNvSpPr/>
            <p:nvPr/>
          </p:nvSpPr>
          <p:spPr>
            <a:xfrm rot="10800000">
              <a:off x="6744072" y="2882900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297" name="TextBox 132">
              <a:extLst>
                <a:ext uri="{FF2B5EF4-FFF2-40B4-BE49-F238E27FC236}">
                  <a16:creationId xmlns:a16="http://schemas.microsoft.com/office/drawing/2014/main" id="{D96AEC53-BEB4-854E-B27F-7E41F8DE676A}"/>
                </a:ext>
              </a:extLst>
            </p:cNvPr>
            <p:cNvSpPr txBox="1"/>
            <p:nvPr/>
          </p:nvSpPr>
          <p:spPr>
            <a:xfrm>
              <a:off x="6982763" y="3081965"/>
              <a:ext cx="533111" cy="352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buClr>
                  <a:srgbClr val="00AB8E"/>
                </a:buClr>
                <a:defRPr/>
              </a:pPr>
              <a:r>
                <a:rPr lang="en-GB" sz="700" b="1">
                  <a:solidFill>
                    <a:prstClr val="white"/>
                  </a:solidFill>
                  <a:latin typeface="Arial"/>
                </a:rPr>
                <a:t>Bb</a:t>
              </a:r>
            </a:p>
          </p:txBody>
        </p:sp>
        <p:sp>
          <p:nvSpPr>
            <p:cNvPr id="298" name="Oval 133">
              <a:extLst>
                <a:ext uri="{FF2B5EF4-FFF2-40B4-BE49-F238E27FC236}">
                  <a16:creationId xmlns:a16="http://schemas.microsoft.com/office/drawing/2014/main" id="{06B7E46A-5F86-0A48-B32A-68AFE153496E}"/>
                </a:ext>
              </a:extLst>
            </p:cNvPr>
            <p:cNvSpPr/>
            <p:nvPr/>
          </p:nvSpPr>
          <p:spPr>
            <a:xfrm>
              <a:off x="6744072" y="2609156"/>
              <a:ext cx="1008112" cy="48418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 baseline="-25000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299" name="Group 55">
            <a:extLst>
              <a:ext uri="{FF2B5EF4-FFF2-40B4-BE49-F238E27FC236}">
                <a16:creationId xmlns:a16="http://schemas.microsoft.com/office/drawing/2014/main" id="{68C34C75-E0B9-F641-9CA4-26F3BCAA2D7F}"/>
              </a:ext>
            </a:extLst>
          </p:cNvPr>
          <p:cNvGrpSpPr/>
          <p:nvPr/>
        </p:nvGrpSpPr>
        <p:grpSpPr>
          <a:xfrm>
            <a:off x="4266002" y="3112073"/>
            <a:ext cx="573517" cy="468720"/>
            <a:chOff x="6744072" y="2609156"/>
            <a:chExt cx="1008112" cy="824875"/>
          </a:xfrm>
        </p:grpSpPr>
        <p:sp>
          <p:nvSpPr>
            <p:cNvPr id="300" name="Rectangle: Top Corners Snipped 128">
              <a:extLst>
                <a:ext uri="{FF2B5EF4-FFF2-40B4-BE49-F238E27FC236}">
                  <a16:creationId xmlns:a16="http://schemas.microsoft.com/office/drawing/2014/main" id="{C535DCD4-D525-C041-8859-38ACEC7DEE79}"/>
                </a:ext>
              </a:extLst>
            </p:cNvPr>
            <p:cNvSpPr/>
            <p:nvPr/>
          </p:nvSpPr>
          <p:spPr>
            <a:xfrm rot="10800000">
              <a:off x="6744072" y="2882900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01" name="TextBox 129">
              <a:extLst>
                <a:ext uri="{FF2B5EF4-FFF2-40B4-BE49-F238E27FC236}">
                  <a16:creationId xmlns:a16="http://schemas.microsoft.com/office/drawing/2014/main" id="{4BA14648-6B18-4446-8ADD-FF85119A1D2C}"/>
                </a:ext>
              </a:extLst>
            </p:cNvPr>
            <p:cNvSpPr txBox="1"/>
            <p:nvPr/>
          </p:nvSpPr>
          <p:spPr>
            <a:xfrm>
              <a:off x="6982763" y="3081965"/>
              <a:ext cx="533111" cy="352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buClr>
                  <a:srgbClr val="00AB8E"/>
                </a:buClr>
                <a:defRPr/>
              </a:pPr>
              <a:r>
                <a:rPr lang="en-GB" sz="700" b="1">
                  <a:solidFill>
                    <a:prstClr val="white"/>
                  </a:solidFill>
                  <a:latin typeface="Arial"/>
                </a:rPr>
                <a:t>Bb</a:t>
              </a:r>
            </a:p>
          </p:txBody>
        </p:sp>
        <p:sp>
          <p:nvSpPr>
            <p:cNvPr id="302" name="Oval 130">
              <a:extLst>
                <a:ext uri="{FF2B5EF4-FFF2-40B4-BE49-F238E27FC236}">
                  <a16:creationId xmlns:a16="http://schemas.microsoft.com/office/drawing/2014/main" id="{BA212411-3261-D445-9F3A-521C772B0037}"/>
                </a:ext>
              </a:extLst>
            </p:cNvPr>
            <p:cNvSpPr/>
            <p:nvPr/>
          </p:nvSpPr>
          <p:spPr>
            <a:xfrm>
              <a:off x="6744072" y="2609156"/>
              <a:ext cx="1008112" cy="48418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 baseline="-25000">
                <a:solidFill>
                  <a:prstClr val="white"/>
                </a:solidFill>
                <a:latin typeface="Arial"/>
              </a:endParaRPr>
            </a:p>
          </p:txBody>
        </p:sp>
      </p:grpSp>
      <p:grpSp>
        <p:nvGrpSpPr>
          <p:cNvPr id="303" name="Group 58">
            <a:extLst>
              <a:ext uri="{FF2B5EF4-FFF2-40B4-BE49-F238E27FC236}">
                <a16:creationId xmlns:a16="http://schemas.microsoft.com/office/drawing/2014/main" id="{6868FC70-45E1-F146-9895-765DC0E9E8D7}"/>
              </a:ext>
            </a:extLst>
          </p:cNvPr>
          <p:cNvGrpSpPr/>
          <p:nvPr/>
        </p:nvGrpSpPr>
        <p:grpSpPr>
          <a:xfrm>
            <a:off x="2265457" y="3788871"/>
            <a:ext cx="1547399" cy="370636"/>
            <a:chOff x="4181249" y="4879913"/>
            <a:chExt cx="2168924" cy="529202"/>
          </a:xfrm>
        </p:grpSpPr>
        <p:sp>
          <p:nvSpPr>
            <p:cNvPr id="304" name="Oval 124">
              <a:extLst>
                <a:ext uri="{FF2B5EF4-FFF2-40B4-BE49-F238E27FC236}">
                  <a16:creationId xmlns:a16="http://schemas.microsoft.com/office/drawing/2014/main" id="{4E7E3463-BC16-4042-AFDC-81F1B6270BD6}"/>
                </a:ext>
              </a:extLst>
            </p:cNvPr>
            <p:cNvSpPr/>
            <p:nvPr/>
          </p:nvSpPr>
          <p:spPr>
            <a:xfrm>
              <a:off x="5820973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05" name="Oval 125">
              <a:extLst>
                <a:ext uri="{FF2B5EF4-FFF2-40B4-BE49-F238E27FC236}">
                  <a16:creationId xmlns:a16="http://schemas.microsoft.com/office/drawing/2014/main" id="{70C56BFE-FBC1-7E4D-AEC8-D53E627DACF9}"/>
                </a:ext>
              </a:extLst>
            </p:cNvPr>
            <p:cNvSpPr/>
            <p:nvPr/>
          </p:nvSpPr>
          <p:spPr>
            <a:xfrm>
              <a:off x="4181249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06" name="Oval 126">
              <a:extLst>
                <a:ext uri="{FF2B5EF4-FFF2-40B4-BE49-F238E27FC236}">
                  <a16:creationId xmlns:a16="http://schemas.microsoft.com/office/drawing/2014/main" id="{4A353BE6-81EE-0B4D-B7EA-79F0E245B2B0}"/>
                </a:ext>
              </a:extLst>
            </p:cNvPr>
            <p:cNvSpPr/>
            <p:nvPr/>
          </p:nvSpPr>
          <p:spPr>
            <a:xfrm>
              <a:off x="4727824" y="4879915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07" name="Oval 127">
              <a:extLst>
                <a:ext uri="{FF2B5EF4-FFF2-40B4-BE49-F238E27FC236}">
                  <a16:creationId xmlns:a16="http://schemas.microsoft.com/office/drawing/2014/main" id="{7B59E824-E479-A94B-B353-5B2CBC22A46D}"/>
                </a:ext>
              </a:extLst>
            </p:cNvPr>
            <p:cNvSpPr/>
            <p:nvPr/>
          </p:nvSpPr>
          <p:spPr>
            <a:xfrm>
              <a:off x="5274398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</p:grpSp>
      <p:cxnSp>
        <p:nvCxnSpPr>
          <p:cNvPr id="308" name="Straight Arrow Connector 59">
            <a:extLst>
              <a:ext uri="{FF2B5EF4-FFF2-40B4-BE49-F238E27FC236}">
                <a16:creationId xmlns:a16="http://schemas.microsoft.com/office/drawing/2014/main" id="{6251B9DA-2856-6747-875C-CADB75E1172F}"/>
              </a:ext>
            </a:extLst>
          </p:cNvPr>
          <p:cNvCxnSpPr>
            <a:cxnSpLocks/>
            <a:stCxn id="307" idx="4"/>
            <a:endCxn id="315" idx="0"/>
          </p:cNvCxnSpPr>
          <p:nvPr/>
        </p:nvCxnSpPr>
        <p:spPr>
          <a:xfrm>
            <a:off x="3234130" y="4159509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60">
            <a:extLst>
              <a:ext uri="{FF2B5EF4-FFF2-40B4-BE49-F238E27FC236}">
                <a16:creationId xmlns:a16="http://schemas.microsoft.com/office/drawing/2014/main" id="{6FF81D44-6B82-8D4D-8C4D-C659E93CD4B4}"/>
              </a:ext>
            </a:extLst>
          </p:cNvPr>
          <p:cNvCxnSpPr>
            <a:cxnSpLocks/>
            <a:stCxn id="306" idx="4"/>
            <a:endCxn id="314" idx="0"/>
          </p:cNvCxnSpPr>
          <p:nvPr/>
        </p:nvCxnSpPr>
        <p:spPr>
          <a:xfrm>
            <a:off x="2844181" y="4159509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61">
            <a:extLst>
              <a:ext uri="{FF2B5EF4-FFF2-40B4-BE49-F238E27FC236}">
                <a16:creationId xmlns:a16="http://schemas.microsoft.com/office/drawing/2014/main" id="{3AB748E2-DAEF-AD4B-B0A5-5ADC416307F1}"/>
              </a:ext>
            </a:extLst>
          </p:cNvPr>
          <p:cNvCxnSpPr>
            <a:cxnSpLocks/>
            <a:stCxn id="305" idx="4"/>
            <a:endCxn id="313" idx="0"/>
          </p:cNvCxnSpPr>
          <p:nvPr/>
        </p:nvCxnSpPr>
        <p:spPr>
          <a:xfrm>
            <a:off x="2454233" y="4159509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62">
            <a:extLst>
              <a:ext uri="{FF2B5EF4-FFF2-40B4-BE49-F238E27FC236}">
                <a16:creationId xmlns:a16="http://schemas.microsoft.com/office/drawing/2014/main" id="{F3EB950D-BC32-C248-A30E-873AAF447CF7}"/>
              </a:ext>
            </a:extLst>
          </p:cNvPr>
          <p:cNvCxnSpPr>
            <a:cxnSpLocks/>
            <a:stCxn id="304" idx="4"/>
            <a:endCxn id="316" idx="0"/>
          </p:cNvCxnSpPr>
          <p:nvPr/>
        </p:nvCxnSpPr>
        <p:spPr>
          <a:xfrm>
            <a:off x="3624078" y="4159509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2" name="Group 63">
            <a:extLst>
              <a:ext uri="{FF2B5EF4-FFF2-40B4-BE49-F238E27FC236}">
                <a16:creationId xmlns:a16="http://schemas.microsoft.com/office/drawing/2014/main" id="{0002A930-D3FC-3D42-985D-6EDCDE895309}"/>
              </a:ext>
            </a:extLst>
          </p:cNvPr>
          <p:cNvGrpSpPr/>
          <p:nvPr/>
        </p:nvGrpSpPr>
        <p:grpSpPr>
          <a:xfrm>
            <a:off x="2334620" y="4290071"/>
            <a:ext cx="1409069" cy="337316"/>
            <a:chOff x="4278195" y="5726101"/>
            <a:chExt cx="1975033" cy="481626"/>
          </a:xfrm>
        </p:grpSpPr>
        <p:pic>
          <p:nvPicPr>
            <p:cNvPr id="313" name="Picture 120">
              <a:extLst>
                <a:ext uri="{FF2B5EF4-FFF2-40B4-BE49-F238E27FC236}">
                  <a16:creationId xmlns:a16="http://schemas.microsoft.com/office/drawing/2014/main" id="{7B04FD91-9F09-AA4A-BA78-A7ED237A0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78195" y="5726101"/>
              <a:ext cx="335309" cy="481626"/>
            </a:xfrm>
            <a:prstGeom prst="rect">
              <a:avLst/>
            </a:prstGeom>
          </p:spPr>
        </p:pic>
        <p:pic>
          <p:nvPicPr>
            <p:cNvPr id="314" name="Picture 121">
              <a:extLst>
                <a:ext uri="{FF2B5EF4-FFF2-40B4-BE49-F238E27FC236}">
                  <a16:creationId xmlns:a16="http://schemas.microsoft.com/office/drawing/2014/main" id="{B83BB476-D087-9E4B-A98A-F7E46E275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24770" y="5726101"/>
              <a:ext cx="335309" cy="481626"/>
            </a:xfrm>
            <a:prstGeom prst="rect">
              <a:avLst/>
            </a:prstGeom>
          </p:spPr>
        </p:pic>
        <p:pic>
          <p:nvPicPr>
            <p:cNvPr id="315" name="Picture 122">
              <a:extLst>
                <a:ext uri="{FF2B5EF4-FFF2-40B4-BE49-F238E27FC236}">
                  <a16:creationId xmlns:a16="http://schemas.microsoft.com/office/drawing/2014/main" id="{EC9079A9-6804-EE44-83B8-82ED620B5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71344" y="5726101"/>
              <a:ext cx="335309" cy="481626"/>
            </a:xfrm>
            <a:prstGeom prst="rect">
              <a:avLst/>
            </a:prstGeom>
          </p:spPr>
        </p:pic>
        <p:pic>
          <p:nvPicPr>
            <p:cNvPr id="316" name="Picture 123">
              <a:extLst>
                <a:ext uri="{FF2B5EF4-FFF2-40B4-BE49-F238E27FC236}">
                  <a16:creationId xmlns:a16="http://schemas.microsoft.com/office/drawing/2014/main" id="{DED02D71-6C1E-B84B-BFDF-4B721B0C9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17919" y="5726101"/>
              <a:ext cx="335309" cy="481626"/>
            </a:xfrm>
            <a:prstGeom prst="rect">
              <a:avLst/>
            </a:prstGeom>
          </p:spPr>
        </p:pic>
      </p:grpSp>
      <p:grpSp>
        <p:nvGrpSpPr>
          <p:cNvPr id="317" name="Group 64">
            <a:extLst>
              <a:ext uri="{FF2B5EF4-FFF2-40B4-BE49-F238E27FC236}">
                <a16:creationId xmlns:a16="http://schemas.microsoft.com/office/drawing/2014/main" id="{CF10A113-BB22-3246-89D2-C8440FD720A1}"/>
              </a:ext>
            </a:extLst>
          </p:cNvPr>
          <p:cNvGrpSpPr/>
          <p:nvPr/>
        </p:nvGrpSpPr>
        <p:grpSpPr>
          <a:xfrm>
            <a:off x="3825858" y="3787428"/>
            <a:ext cx="1547399" cy="370635"/>
            <a:chOff x="4181249" y="4879913"/>
            <a:chExt cx="2168924" cy="529200"/>
          </a:xfrm>
        </p:grpSpPr>
        <p:sp>
          <p:nvSpPr>
            <p:cNvPr id="318" name="Oval 116">
              <a:extLst>
                <a:ext uri="{FF2B5EF4-FFF2-40B4-BE49-F238E27FC236}">
                  <a16:creationId xmlns:a16="http://schemas.microsoft.com/office/drawing/2014/main" id="{53577F32-760E-F54A-A29D-700B526FB48D}"/>
                </a:ext>
              </a:extLst>
            </p:cNvPr>
            <p:cNvSpPr/>
            <p:nvPr/>
          </p:nvSpPr>
          <p:spPr>
            <a:xfrm>
              <a:off x="5820973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19" name="Oval 117">
              <a:extLst>
                <a:ext uri="{FF2B5EF4-FFF2-40B4-BE49-F238E27FC236}">
                  <a16:creationId xmlns:a16="http://schemas.microsoft.com/office/drawing/2014/main" id="{EE4A2C14-6D06-5C43-BB48-A8B9A7058DFD}"/>
                </a:ext>
              </a:extLst>
            </p:cNvPr>
            <p:cNvSpPr/>
            <p:nvPr/>
          </p:nvSpPr>
          <p:spPr>
            <a:xfrm>
              <a:off x="4181249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20" name="Oval 118">
              <a:extLst>
                <a:ext uri="{FF2B5EF4-FFF2-40B4-BE49-F238E27FC236}">
                  <a16:creationId xmlns:a16="http://schemas.microsoft.com/office/drawing/2014/main" id="{11AAA58F-5F9C-624C-8772-7C2D0473AEFE}"/>
                </a:ext>
              </a:extLst>
            </p:cNvPr>
            <p:cNvSpPr/>
            <p:nvPr/>
          </p:nvSpPr>
          <p:spPr>
            <a:xfrm>
              <a:off x="4727824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321" name="Oval 119">
              <a:extLst>
                <a:ext uri="{FF2B5EF4-FFF2-40B4-BE49-F238E27FC236}">
                  <a16:creationId xmlns:a16="http://schemas.microsoft.com/office/drawing/2014/main" id="{AB396690-9B3C-384E-8D41-2798B4B7BFAC}"/>
                </a:ext>
              </a:extLst>
            </p:cNvPr>
            <p:cNvSpPr/>
            <p:nvPr/>
          </p:nvSpPr>
          <p:spPr>
            <a:xfrm>
              <a:off x="5274398" y="4879913"/>
              <a:ext cx="529200" cy="5292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 b="1">
                <a:solidFill>
                  <a:prstClr val="white"/>
                </a:solidFill>
                <a:latin typeface="Arial"/>
              </a:endParaRPr>
            </a:p>
          </p:txBody>
        </p:sp>
      </p:grpSp>
      <p:cxnSp>
        <p:nvCxnSpPr>
          <p:cNvPr id="322" name="Straight Arrow Connector 65">
            <a:extLst>
              <a:ext uri="{FF2B5EF4-FFF2-40B4-BE49-F238E27FC236}">
                <a16:creationId xmlns:a16="http://schemas.microsoft.com/office/drawing/2014/main" id="{8BFE9375-06C2-964D-955C-3EA17729C501}"/>
              </a:ext>
            </a:extLst>
          </p:cNvPr>
          <p:cNvCxnSpPr>
            <a:cxnSpLocks/>
            <a:stCxn id="321" idx="4"/>
            <a:endCxn id="329" idx="0"/>
          </p:cNvCxnSpPr>
          <p:nvPr/>
        </p:nvCxnSpPr>
        <p:spPr>
          <a:xfrm>
            <a:off x="4794532" y="4158061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66">
            <a:extLst>
              <a:ext uri="{FF2B5EF4-FFF2-40B4-BE49-F238E27FC236}">
                <a16:creationId xmlns:a16="http://schemas.microsoft.com/office/drawing/2014/main" id="{5A6C30CB-988A-0A42-9305-35EDAE5F671C}"/>
              </a:ext>
            </a:extLst>
          </p:cNvPr>
          <p:cNvCxnSpPr>
            <a:cxnSpLocks/>
            <a:stCxn id="320" idx="4"/>
            <a:endCxn id="328" idx="0"/>
          </p:cNvCxnSpPr>
          <p:nvPr/>
        </p:nvCxnSpPr>
        <p:spPr>
          <a:xfrm>
            <a:off x="4404584" y="4158061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67">
            <a:extLst>
              <a:ext uri="{FF2B5EF4-FFF2-40B4-BE49-F238E27FC236}">
                <a16:creationId xmlns:a16="http://schemas.microsoft.com/office/drawing/2014/main" id="{1E3E5789-A4D8-7A45-8222-A9544C359D71}"/>
              </a:ext>
            </a:extLst>
          </p:cNvPr>
          <p:cNvCxnSpPr>
            <a:cxnSpLocks/>
            <a:stCxn id="319" idx="4"/>
            <a:endCxn id="327" idx="0"/>
          </p:cNvCxnSpPr>
          <p:nvPr/>
        </p:nvCxnSpPr>
        <p:spPr>
          <a:xfrm>
            <a:off x="4014634" y="4158061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68">
            <a:extLst>
              <a:ext uri="{FF2B5EF4-FFF2-40B4-BE49-F238E27FC236}">
                <a16:creationId xmlns:a16="http://schemas.microsoft.com/office/drawing/2014/main" id="{F0C4029A-17E5-1F4C-9AD4-C44F3405BD59}"/>
              </a:ext>
            </a:extLst>
          </p:cNvPr>
          <p:cNvCxnSpPr>
            <a:cxnSpLocks/>
            <a:stCxn id="318" idx="4"/>
            <a:endCxn id="330" idx="0"/>
          </p:cNvCxnSpPr>
          <p:nvPr/>
        </p:nvCxnSpPr>
        <p:spPr>
          <a:xfrm>
            <a:off x="5184481" y="4158061"/>
            <a:ext cx="1" cy="13056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6" name="Group 69">
            <a:extLst>
              <a:ext uri="{FF2B5EF4-FFF2-40B4-BE49-F238E27FC236}">
                <a16:creationId xmlns:a16="http://schemas.microsoft.com/office/drawing/2014/main" id="{617215E9-197B-2D42-BB75-A9D1CD2DB793}"/>
              </a:ext>
            </a:extLst>
          </p:cNvPr>
          <p:cNvGrpSpPr/>
          <p:nvPr/>
        </p:nvGrpSpPr>
        <p:grpSpPr>
          <a:xfrm>
            <a:off x="3895023" y="4288625"/>
            <a:ext cx="1409069" cy="337316"/>
            <a:chOff x="4278195" y="5726101"/>
            <a:chExt cx="1975033" cy="481626"/>
          </a:xfrm>
        </p:grpSpPr>
        <p:pic>
          <p:nvPicPr>
            <p:cNvPr id="327" name="Picture 112">
              <a:extLst>
                <a:ext uri="{FF2B5EF4-FFF2-40B4-BE49-F238E27FC236}">
                  <a16:creationId xmlns:a16="http://schemas.microsoft.com/office/drawing/2014/main" id="{D46C347F-F031-9B42-BC38-DD351583D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78195" y="5726101"/>
              <a:ext cx="335309" cy="481626"/>
            </a:xfrm>
            <a:prstGeom prst="rect">
              <a:avLst/>
            </a:prstGeom>
          </p:spPr>
        </p:pic>
        <p:pic>
          <p:nvPicPr>
            <p:cNvPr id="328" name="Picture 113">
              <a:extLst>
                <a:ext uri="{FF2B5EF4-FFF2-40B4-BE49-F238E27FC236}">
                  <a16:creationId xmlns:a16="http://schemas.microsoft.com/office/drawing/2014/main" id="{FEFA6971-B2E5-FE44-AD9E-F08BFF26E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24770" y="5726101"/>
              <a:ext cx="335309" cy="481626"/>
            </a:xfrm>
            <a:prstGeom prst="rect">
              <a:avLst/>
            </a:prstGeom>
          </p:spPr>
        </p:pic>
        <p:pic>
          <p:nvPicPr>
            <p:cNvPr id="329" name="Picture 114">
              <a:extLst>
                <a:ext uri="{FF2B5EF4-FFF2-40B4-BE49-F238E27FC236}">
                  <a16:creationId xmlns:a16="http://schemas.microsoft.com/office/drawing/2014/main" id="{8266F46B-1934-5947-95BD-116B2A382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71344" y="5726101"/>
              <a:ext cx="335309" cy="481626"/>
            </a:xfrm>
            <a:prstGeom prst="rect">
              <a:avLst/>
            </a:prstGeom>
          </p:spPr>
        </p:pic>
        <p:pic>
          <p:nvPicPr>
            <p:cNvPr id="330" name="Picture 115">
              <a:extLst>
                <a:ext uri="{FF2B5EF4-FFF2-40B4-BE49-F238E27FC236}">
                  <a16:creationId xmlns:a16="http://schemas.microsoft.com/office/drawing/2014/main" id="{3580312B-687C-1946-8EA1-F0412ACE34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17919" y="5726101"/>
              <a:ext cx="335309" cy="481626"/>
            </a:xfrm>
            <a:prstGeom prst="rect">
              <a:avLst/>
            </a:prstGeom>
          </p:spPr>
        </p:pic>
      </p:grpSp>
      <p:cxnSp>
        <p:nvCxnSpPr>
          <p:cNvPr id="331" name="Straight Arrow Connector 70">
            <a:extLst>
              <a:ext uri="{FF2B5EF4-FFF2-40B4-BE49-F238E27FC236}">
                <a16:creationId xmlns:a16="http://schemas.microsoft.com/office/drawing/2014/main" id="{FCBBA372-41D8-8345-B345-CAA892547AD7}"/>
              </a:ext>
            </a:extLst>
          </p:cNvPr>
          <p:cNvCxnSpPr>
            <a:cxnSpLocks/>
            <a:stCxn id="281" idx="2"/>
            <a:endCxn id="276" idx="0"/>
          </p:cNvCxnSpPr>
          <p:nvPr/>
        </p:nvCxnSpPr>
        <p:spPr>
          <a:xfrm flipH="1">
            <a:off x="894438" y="3580796"/>
            <a:ext cx="1993703" cy="19880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71">
            <a:extLst>
              <a:ext uri="{FF2B5EF4-FFF2-40B4-BE49-F238E27FC236}">
                <a16:creationId xmlns:a16="http://schemas.microsoft.com/office/drawing/2014/main" id="{093A6446-2D40-D54E-ABCC-3BF8F14E93C7}"/>
              </a:ext>
            </a:extLst>
          </p:cNvPr>
          <p:cNvCxnSpPr>
            <a:cxnSpLocks/>
            <a:stCxn id="281" idx="2"/>
            <a:endCxn id="277" idx="0"/>
          </p:cNvCxnSpPr>
          <p:nvPr/>
        </p:nvCxnSpPr>
        <p:spPr>
          <a:xfrm flipH="1">
            <a:off x="1284387" y="3580796"/>
            <a:ext cx="1603754" cy="19880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Arrow Connector 72">
            <a:extLst>
              <a:ext uri="{FF2B5EF4-FFF2-40B4-BE49-F238E27FC236}">
                <a16:creationId xmlns:a16="http://schemas.microsoft.com/office/drawing/2014/main" id="{2E33E96F-2119-544A-9469-E46C7CE3E004}"/>
              </a:ext>
            </a:extLst>
          </p:cNvPr>
          <p:cNvCxnSpPr>
            <a:cxnSpLocks/>
            <a:stCxn id="281" idx="2"/>
            <a:endCxn id="278" idx="0"/>
          </p:cNvCxnSpPr>
          <p:nvPr/>
        </p:nvCxnSpPr>
        <p:spPr>
          <a:xfrm flipH="1">
            <a:off x="1674335" y="3580796"/>
            <a:ext cx="1213806" cy="19880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73">
            <a:extLst>
              <a:ext uri="{FF2B5EF4-FFF2-40B4-BE49-F238E27FC236}">
                <a16:creationId xmlns:a16="http://schemas.microsoft.com/office/drawing/2014/main" id="{80C1B3C6-44E9-E54B-A928-004BEF8AE839}"/>
              </a:ext>
            </a:extLst>
          </p:cNvPr>
          <p:cNvCxnSpPr>
            <a:cxnSpLocks/>
            <a:stCxn id="281" idx="2"/>
            <a:endCxn id="275" idx="0"/>
          </p:cNvCxnSpPr>
          <p:nvPr/>
        </p:nvCxnSpPr>
        <p:spPr>
          <a:xfrm flipH="1">
            <a:off x="2064285" y="3580796"/>
            <a:ext cx="823856" cy="19880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74">
            <a:extLst>
              <a:ext uri="{FF2B5EF4-FFF2-40B4-BE49-F238E27FC236}">
                <a16:creationId xmlns:a16="http://schemas.microsoft.com/office/drawing/2014/main" id="{D7BB7403-42E3-B64D-8BBB-B3E229399E0D}"/>
              </a:ext>
            </a:extLst>
          </p:cNvPr>
          <p:cNvCxnSpPr>
            <a:cxnSpLocks/>
            <a:stCxn id="297" idx="2"/>
            <a:endCxn id="305" idx="0"/>
          </p:cNvCxnSpPr>
          <p:nvPr/>
        </p:nvCxnSpPr>
        <p:spPr>
          <a:xfrm flipH="1">
            <a:off x="2454234" y="3580793"/>
            <a:ext cx="1264354" cy="2080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75">
            <a:extLst>
              <a:ext uri="{FF2B5EF4-FFF2-40B4-BE49-F238E27FC236}">
                <a16:creationId xmlns:a16="http://schemas.microsoft.com/office/drawing/2014/main" id="{86547CF7-ECD7-5449-8FD4-4F955042A84E}"/>
              </a:ext>
            </a:extLst>
          </p:cNvPr>
          <p:cNvCxnSpPr>
            <a:cxnSpLocks/>
            <a:stCxn id="297" idx="2"/>
            <a:endCxn id="306" idx="0"/>
          </p:cNvCxnSpPr>
          <p:nvPr/>
        </p:nvCxnSpPr>
        <p:spPr>
          <a:xfrm flipH="1">
            <a:off x="2844183" y="3580793"/>
            <a:ext cx="874405" cy="20807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76">
            <a:extLst>
              <a:ext uri="{FF2B5EF4-FFF2-40B4-BE49-F238E27FC236}">
                <a16:creationId xmlns:a16="http://schemas.microsoft.com/office/drawing/2014/main" id="{F4BE15FC-D87F-544C-9A34-48742BE9A2F3}"/>
              </a:ext>
            </a:extLst>
          </p:cNvPr>
          <p:cNvCxnSpPr>
            <a:cxnSpLocks/>
            <a:stCxn id="297" idx="2"/>
            <a:endCxn id="307" idx="0"/>
          </p:cNvCxnSpPr>
          <p:nvPr/>
        </p:nvCxnSpPr>
        <p:spPr>
          <a:xfrm flipH="1">
            <a:off x="3234131" y="3580793"/>
            <a:ext cx="484457" cy="2080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Arrow Connector 77">
            <a:extLst>
              <a:ext uri="{FF2B5EF4-FFF2-40B4-BE49-F238E27FC236}">
                <a16:creationId xmlns:a16="http://schemas.microsoft.com/office/drawing/2014/main" id="{13FCE4FA-FCE6-A649-97E5-03EC30CA639E}"/>
              </a:ext>
            </a:extLst>
          </p:cNvPr>
          <p:cNvCxnSpPr>
            <a:cxnSpLocks/>
            <a:stCxn id="297" idx="2"/>
            <a:endCxn id="304" idx="0"/>
          </p:cNvCxnSpPr>
          <p:nvPr/>
        </p:nvCxnSpPr>
        <p:spPr>
          <a:xfrm flipH="1">
            <a:off x="3624080" y="3580793"/>
            <a:ext cx="94508" cy="208078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78">
            <a:extLst>
              <a:ext uri="{FF2B5EF4-FFF2-40B4-BE49-F238E27FC236}">
                <a16:creationId xmlns:a16="http://schemas.microsoft.com/office/drawing/2014/main" id="{E10267AE-B945-4C4A-937E-00720DEB10DF}"/>
              </a:ext>
            </a:extLst>
          </p:cNvPr>
          <p:cNvCxnSpPr>
            <a:cxnSpLocks/>
            <a:stCxn id="301" idx="2"/>
            <a:endCxn id="319" idx="0"/>
          </p:cNvCxnSpPr>
          <p:nvPr/>
        </p:nvCxnSpPr>
        <p:spPr>
          <a:xfrm flipH="1">
            <a:off x="4014635" y="3580793"/>
            <a:ext cx="538803" cy="20663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79">
            <a:extLst>
              <a:ext uri="{FF2B5EF4-FFF2-40B4-BE49-F238E27FC236}">
                <a16:creationId xmlns:a16="http://schemas.microsoft.com/office/drawing/2014/main" id="{2414385F-AC80-AC4D-9E7C-FF7780E0FED3}"/>
              </a:ext>
            </a:extLst>
          </p:cNvPr>
          <p:cNvCxnSpPr>
            <a:cxnSpLocks/>
            <a:stCxn id="301" idx="2"/>
            <a:endCxn id="320" idx="0"/>
          </p:cNvCxnSpPr>
          <p:nvPr/>
        </p:nvCxnSpPr>
        <p:spPr>
          <a:xfrm flipH="1">
            <a:off x="4404584" y="3580793"/>
            <a:ext cx="148854" cy="20663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80">
            <a:extLst>
              <a:ext uri="{FF2B5EF4-FFF2-40B4-BE49-F238E27FC236}">
                <a16:creationId xmlns:a16="http://schemas.microsoft.com/office/drawing/2014/main" id="{3989B58D-ED34-C142-B94B-9DAAFCCB9B69}"/>
              </a:ext>
            </a:extLst>
          </p:cNvPr>
          <p:cNvCxnSpPr>
            <a:cxnSpLocks/>
            <a:stCxn id="301" idx="2"/>
            <a:endCxn id="321" idx="0"/>
          </p:cNvCxnSpPr>
          <p:nvPr/>
        </p:nvCxnSpPr>
        <p:spPr>
          <a:xfrm>
            <a:off x="4553438" y="3580793"/>
            <a:ext cx="241094" cy="20663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81">
            <a:extLst>
              <a:ext uri="{FF2B5EF4-FFF2-40B4-BE49-F238E27FC236}">
                <a16:creationId xmlns:a16="http://schemas.microsoft.com/office/drawing/2014/main" id="{A5FDCD1E-CE22-824E-83A4-EDD31BB54748}"/>
              </a:ext>
            </a:extLst>
          </p:cNvPr>
          <p:cNvCxnSpPr>
            <a:cxnSpLocks/>
            <a:stCxn id="301" idx="2"/>
            <a:endCxn id="318" idx="0"/>
          </p:cNvCxnSpPr>
          <p:nvPr/>
        </p:nvCxnSpPr>
        <p:spPr>
          <a:xfrm>
            <a:off x="4553438" y="3580793"/>
            <a:ext cx="631043" cy="206635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3" name="TextBox 86">
            <a:extLst>
              <a:ext uri="{FF2B5EF4-FFF2-40B4-BE49-F238E27FC236}">
                <a16:creationId xmlns:a16="http://schemas.microsoft.com/office/drawing/2014/main" id="{DCAA8055-C30A-E844-92B3-C53AD97F91B2}"/>
              </a:ext>
            </a:extLst>
          </p:cNvPr>
          <p:cNvSpPr txBox="1"/>
          <p:nvPr/>
        </p:nvSpPr>
        <p:spPr>
          <a:xfrm>
            <a:off x="2649105" y="3137175"/>
            <a:ext cx="475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  <a:r>
              <a:rPr lang="en-GB" sz="900" b="1" baseline="-25000">
                <a:solidFill>
                  <a:prstClr val="white"/>
                </a:solidFill>
                <a:latin typeface="Arial"/>
              </a:rPr>
              <a:t>n</a:t>
            </a:r>
          </a:p>
        </p:txBody>
      </p:sp>
      <p:sp>
        <p:nvSpPr>
          <p:cNvPr id="344" name="TextBox 87">
            <a:extLst>
              <a:ext uri="{FF2B5EF4-FFF2-40B4-BE49-F238E27FC236}">
                <a16:creationId xmlns:a16="http://schemas.microsoft.com/office/drawing/2014/main" id="{EDD284A3-7134-2942-944C-9D98651EABA6}"/>
              </a:ext>
            </a:extLst>
          </p:cNvPr>
          <p:cNvSpPr txBox="1"/>
          <p:nvPr/>
        </p:nvSpPr>
        <p:spPr>
          <a:xfrm>
            <a:off x="3479605" y="3137175"/>
            <a:ext cx="475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  <a:r>
              <a:rPr lang="en-GB" sz="900" b="1" baseline="-25000">
                <a:solidFill>
                  <a:prstClr val="white"/>
                </a:solidFill>
                <a:latin typeface="Arial"/>
              </a:rPr>
              <a:t>n</a:t>
            </a:r>
          </a:p>
        </p:txBody>
      </p:sp>
      <p:sp>
        <p:nvSpPr>
          <p:cNvPr id="345" name="TextBox 88">
            <a:extLst>
              <a:ext uri="{FF2B5EF4-FFF2-40B4-BE49-F238E27FC236}">
                <a16:creationId xmlns:a16="http://schemas.microsoft.com/office/drawing/2014/main" id="{437DB115-7977-6642-9727-3F66C53D6CC2}"/>
              </a:ext>
            </a:extLst>
          </p:cNvPr>
          <p:cNvSpPr txBox="1"/>
          <p:nvPr/>
        </p:nvSpPr>
        <p:spPr>
          <a:xfrm>
            <a:off x="4314454" y="3137175"/>
            <a:ext cx="475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  <a:r>
              <a:rPr lang="en-GB" sz="900" b="1" baseline="-25000">
                <a:solidFill>
                  <a:prstClr val="white"/>
                </a:solidFill>
                <a:latin typeface="Arial"/>
              </a:rPr>
              <a:t>n</a:t>
            </a:r>
          </a:p>
        </p:txBody>
      </p:sp>
      <p:sp>
        <p:nvSpPr>
          <p:cNvPr id="346" name="TextBox 89">
            <a:extLst>
              <a:ext uri="{FF2B5EF4-FFF2-40B4-BE49-F238E27FC236}">
                <a16:creationId xmlns:a16="http://schemas.microsoft.com/office/drawing/2014/main" id="{F782E775-BF37-1049-8638-AB79CA026356}"/>
              </a:ext>
            </a:extLst>
          </p:cNvPr>
          <p:cNvSpPr txBox="1"/>
          <p:nvPr/>
        </p:nvSpPr>
        <p:spPr>
          <a:xfrm>
            <a:off x="711534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47" name="TextBox 90">
            <a:extLst>
              <a:ext uri="{FF2B5EF4-FFF2-40B4-BE49-F238E27FC236}">
                <a16:creationId xmlns:a16="http://schemas.microsoft.com/office/drawing/2014/main" id="{0114A106-DB86-704F-9512-8D9A3B738AE5}"/>
              </a:ext>
            </a:extLst>
          </p:cNvPr>
          <p:cNvSpPr txBox="1"/>
          <p:nvPr/>
        </p:nvSpPr>
        <p:spPr>
          <a:xfrm>
            <a:off x="1105367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48" name="TextBox 91">
            <a:extLst>
              <a:ext uri="{FF2B5EF4-FFF2-40B4-BE49-F238E27FC236}">
                <a16:creationId xmlns:a16="http://schemas.microsoft.com/office/drawing/2014/main" id="{3B557510-8CA3-1345-B2FF-43F823563E90}"/>
              </a:ext>
            </a:extLst>
          </p:cNvPr>
          <p:cNvSpPr txBox="1"/>
          <p:nvPr/>
        </p:nvSpPr>
        <p:spPr>
          <a:xfrm>
            <a:off x="1494102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49" name="TextBox 92">
            <a:extLst>
              <a:ext uri="{FF2B5EF4-FFF2-40B4-BE49-F238E27FC236}">
                <a16:creationId xmlns:a16="http://schemas.microsoft.com/office/drawing/2014/main" id="{F9214D15-C065-FC48-B62A-34B93030A8AD}"/>
              </a:ext>
            </a:extLst>
          </p:cNvPr>
          <p:cNvSpPr txBox="1"/>
          <p:nvPr/>
        </p:nvSpPr>
        <p:spPr>
          <a:xfrm>
            <a:off x="1883183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0" name="TextBox 93">
            <a:extLst>
              <a:ext uri="{FF2B5EF4-FFF2-40B4-BE49-F238E27FC236}">
                <a16:creationId xmlns:a16="http://schemas.microsoft.com/office/drawing/2014/main" id="{2E106C0A-DAB5-CB4C-BAB4-94C8F84A9794}"/>
              </a:ext>
            </a:extLst>
          </p:cNvPr>
          <p:cNvSpPr txBox="1"/>
          <p:nvPr/>
        </p:nvSpPr>
        <p:spPr>
          <a:xfrm>
            <a:off x="2271255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1" name="TextBox 94">
            <a:extLst>
              <a:ext uri="{FF2B5EF4-FFF2-40B4-BE49-F238E27FC236}">
                <a16:creationId xmlns:a16="http://schemas.microsoft.com/office/drawing/2014/main" id="{DC585007-DF7F-9248-8517-B8009D062DAF}"/>
              </a:ext>
            </a:extLst>
          </p:cNvPr>
          <p:cNvSpPr txBox="1"/>
          <p:nvPr/>
        </p:nvSpPr>
        <p:spPr>
          <a:xfrm>
            <a:off x="2661995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2" name="TextBox 95">
            <a:extLst>
              <a:ext uri="{FF2B5EF4-FFF2-40B4-BE49-F238E27FC236}">
                <a16:creationId xmlns:a16="http://schemas.microsoft.com/office/drawing/2014/main" id="{F063B3C2-62DB-FB44-89A4-9CEA6B2E773E}"/>
              </a:ext>
            </a:extLst>
          </p:cNvPr>
          <p:cNvSpPr txBox="1"/>
          <p:nvPr/>
        </p:nvSpPr>
        <p:spPr>
          <a:xfrm>
            <a:off x="3051698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3" name="TextBox 96">
            <a:extLst>
              <a:ext uri="{FF2B5EF4-FFF2-40B4-BE49-F238E27FC236}">
                <a16:creationId xmlns:a16="http://schemas.microsoft.com/office/drawing/2014/main" id="{B0A8DA5A-C74E-DA4A-AE7B-CB502A2F5A74}"/>
              </a:ext>
            </a:extLst>
          </p:cNvPr>
          <p:cNvSpPr txBox="1"/>
          <p:nvPr/>
        </p:nvSpPr>
        <p:spPr>
          <a:xfrm>
            <a:off x="3446787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4" name="TextBox 97">
            <a:extLst>
              <a:ext uri="{FF2B5EF4-FFF2-40B4-BE49-F238E27FC236}">
                <a16:creationId xmlns:a16="http://schemas.microsoft.com/office/drawing/2014/main" id="{6FC6480B-A001-0745-A8A9-1C6274237278}"/>
              </a:ext>
            </a:extLst>
          </p:cNvPr>
          <p:cNvSpPr txBox="1"/>
          <p:nvPr/>
        </p:nvSpPr>
        <p:spPr>
          <a:xfrm>
            <a:off x="3830863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5" name="TextBox 98">
            <a:extLst>
              <a:ext uri="{FF2B5EF4-FFF2-40B4-BE49-F238E27FC236}">
                <a16:creationId xmlns:a16="http://schemas.microsoft.com/office/drawing/2014/main" id="{05DC4331-AA4E-0148-8F64-336A8AA310CF}"/>
              </a:ext>
            </a:extLst>
          </p:cNvPr>
          <p:cNvSpPr txBox="1"/>
          <p:nvPr/>
        </p:nvSpPr>
        <p:spPr>
          <a:xfrm>
            <a:off x="4221751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6" name="TextBox 99">
            <a:extLst>
              <a:ext uri="{FF2B5EF4-FFF2-40B4-BE49-F238E27FC236}">
                <a16:creationId xmlns:a16="http://schemas.microsoft.com/office/drawing/2014/main" id="{16B97B88-E4CD-924C-A2E9-D37F6AA8E192}"/>
              </a:ext>
            </a:extLst>
          </p:cNvPr>
          <p:cNvSpPr txBox="1"/>
          <p:nvPr/>
        </p:nvSpPr>
        <p:spPr>
          <a:xfrm>
            <a:off x="4614282" y="3845780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7" name="TextBox 100">
            <a:extLst>
              <a:ext uri="{FF2B5EF4-FFF2-40B4-BE49-F238E27FC236}">
                <a16:creationId xmlns:a16="http://schemas.microsoft.com/office/drawing/2014/main" id="{13C7EE6C-5A0A-C64A-83B2-93D3DB056AA7}"/>
              </a:ext>
            </a:extLst>
          </p:cNvPr>
          <p:cNvSpPr txBox="1"/>
          <p:nvPr/>
        </p:nvSpPr>
        <p:spPr>
          <a:xfrm>
            <a:off x="5002022" y="3852727"/>
            <a:ext cx="357790" cy="254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1051" b="1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358" name="Right Brace 19">
            <a:extLst>
              <a:ext uri="{FF2B5EF4-FFF2-40B4-BE49-F238E27FC236}">
                <a16:creationId xmlns:a16="http://schemas.microsoft.com/office/drawing/2014/main" id="{0B4D550E-54D3-9747-A164-5BA432064052}"/>
              </a:ext>
            </a:extLst>
          </p:cNvPr>
          <p:cNvSpPr/>
          <p:nvPr/>
        </p:nvSpPr>
        <p:spPr>
          <a:xfrm rot="5400000">
            <a:off x="2921100" y="2376817"/>
            <a:ext cx="357885" cy="4867963"/>
          </a:xfrm>
          <a:prstGeom prst="rightBrace">
            <a:avLst>
              <a:gd name="adj1" fmla="val 81844"/>
              <a:gd name="adj2" fmla="val 50001"/>
            </a:avLst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I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TextBox 155">
            <a:extLst>
              <a:ext uri="{FF2B5EF4-FFF2-40B4-BE49-F238E27FC236}">
                <a16:creationId xmlns:a16="http://schemas.microsoft.com/office/drawing/2014/main" id="{40F5366A-D032-B34E-8475-C8B9C1B3B506}"/>
              </a:ext>
            </a:extLst>
          </p:cNvPr>
          <p:cNvSpPr txBox="1"/>
          <p:nvPr/>
        </p:nvSpPr>
        <p:spPr>
          <a:xfrm>
            <a:off x="1266257" y="5059398"/>
            <a:ext cx="10736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800">
                <a:solidFill>
                  <a:srgbClr val="000000"/>
                </a:solidFill>
                <a:latin typeface="Arial"/>
              </a:rPr>
              <a:t>Normal red cells</a:t>
            </a:r>
            <a:endParaRPr lang="en-GB" sz="800" baseline="30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0" name="TextBox 157">
            <a:extLst>
              <a:ext uri="{FF2B5EF4-FFF2-40B4-BE49-F238E27FC236}">
                <a16:creationId xmlns:a16="http://schemas.microsoft.com/office/drawing/2014/main" id="{424E35DF-D35A-ED41-8C97-AC6BF1F88D87}"/>
              </a:ext>
            </a:extLst>
          </p:cNvPr>
          <p:cNvSpPr txBox="1"/>
          <p:nvPr/>
        </p:nvSpPr>
        <p:spPr>
          <a:xfrm>
            <a:off x="3269687" y="6049677"/>
            <a:ext cx="19676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1200" b="1">
                <a:solidFill>
                  <a:srgbClr val="C00000"/>
                </a:solidFill>
                <a:latin typeface="Arial"/>
              </a:rPr>
              <a:t>Chronic EVH</a:t>
            </a:r>
            <a:endParaRPr lang="en-GB" sz="1200" b="1" baseline="30000">
              <a:solidFill>
                <a:srgbClr val="C00000"/>
              </a:solidFill>
              <a:latin typeface="Arial"/>
            </a:endParaRPr>
          </a:p>
        </p:txBody>
      </p:sp>
      <p:sp>
        <p:nvSpPr>
          <p:cNvPr id="361" name="TextBox 158">
            <a:extLst>
              <a:ext uri="{FF2B5EF4-FFF2-40B4-BE49-F238E27FC236}">
                <a16:creationId xmlns:a16="http://schemas.microsoft.com/office/drawing/2014/main" id="{7F367B03-E402-3345-B757-BF612F307BED}"/>
              </a:ext>
            </a:extLst>
          </p:cNvPr>
          <p:cNvSpPr txBox="1"/>
          <p:nvPr/>
        </p:nvSpPr>
        <p:spPr>
          <a:xfrm>
            <a:off x="2852318" y="4989398"/>
            <a:ext cx="897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800">
                <a:solidFill>
                  <a:srgbClr val="000000"/>
                </a:solidFill>
                <a:latin typeface="Arial"/>
              </a:rPr>
              <a:t>C3-bound</a:t>
            </a:r>
          </a:p>
          <a:p>
            <a:pPr algn="ctr" defTabSz="914377">
              <a:defRPr/>
            </a:pPr>
            <a:r>
              <a:rPr lang="en-GB" sz="800">
                <a:solidFill>
                  <a:srgbClr val="000000"/>
                </a:solidFill>
                <a:latin typeface="Arial"/>
              </a:rPr>
              <a:t>PNH red cells</a:t>
            </a:r>
            <a:endParaRPr lang="en-GB" sz="800" baseline="30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TextBox 160">
            <a:extLst>
              <a:ext uri="{FF2B5EF4-FFF2-40B4-BE49-F238E27FC236}">
                <a16:creationId xmlns:a16="http://schemas.microsoft.com/office/drawing/2014/main" id="{10B2D1E2-A097-C24E-927E-9665318144A1}"/>
              </a:ext>
            </a:extLst>
          </p:cNvPr>
          <p:cNvSpPr txBox="1"/>
          <p:nvPr/>
        </p:nvSpPr>
        <p:spPr>
          <a:xfrm>
            <a:off x="2267364" y="4985736"/>
            <a:ext cx="665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800">
                <a:solidFill>
                  <a:srgbClr val="000000"/>
                </a:solidFill>
                <a:latin typeface="Arial"/>
              </a:rPr>
              <a:t>PNH </a:t>
            </a:r>
            <a:br>
              <a:rPr lang="en-GB" sz="800">
                <a:solidFill>
                  <a:srgbClr val="000000"/>
                </a:solidFill>
                <a:latin typeface="Arial"/>
              </a:rPr>
            </a:br>
            <a:r>
              <a:rPr lang="en-GB" sz="800">
                <a:solidFill>
                  <a:srgbClr val="000000"/>
                </a:solidFill>
                <a:latin typeface="Arial"/>
              </a:rPr>
              <a:t>red cells</a:t>
            </a:r>
            <a:endParaRPr lang="en-GB" sz="800" baseline="300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Multiplication Sign 3">
            <a:extLst>
              <a:ext uri="{FF2B5EF4-FFF2-40B4-BE49-F238E27FC236}">
                <a16:creationId xmlns:a16="http://schemas.microsoft.com/office/drawing/2014/main" id="{9CF87289-E1BD-E643-B875-C3A54CDD0180}"/>
              </a:ext>
            </a:extLst>
          </p:cNvPr>
          <p:cNvSpPr/>
          <p:nvPr/>
        </p:nvSpPr>
        <p:spPr>
          <a:xfrm>
            <a:off x="641865" y="3734615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Arial"/>
            </a:endParaRPr>
          </a:p>
        </p:txBody>
      </p:sp>
      <p:sp>
        <p:nvSpPr>
          <p:cNvPr id="364" name="Multiplication Sign 5">
            <a:extLst>
              <a:ext uri="{FF2B5EF4-FFF2-40B4-BE49-F238E27FC236}">
                <a16:creationId xmlns:a16="http://schemas.microsoft.com/office/drawing/2014/main" id="{37A7AD74-B61D-7A4D-A7B7-1444AE86BB8D}"/>
              </a:ext>
            </a:extLst>
          </p:cNvPr>
          <p:cNvSpPr/>
          <p:nvPr/>
        </p:nvSpPr>
        <p:spPr>
          <a:xfrm>
            <a:off x="1033490" y="3741391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Arial"/>
            </a:endParaRPr>
          </a:p>
        </p:txBody>
      </p:sp>
      <p:sp>
        <p:nvSpPr>
          <p:cNvPr id="365" name="Multiplication Sign 8">
            <a:extLst>
              <a:ext uri="{FF2B5EF4-FFF2-40B4-BE49-F238E27FC236}">
                <a16:creationId xmlns:a16="http://schemas.microsoft.com/office/drawing/2014/main" id="{48272CBA-2870-CD4A-BAB8-C802FBCB9C72}"/>
              </a:ext>
            </a:extLst>
          </p:cNvPr>
          <p:cNvSpPr/>
          <p:nvPr/>
        </p:nvSpPr>
        <p:spPr>
          <a:xfrm>
            <a:off x="1422299" y="3729427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6" name="Multiplication Sign 9">
            <a:extLst>
              <a:ext uri="{FF2B5EF4-FFF2-40B4-BE49-F238E27FC236}">
                <a16:creationId xmlns:a16="http://schemas.microsoft.com/office/drawing/2014/main" id="{78964D19-F302-C843-851D-3A7DF9C0257D}"/>
              </a:ext>
            </a:extLst>
          </p:cNvPr>
          <p:cNvSpPr/>
          <p:nvPr/>
        </p:nvSpPr>
        <p:spPr>
          <a:xfrm>
            <a:off x="2201609" y="3742317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7" name="Multiplication Sign 10">
            <a:extLst>
              <a:ext uri="{FF2B5EF4-FFF2-40B4-BE49-F238E27FC236}">
                <a16:creationId xmlns:a16="http://schemas.microsoft.com/office/drawing/2014/main" id="{062B5991-51BA-2648-89DE-6C72934F89F0}"/>
              </a:ext>
            </a:extLst>
          </p:cNvPr>
          <p:cNvSpPr/>
          <p:nvPr/>
        </p:nvSpPr>
        <p:spPr>
          <a:xfrm>
            <a:off x="2582411" y="3746760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8" name="Multiplication Sign 11">
            <a:extLst>
              <a:ext uri="{FF2B5EF4-FFF2-40B4-BE49-F238E27FC236}">
                <a16:creationId xmlns:a16="http://schemas.microsoft.com/office/drawing/2014/main" id="{B2403129-29C4-F548-8E22-D8339A6E6585}"/>
              </a:ext>
            </a:extLst>
          </p:cNvPr>
          <p:cNvSpPr/>
          <p:nvPr/>
        </p:nvSpPr>
        <p:spPr>
          <a:xfrm>
            <a:off x="2976111" y="3741429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69" name="Multiplication Sign 12">
            <a:extLst>
              <a:ext uri="{FF2B5EF4-FFF2-40B4-BE49-F238E27FC236}">
                <a16:creationId xmlns:a16="http://schemas.microsoft.com/office/drawing/2014/main" id="{6F505D9D-DF08-DE4D-9B8F-5FF335B4750C}"/>
              </a:ext>
            </a:extLst>
          </p:cNvPr>
          <p:cNvSpPr/>
          <p:nvPr/>
        </p:nvSpPr>
        <p:spPr>
          <a:xfrm>
            <a:off x="3755531" y="3745877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0" name="Multiplication Sign 13">
            <a:extLst>
              <a:ext uri="{FF2B5EF4-FFF2-40B4-BE49-F238E27FC236}">
                <a16:creationId xmlns:a16="http://schemas.microsoft.com/office/drawing/2014/main" id="{D13AD852-9B08-1143-9E79-6F5981346A64}"/>
              </a:ext>
            </a:extLst>
          </p:cNvPr>
          <p:cNvSpPr/>
          <p:nvPr/>
        </p:nvSpPr>
        <p:spPr>
          <a:xfrm>
            <a:off x="4148935" y="3741223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1" name="Multiplication Sign 14">
            <a:extLst>
              <a:ext uri="{FF2B5EF4-FFF2-40B4-BE49-F238E27FC236}">
                <a16:creationId xmlns:a16="http://schemas.microsoft.com/office/drawing/2014/main" id="{0F4AE54C-506F-2741-827B-07443FC85873}"/>
              </a:ext>
            </a:extLst>
          </p:cNvPr>
          <p:cNvSpPr/>
          <p:nvPr/>
        </p:nvSpPr>
        <p:spPr>
          <a:xfrm>
            <a:off x="4539953" y="3746005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2" name="Multiplication Sign 15">
            <a:extLst>
              <a:ext uri="{FF2B5EF4-FFF2-40B4-BE49-F238E27FC236}">
                <a16:creationId xmlns:a16="http://schemas.microsoft.com/office/drawing/2014/main" id="{78713F01-5498-C443-B882-9FA9FDC58174}"/>
              </a:ext>
            </a:extLst>
          </p:cNvPr>
          <p:cNvSpPr/>
          <p:nvPr/>
        </p:nvSpPr>
        <p:spPr>
          <a:xfrm>
            <a:off x="4932891" y="3741877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74" name="TextBox 167">
            <a:extLst>
              <a:ext uri="{FF2B5EF4-FFF2-40B4-BE49-F238E27FC236}">
                <a16:creationId xmlns:a16="http://schemas.microsoft.com/office/drawing/2014/main" id="{B384643D-B9FB-1D41-9E1E-514108E69748}"/>
              </a:ext>
            </a:extLst>
          </p:cNvPr>
          <p:cNvSpPr txBox="1"/>
          <p:nvPr/>
        </p:nvSpPr>
        <p:spPr>
          <a:xfrm>
            <a:off x="3559114" y="4994417"/>
            <a:ext cx="15236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7">
              <a:defRPr/>
            </a:pPr>
            <a:r>
              <a:rPr lang="en-GB" sz="800">
                <a:solidFill>
                  <a:srgbClr val="000000"/>
                </a:solidFill>
                <a:latin typeface="Arial"/>
              </a:rPr>
              <a:t>Phagocytosed </a:t>
            </a:r>
            <a:br>
              <a:rPr lang="en-GB" sz="800">
                <a:solidFill>
                  <a:srgbClr val="000000"/>
                </a:solidFill>
                <a:latin typeface="Arial"/>
              </a:rPr>
            </a:br>
            <a:r>
              <a:rPr lang="en-GB" sz="800">
                <a:solidFill>
                  <a:srgbClr val="000000"/>
                </a:solidFill>
                <a:latin typeface="Arial"/>
              </a:rPr>
              <a:t>C3-bound PNH red cells</a:t>
            </a:r>
          </a:p>
        </p:txBody>
      </p:sp>
      <p:grpSp>
        <p:nvGrpSpPr>
          <p:cNvPr id="375" name="Group 179">
            <a:extLst>
              <a:ext uri="{FF2B5EF4-FFF2-40B4-BE49-F238E27FC236}">
                <a16:creationId xmlns:a16="http://schemas.microsoft.com/office/drawing/2014/main" id="{2B6F4BAF-BB2A-2C48-AB6F-88030F9047E8}"/>
              </a:ext>
            </a:extLst>
          </p:cNvPr>
          <p:cNvGrpSpPr/>
          <p:nvPr/>
        </p:nvGrpSpPr>
        <p:grpSpPr>
          <a:xfrm>
            <a:off x="1117459" y="5307337"/>
            <a:ext cx="3834304" cy="784643"/>
            <a:chOff x="1117458" y="5350878"/>
            <a:chExt cx="4131482" cy="786384"/>
          </a:xfrm>
        </p:grpSpPr>
        <p:pic>
          <p:nvPicPr>
            <p:cNvPr id="376" name="Picture 180">
              <a:extLst>
                <a:ext uri="{FF2B5EF4-FFF2-40B4-BE49-F238E27FC236}">
                  <a16:creationId xmlns:a16="http://schemas.microsoft.com/office/drawing/2014/main" id="{B2D746C1-8470-5D4D-8BAF-C9E4D9F5CE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59" t="3840" r="26065" b="3118"/>
            <a:stretch/>
          </p:blipFill>
          <p:spPr>
            <a:xfrm>
              <a:off x="1117458" y="5350878"/>
              <a:ext cx="2798653" cy="786384"/>
            </a:xfrm>
            <a:prstGeom prst="rect">
              <a:avLst/>
            </a:prstGeom>
          </p:spPr>
        </p:pic>
        <p:pic>
          <p:nvPicPr>
            <p:cNvPr id="377" name="Picture 181">
              <a:extLst>
                <a:ext uri="{FF2B5EF4-FFF2-40B4-BE49-F238E27FC236}">
                  <a16:creationId xmlns:a16="http://schemas.microsoft.com/office/drawing/2014/main" id="{7A6F1245-A6EF-AA4F-8302-40B622FB7E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4011" t="3398" b="7650"/>
            <a:stretch/>
          </p:blipFill>
          <p:spPr>
            <a:xfrm>
              <a:off x="3916653" y="5351042"/>
              <a:ext cx="1332287" cy="741466"/>
            </a:xfrm>
            <a:prstGeom prst="rect">
              <a:avLst/>
            </a:prstGeom>
          </p:spPr>
        </p:pic>
      </p:grpSp>
      <p:grpSp>
        <p:nvGrpSpPr>
          <p:cNvPr id="378" name="Gruppo 284">
            <a:extLst>
              <a:ext uri="{FF2B5EF4-FFF2-40B4-BE49-F238E27FC236}">
                <a16:creationId xmlns:a16="http://schemas.microsoft.com/office/drawing/2014/main" id="{B3AE6F6B-BE8D-5C4B-89D4-F4A7C0B4DFCC}"/>
              </a:ext>
            </a:extLst>
          </p:cNvPr>
          <p:cNvGrpSpPr>
            <a:grpSpLocks/>
          </p:cNvGrpSpPr>
          <p:nvPr/>
        </p:nvGrpSpPr>
        <p:grpSpPr bwMode="auto">
          <a:xfrm>
            <a:off x="6061248" y="3968800"/>
            <a:ext cx="2870158" cy="2489012"/>
            <a:chOff x="1945512" y="3941868"/>
            <a:chExt cx="2870451" cy="2489855"/>
          </a:xfrm>
        </p:grpSpPr>
        <p:sp>
          <p:nvSpPr>
            <p:cNvPr id="379" name="Text Box 9">
              <a:extLst>
                <a:ext uri="{FF2B5EF4-FFF2-40B4-BE49-F238E27FC236}">
                  <a16:creationId xmlns:a16="http://schemas.microsoft.com/office/drawing/2014/main" id="{3B10BA03-6016-7D44-86E5-2D6BBB4AB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8155" y="3941868"/>
              <a:ext cx="2867808" cy="323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914377" eaLnBrk="0" hangingPunct="0">
                <a:defRPr/>
              </a:pPr>
              <a:r>
                <a:rPr lang="it-IT" sz="1500" b="1" i="1">
                  <a:solidFill>
                    <a:prstClr val="black"/>
                  </a:solidFill>
                  <a:latin typeface="Arial" charset="0"/>
                </a:rPr>
                <a:t>PNH Patient on eculizumab</a:t>
              </a:r>
              <a:r>
                <a:rPr lang="it-IT" sz="1500" b="1" i="1" baseline="30000">
                  <a:solidFill>
                    <a:prstClr val="black"/>
                  </a:solidFill>
                  <a:latin typeface="Arial" charset="0"/>
                </a:rPr>
                <a:t>2</a:t>
              </a:r>
            </a:p>
          </p:txBody>
        </p:sp>
        <p:grpSp>
          <p:nvGrpSpPr>
            <p:cNvPr id="380" name="Gruppo 222">
              <a:extLst>
                <a:ext uri="{FF2B5EF4-FFF2-40B4-BE49-F238E27FC236}">
                  <a16:creationId xmlns:a16="http://schemas.microsoft.com/office/drawing/2014/main" id="{F2C94DD7-8DBC-E54A-A664-835BF30873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45512" y="4225925"/>
              <a:ext cx="2536342" cy="2205798"/>
              <a:chOff x="1945512" y="4225925"/>
              <a:chExt cx="2536342" cy="2205798"/>
            </a:xfrm>
          </p:grpSpPr>
          <p:pic>
            <p:nvPicPr>
              <p:cNvPr id="381" name="Picture 3" descr="COSTA">
                <a:extLst>
                  <a:ext uri="{FF2B5EF4-FFF2-40B4-BE49-F238E27FC236}">
                    <a16:creationId xmlns:a16="http://schemas.microsoft.com/office/drawing/2014/main" id="{41069E94-9F2D-884B-BECB-3BEC29DA32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40479" y="4225925"/>
                <a:ext cx="2095500" cy="1933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2" name="Rectangle 6">
                <a:extLst>
                  <a:ext uri="{FF2B5EF4-FFF2-40B4-BE49-F238E27FC236}">
                    <a16:creationId xmlns:a16="http://schemas.microsoft.com/office/drawing/2014/main" id="{A4C43B97-2138-8C4F-9756-45E3F5134A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7158" y="6108449"/>
                <a:ext cx="922141" cy="3232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914377" eaLnBrk="0" hangingPunct="0">
                  <a:defRPr/>
                </a:pPr>
                <a:r>
                  <a:rPr lang="it-IT" sz="1500" b="1">
                    <a:solidFill>
                      <a:srgbClr val="008000"/>
                    </a:solidFill>
                    <a:latin typeface="Arial"/>
                  </a:rPr>
                  <a:t>C3-FITC</a:t>
                </a:r>
              </a:p>
            </p:txBody>
          </p:sp>
          <p:sp>
            <p:nvSpPr>
              <p:cNvPr id="383" name="Text Box 7">
                <a:extLst>
                  <a:ext uri="{FF2B5EF4-FFF2-40B4-BE49-F238E27FC236}">
                    <a16:creationId xmlns:a16="http://schemas.microsoft.com/office/drawing/2014/main" id="{0DC79BC6-1855-C04A-BA22-4D927A37D2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633103" y="5029525"/>
                <a:ext cx="948016" cy="323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377" eaLnBrk="0" hangingPunct="0">
                  <a:defRPr/>
                </a:pPr>
                <a:r>
                  <a:rPr lang="it-IT" sz="1500" b="1">
                    <a:solidFill>
                      <a:prstClr val="black"/>
                    </a:solidFill>
                    <a:latin typeface="Arial" charset="0"/>
                  </a:rPr>
                  <a:t>CD59-</a:t>
                </a:r>
                <a:r>
                  <a:rPr lang="it-IT" sz="1200" b="1">
                    <a:solidFill>
                      <a:prstClr val="black"/>
                    </a:solidFill>
                    <a:latin typeface="Arial" charset="0"/>
                  </a:rPr>
                  <a:t>PE</a:t>
                </a:r>
                <a:endParaRPr lang="it-IT" sz="1500" b="1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384" name="Text Box 10">
                <a:extLst>
                  <a:ext uri="{FF2B5EF4-FFF2-40B4-BE49-F238E27FC236}">
                    <a16:creationId xmlns:a16="http://schemas.microsoft.com/office/drawing/2014/main" id="{1EF65D0A-FD01-9743-94DC-FC8C495A91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07102" y="5524498"/>
                <a:ext cx="1174752" cy="461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defTabSz="914377" eaLnBrk="0" hangingPunct="0">
                  <a:defRPr/>
                </a:pPr>
                <a:r>
                  <a:rPr lang="it-IT" sz="1200">
                    <a:solidFill>
                      <a:prstClr val="black"/>
                    </a:solidFill>
                    <a:latin typeface="Arial" charset="0"/>
                  </a:rPr>
                  <a:t>45% of </a:t>
                </a:r>
              </a:p>
              <a:p>
                <a:pPr algn="ctr" defTabSz="914377" eaLnBrk="0" hangingPunct="0">
                  <a:defRPr/>
                </a:pPr>
                <a:r>
                  <a:rPr lang="it-IT" sz="1200">
                    <a:solidFill>
                      <a:prstClr val="black"/>
                    </a:solidFill>
                    <a:latin typeface="Arial" charset="0"/>
                  </a:rPr>
                  <a:t>PNH RBC </a:t>
                </a:r>
              </a:p>
            </p:txBody>
          </p:sp>
        </p:grpSp>
      </p:grpSp>
      <p:grpSp>
        <p:nvGrpSpPr>
          <p:cNvPr id="385" name="Gruppo 232">
            <a:extLst>
              <a:ext uri="{FF2B5EF4-FFF2-40B4-BE49-F238E27FC236}">
                <a16:creationId xmlns:a16="http://schemas.microsoft.com/office/drawing/2014/main" id="{A5E2A634-5AA9-C449-896B-11F2BF261391}"/>
              </a:ext>
            </a:extLst>
          </p:cNvPr>
          <p:cNvGrpSpPr/>
          <p:nvPr/>
        </p:nvGrpSpPr>
        <p:grpSpPr>
          <a:xfrm>
            <a:off x="6039839" y="1454909"/>
            <a:ext cx="2573867" cy="2453292"/>
            <a:chOff x="6039838" y="1454908"/>
            <a:chExt cx="2573867" cy="2453292"/>
          </a:xfrm>
        </p:grpSpPr>
        <p:sp>
          <p:nvSpPr>
            <p:cNvPr id="386" name="Rectangle 11">
              <a:extLst>
                <a:ext uri="{FF2B5EF4-FFF2-40B4-BE49-F238E27FC236}">
                  <a16:creationId xmlns:a16="http://schemas.microsoft.com/office/drawing/2014/main" id="{B9EF8AC8-4CA6-244F-A61C-0BFBBBEFB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2456" y="3585035"/>
              <a:ext cx="922045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9" tIns="45720" rIns="91439" bIns="45720">
              <a:spAutoFit/>
            </a:bodyPr>
            <a:lstStyle/>
            <a:p>
              <a:pPr algn="ctr" defTabSz="914377" eaLnBrk="0" hangingPunct="0">
                <a:defRPr/>
              </a:pPr>
              <a:r>
                <a:rPr lang="it-IT" sz="1500" b="1">
                  <a:solidFill>
                    <a:srgbClr val="008000"/>
                  </a:solidFill>
                  <a:latin typeface="Arial"/>
                </a:rPr>
                <a:t>C3-FITC</a:t>
              </a:r>
            </a:p>
          </p:txBody>
        </p:sp>
        <p:grpSp>
          <p:nvGrpSpPr>
            <p:cNvPr id="387" name="Gruppo 30">
              <a:extLst>
                <a:ext uri="{FF2B5EF4-FFF2-40B4-BE49-F238E27FC236}">
                  <a16:creationId xmlns:a16="http://schemas.microsoft.com/office/drawing/2014/main" id="{74F4BFD6-FD30-BB42-ABC1-D59D6688C2BA}"/>
                </a:ext>
              </a:extLst>
            </p:cNvPr>
            <p:cNvGrpSpPr/>
            <p:nvPr/>
          </p:nvGrpSpPr>
          <p:grpSpPr>
            <a:xfrm>
              <a:off x="6039838" y="1454908"/>
              <a:ext cx="2573867" cy="2201333"/>
              <a:chOff x="6039838" y="1454908"/>
              <a:chExt cx="2573867" cy="2201333"/>
            </a:xfrm>
          </p:grpSpPr>
          <p:sp>
            <p:nvSpPr>
              <p:cNvPr id="388" name="Text Box 5">
                <a:extLst>
                  <a:ext uri="{FF2B5EF4-FFF2-40B4-BE49-F238E27FC236}">
                    <a16:creationId xmlns:a16="http://schemas.microsoft.com/office/drawing/2014/main" id="{8B130AA3-DF2D-9E46-A53E-6664133416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5738510" y="2502997"/>
                <a:ext cx="947693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39" tIns="45720" rIns="91439" bIns="4572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914377" eaLnBrk="0" hangingPunct="0">
                  <a:defRPr/>
                </a:pPr>
                <a:r>
                  <a:rPr lang="it-IT" sz="1500" b="1">
                    <a:solidFill>
                      <a:prstClr val="black"/>
                    </a:solidFill>
                    <a:latin typeface="Arial" charset="0"/>
                  </a:rPr>
                  <a:t>CD59-</a:t>
                </a:r>
                <a:r>
                  <a:rPr lang="it-IT" sz="1200" b="1">
                    <a:solidFill>
                      <a:prstClr val="black"/>
                    </a:solidFill>
                    <a:latin typeface="Arial" charset="0"/>
                  </a:rPr>
                  <a:t>PE</a:t>
                </a:r>
                <a:endParaRPr lang="it-IT" sz="1500" b="1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389" name="Text Box 8">
                <a:extLst>
                  <a:ext uri="{FF2B5EF4-FFF2-40B4-BE49-F238E27FC236}">
                    <a16:creationId xmlns:a16="http://schemas.microsoft.com/office/drawing/2014/main" id="{5B0265BA-E09E-F24E-92E3-42D83EA05A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039838" y="1454908"/>
                <a:ext cx="2573867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1439" tIns="45720" rIns="91439" bIns="4572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algn="ctr" defTabSz="914377" eaLnBrk="0" hangingPunct="0">
                  <a:defRPr/>
                </a:pPr>
                <a:r>
                  <a:rPr lang="it-IT" sz="1500" b="1" i="1">
                    <a:solidFill>
                      <a:prstClr val="black"/>
                    </a:solidFill>
                    <a:latin typeface="Arial" charset="0"/>
                  </a:rPr>
                  <a:t>PNH </a:t>
                </a:r>
                <a:r>
                  <a:rPr lang="it-IT" sz="1500" b="1" i="1" err="1">
                    <a:solidFill>
                      <a:prstClr val="black"/>
                    </a:solidFill>
                    <a:latin typeface="Arial" charset="0"/>
                  </a:rPr>
                  <a:t>Patient</a:t>
                </a:r>
                <a:r>
                  <a:rPr lang="it-IT" sz="1500" b="1" i="1">
                    <a:solidFill>
                      <a:prstClr val="black"/>
                    </a:solidFill>
                    <a:latin typeface="Arial" charset="0"/>
                  </a:rPr>
                  <a:t> untreated</a:t>
                </a:r>
                <a:r>
                  <a:rPr lang="it-IT" sz="1500" b="1" i="1" baseline="30000">
                    <a:solidFill>
                      <a:prstClr val="black"/>
                    </a:solidFill>
                    <a:latin typeface="Arial" charset="0"/>
                  </a:rPr>
                  <a:t>2</a:t>
                </a:r>
                <a:endParaRPr lang="it-IT" sz="1200" b="1" i="1" baseline="30000">
                  <a:solidFill>
                    <a:prstClr val="black"/>
                  </a:solidFill>
                  <a:latin typeface="Arial" charset="0"/>
                </a:endParaRPr>
              </a:p>
            </p:txBody>
          </p:sp>
          <p:pic>
            <p:nvPicPr>
              <p:cNvPr id="390" name="Picture 4" descr="UNTREATED">
                <a:extLst>
                  <a:ext uri="{FF2B5EF4-FFF2-40B4-BE49-F238E27FC236}">
                    <a16:creationId xmlns:a16="http://schemas.microsoft.com/office/drawing/2014/main" id="{E4F1E820-72DB-DB46-A3E5-C3F7D02B61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4640" y="1721608"/>
                <a:ext cx="2095500" cy="1934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91" name="Multiplication Sign 201">
            <a:extLst>
              <a:ext uri="{FF2B5EF4-FFF2-40B4-BE49-F238E27FC236}">
                <a16:creationId xmlns:a16="http://schemas.microsoft.com/office/drawing/2014/main" id="{7073611F-5227-5943-AEB5-7A96315B746D}"/>
              </a:ext>
            </a:extLst>
          </p:cNvPr>
          <p:cNvSpPr/>
          <p:nvPr/>
        </p:nvSpPr>
        <p:spPr>
          <a:xfrm>
            <a:off x="3363259" y="3736100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2" name="Multiplication Sign 200">
            <a:extLst>
              <a:ext uri="{FF2B5EF4-FFF2-40B4-BE49-F238E27FC236}">
                <a16:creationId xmlns:a16="http://schemas.microsoft.com/office/drawing/2014/main" id="{61E84B58-D56B-1244-8646-6D15688206FF}"/>
              </a:ext>
            </a:extLst>
          </p:cNvPr>
          <p:cNvSpPr/>
          <p:nvPr/>
        </p:nvSpPr>
        <p:spPr>
          <a:xfrm>
            <a:off x="1800343" y="3729427"/>
            <a:ext cx="516468" cy="473627"/>
          </a:xfrm>
          <a:prstGeom prst="mathMultiply">
            <a:avLst/>
          </a:prstGeom>
          <a:solidFill>
            <a:srgbClr val="FF0000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FEA9DC9B-48C8-3B41-8611-5F1F7B4DAA1E}"/>
              </a:ext>
            </a:extLst>
          </p:cNvPr>
          <p:cNvSpPr/>
          <p:nvPr/>
        </p:nvSpPr>
        <p:spPr>
          <a:xfrm>
            <a:off x="650747" y="3788633"/>
            <a:ext cx="4738965" cy="85858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394" name="Gruppo 2">
            <a:extLst>
              <a:ext uri="{FF2B5EF4-FFF2-40B4-BE49-F238E27FC236}">
                <a16:creationId xmlns:a16="http://schemas.microsoft.com/office/drawing/2014/main" id="{9C561141-37AA-6A4E-93AF-26E598E034F5}"/>
              </a:ext>
            </a:extLst>
          </p:cNvPr>
          <p:cNvGrpSpPr>
            <a:grpSpLocks noChangeAspect="1"/>
          </p:cNvGrpSpPr>
          <p:nvPr/>
        </p:nvGrpSpPr>
        <p:grpSpPr>
          <a:xfrm rot="2808760">
            <a:off x="9145715" y="4432836"/>
            <a:ext cx="1600135" cy="1297105"/>
            <a:chOff x="9316471" y="4517904"/>
            <a:chExt cx="1777924" cy="1441228"/>
          </a:xfrm>
        </p:grpSpPr>
        <p:pic>
          <p:nvPicPr>
            <p:cNvPr id="395" name="Picture 199">
              <a:extLst>
                <a:ext uri="{FF2B5EF4-FFF2-40B4-BE49-F238E27FC236}">
                  <a16:creationId xmlns:a16="http://schemas.microsoft.com/office/drawing/2014/main" id="{D6D11CD0-112D-AC48-B6A6-BC3E0E405A1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alphaModFix amt="2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8379" y="4842492"/>
              <a:ext cx="1087967" cy="732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>
                      <a:alpha val="23137"/>
                    </a:srgbClr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6" name="Anello 292">
              <a:extLst>
                <a:ext uri="{FF2B5EF4-FFF2-40B4-BE49-F238E27FC236}">
                  <a16:creationId xmlns:a16="http://schemas.microsoft.com/office/drawing/2014/main" id="{87ED5B30-9DC7-2048-ABCE-1519CAA8DCE8}"/>
                </a:ext>
              </a:extLst>
            </p:cNvPr>
            <p:cNvSpPr/>
            <p:nvPr/>
          </p:nvSpPr>
          <p:spPr>
            <a:xfrm rot="595880">
              <a:off x="9430856" y="4554626"/>
              <a:ext cx="1591733" cy="1265767"/>
            </a:xfrm>
            <a:prstGeom prst="donu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9" tIns="45720" rIns="91439" bIns="45720" anchor="ctr"/>
            <a:lstStyle/>
            <a:p>
              <a:pPr algn="ctr"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397" name="Group 204">
              <a:extLst>
                <a:ext uri="{FF2B5EF4-FFF2-40B4-BE49-F238E27FC236}">
                  <a16:creationId xmlns:a16="http://schemas.microsoft.com/office/drawing/2014/main" id="{DE293249-0FB1-CF40-B0DB-46946913F31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9316471" y="4974855"/>
              <a:ext cx="633312" cy="637912"/>
              <a:chOff x="1968" y="2220"/>
              <a:chExt cx="1287" cy="1744"/>
            </a:xfrm>
          </p:grpSpPr>
          <p:sp>
            <p:nvSpPr>
              <p:cNvPr id="413" name="Text Box 205">
                <a:extLst>
                  <a:ext uri="{FF2B5EF4-FFF2-40B4-BE49-F238E27FC236}">
                    <a16:creationId xmlns:a16="http://schemas.microsoft.com/office/drawing/2014/main" id="{D96032A8-6286-C643-9EE2-7493A5D0ADF7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2298" y="2586"/>
                <a:ext cx="957" cy="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36251" tIns="18125" rIns="36251" bIns="18125">
                <a:spAutoFit/>
              </a:bodyPr>
              <a:lstStyle>
                <a:lvl1pPr defTabSz="576263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576263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2pPr>
                <a:lvl3pPr marL="1143000" indent="-228600" defTabSz="576263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3pPr>
                <a:lvl4pPr marL="1600200" indent="-228600" defTabSz="576263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4pPr>
                <a:lvl5pPr marL="2057400" indent="-228600" defTabSz="576263"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5pPr>
                <a:lvl6pPr marL="2514600" indent="-228600" defTabSz="57626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6pPr>
                <a:lvl7pPr marL="2971800" indent="-228600" defTabSz="57626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7pPr>
                <a:lvl8pPr marL="3429000" indent="-228600" defTabSz="57626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8pPr>
                <a:lvl9pPr marL="3886200" indent="-228600" defTabSz="57626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ＭＳ Ｐゴシック" charset="0"/>
                  </a:defRPr>
                </a:lvl9pPr>
              </a:lstStyle>
              <a:p>
                <a:pPr defTabSz="576248">
                  <a:defRPr/>
                </a:pPr>
                <a:r>
                  <a:rPr lang="en-US" sz="1100" b="1">
                    <a:solidFill>
                      <a:prstClr val="black"/>
                    </a:solidFill>
                    <a:latin typeface="Arial" charset="0"/>
                  </a:rPr>
                  <a:t>C3d</a:t>
                </a:r>
              </a:p>
            </p:txBody>
          </p:sp>
          <p:grpSp>
            <p:nvGrpSpPr>
              <p:cNvPr id="414" name="Group 206">
                <a:extLst>
                  <a:ext uri="{FF2B5EF4-FFF2-40B4-BE49-F238E27FC236}">
                    <a16:creationId xmlns:a16="http://schemas.microsoft.com/office/drawing/2014/main" id="{E1041D99-DFCC-E64C-8B7A-D3E7AFA29D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2220"/>
                <a:ext cx="470" cy="1744"/>
                <a:chOff x="1410" y="2378"/>
                <a:chExt cx="470" cy="1744"/>
              </a:xfrm>
            </p:grpSpPr>
            <p:sp>
              <p:nvSpPr>
                <p:cNvPr id="415" name="Oval 207">
                  <a:extLst>
                    <a:ext uri="{FF2B5EF4-FFF2-40B4-BE49-F238E27FC236}">
                      <a16:creationId xmlns:a16="http://schemas.microsoft.com/office/drawing/2014/main" id="{9CF42A06-D32A-154D-8576-D798996B56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0" y="2782"/>
                  <a:ext cx="278" cy="1340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36251" tIns="18125" rIns="36251" bIns="18125">
                  <a:spAutoFit/>
                </a:bodyPr>
                <a:lstStyle/>
                <a:p>
                  <a:pPr defTabSz="914377" eaLnBrk="0" hangingPunct="0">
                    <a:defRPr/>
                  </a:pPr>
                  <a:endParaRPr lang="it-IT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416" name="Oval 208">
                  <a:extLst>
                    <a:ext uri="{FF2B5EF4-FFF2-40B4-BE49-F238E27FC236}">
                      <a16:creationId xmlns:a16="http://schemas.microsoft.com/office/drawing/2014/main" id="{502F3F35-D050-A244-8DD8-E9C1125F30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02" y="2378"/>
                  <a:ext cx="278" cy="1340"/>
                </a:xfrm>
                <a:prstGeom prst="ellipse">
                  <a:avLst/>
                </a:prstGeom>
                <a:solidFill>
                  <a:srgbClr val="FFFF00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36251" tIns="18125" rIns="36251" bIns="18125">
                  <a:spAutoFit/>
                </a:bodyPr>
                <a:lstStyle/>
                <a:p>
                  <a:pPr defTabSz="914377" eaLnBrk="0" hangingPunct="0">
                    <a:defRPr/>
                  </a:pPr>
                  <a:endParaRPr lang="it-IT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</p:grpSp>
        <p:sp>
          <p:nvSpPr>
            <p:cNvPr id="398" name="Oval 219">
              <a:extLst>
                <a:ext uri="{FF2B5EF4-FFF2-40B4-BE49-F238E27FC236}">
                  <a16:creationId xmlns:a16="http://schemas.microsoft.com/office/drawing/2014/main" id="{CAF2C7F1-61DC-8943-B84D-4E98946820C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404522" y="4653195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9" name="Oval 215">
              <a:extLst>
                <a:ext uri="{FF2B5EF4-FFF2-40B4-BE49-F238E27FC236}">
                  <a16:creationId xmlns:a16="http://schemas.microsoft.com/office/drawing/2014/main" id="{6CC1A540-B552-5049-81D1-05B09C724C1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609854" y="5163312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0" name="Oval 216">
              <a:extLst>
                <a:ext uri="{FF2B5EF4-FFF2-40B4-BE49-F238E27FC236}">
                  <a16:creationId xmlns:a16="http://schemas.microsoft.com/office/drawing/2014/main" id="{2DFDE806-6004-9F47-A3AA-478B901AF6F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957911" y="4610861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1" name="Oval 217">
              <a:extLst>
                <a:ext uri="{FF2B5EF4-FFF2-40B4-BE49-F238E27FC236}">
                  <a16:creationId xmlns:a16="http://schemas.microsoft.com/office/drawing/2014/main" id="{7228E40F-3B12-F248-ABF7-01F5F28B61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569622" y="4799246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2" name="Oval 218">
              <a:extLst>
                <a:ext uri="{FF2B5EF4-FFF2-40B4-BE49-F238E27FC236}">
                  <a16:creationId xmlns:a16="http://schemas.microsoft.com/office/drawing/2014/main" id="{60BCE1B9-FFC1-1046-9F16-B345A92733F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977425" y="5231713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3" name="Oval 220">
              <a:extLst>
                <a:ext uri="{FF2B5EF4-FFF2-40B4-BE49-F238E27FC236}">
                  <a16:creationId xmlns:a16="http://schemas.microsoft.com/office/drawing/2014/main" id="{F7084EE1-61C9-F140-96E4-FB1A2CE3758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75410" y="5307247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4" name="Oval 221">
              <a:extLst>
                <a:ext uri="{FF2B5EF4-FFF2-40B4-BE49-F238E27FC236}">
                  <a16:creationId xmlns:a16="http://schemas.microsoft.com/office/drawing/2014/main" id="{2EAB5F82-41E7-FB4E-BCC9-A86F9E9544B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9712374" y="4748445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5" name="Oval 222">
              <a:extLst>
                <a:ext uri="{FF2B5EF4-FFF2-40B4-BE49-F238E27FC236}">
                  <a16:creationId xmlns:a16="http://schemas.microsoft.com/office/drawing/2014/main" id="{68BF8B4D-F8CE-3C48-B24D-809D5C069A1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667023" y="4974928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6" name="Oval 223">
              <a:extLst>
                <a:ext uri="{FF2B5EF4-FFF2-40B4-BE49-F238E27FC236}">
                  <a16:creationId xmlns:a16="http://schemas.microsoft.com/office/drawing/2014/main" id="{D2651869-02AF-2F48-8B1B-38927F826CF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468024" y="5269146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7" name="Oval 224">
              <a:extLst>
                <a:ext uri="{FF2B5EF4-FFF2-40B4-BE49-F238E27FC236}">
                  <a16:creationId xmlns:a16="http://schemas.microsoft.com/office/drawing/2014/main" id="{A587A09B-EE5C-A144-807A-CC64E3D323C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195005" y="4591812"/>
              <a:ext cx="136800" cy="489993"/>
            </a:xfrm>
            <a:prstGeom prst="ellipse">
              <a:avLst/>
            </a:prstGeom>
            <a:solidFill>
              <a:srgbClr val="FFFF00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lIns="36251" tIns="18128" rIns="36251" bIns="18128">
              <a:spAutoFit/>
            </a:bodyPr>
            <a:lstStyle/>
            <a:p>
              <a:pPr defTabSz="914377" eaLnBrk="0" hangingPunct="0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  <p:pic>
          <p:nvPicPr>
            <p:cNvPr id="408" name="Picture 45">
              <a:extLst>
                <a:ext uri="{FF2B5EF4-FFF2-40B4-BE49-F238E27FC236}">
                  <a16:creationId xmlns:a16="http://schemas.microsoft.com/office/drawing/2014/main" id="{9792912D-F81C-7A44-AFB4-A46B8ECB7438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56289" y="5262650"/>
              <a:ext cx="738716" cy="624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" name="Picture 45">
              <a:extLst>
                <a:ext uri="{FF2B5EF4-FFF2-40B4-BE49-F238E27FC236}">
                  <a16:creationId xmlns:a16="http://schemas.microsoft.com/office/drawing/2014/main" id="{B5C317B4-F972-124C-A4FE-449E80600754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5678" y="4966589"/>
              <a:ext cx="738717" cy="626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" name="Picture 45">
              <a:extLst>
                <a:ext uri="{FF2B5EF4-FFF2-40B4-BE49-F238E27FC236}">
                  <a16:creationId xmlns:a16="http://schemas.microsoft.com/office/drawing/2014/main" id="{3CA4CD1E-4813-B641-A448-C2BC7F07D0DE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1520000">
              <a:off x="10020469" y="5332599"/>
              <a:ext cx="738716" cy="626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" name="Picture 45">
              <a:extLst>
                <a:ext uri="{FF2B5EF4-FFF2-40B4-BE49-F238E27FC236}">
                  <a16:creationId xmlns:a16="http://schemas.microsoft.com/office/drawing/2014/main" id="{7D552748-25B5-F547-B7C7-919234906EAA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0307865" y="4575054"/>
              <a:ext cx="740833" cy="626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" name="CasellaDiTesto 315">
              <a:extLst>
                <a:ext uri="{FF2B5EF4-FFF2-40B4-BE49-F238E27FC236}">
                  <a16:creationId xmlns:a16="http://schemas.microsoft.com/office/drawing/2014/main" id="{53673D14-0EB3-EB42-B7DB-18214425AD20}"/>
                </a:ext>
              </a:extLst>
            </p:cNvPr>
            <p:cNvSpPr txBox="1"/>
            <p:nvPr/>
          </p:nvSpPr>
          <p:spPr>
            <a:xfrm>
              <a:off x="9585830" y="5303409"/>
              <a:ext cx="205256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endParaRPr lang="it-IT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417" name="Immagine 317" descr="liver-g429e5ac2e_1280.png">
            <a:extLst>
              <a:ext uri="{FF2B5EF4-FFF2-40B4-BE49-F238E27FC236}">
                <a16:creationId xmlns:a16="http://schemas.microsoft.com/office/drawing/2014/main" id="{CCD26020-94AC-644B-B9A5-110DEB3111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3768">
            <a:off x="9792805" y="3979275"/>
            <a:ext cx="1494487" cy="1080000"/>
          </a:xfrm>
          <a:prstGeom prst="rect">
            <a:avLst/>
          </a:prstGeom>
        </p:spPr>
      </p:pic>
      <p:pic>
        <p:nvPicPr>
          <p:cNvPr id="418" name="Immagine 318" descr="Lovepik_com-401795953-spleen.png">
            <a:extLst>
              <a:ext uri="{FF2B5EF4-FFF2-40B4-BE49-F238E27FC236}">
                <a16:creationId xmlns:a16="http://schemas.microsoft.com/office/drawing/2014/main" id="{1A0C22F8-B2D6-074F-875D-7B0FA0F802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873" y="4865343"/>
            <a:ext cx="1440000" cy="1440000"/>
          </a:xfrm>
          <a:prstGeom prst="rect">
            <a:avLst/>
          </a:prstGeom>
        </p:spPr>
      </p:pic>
      <p:cxnSp>
        <p:nvCxnSpPr>
          <p:cNvPr id="419" name="Connector: Curved 4">
            <a:extLst>
              <a:ext uri="{FF2B5EF4-FFF2-40B4-BE49-F238E27FC236}">
                <a16:creationId xmlns:a16="http://schemas.microsoft.com/office/drawing/2014/main" id="{1E87D853-5AED-564E-90FB-06C880997EF4}"/>
              </a:ext>
            </a:extLst>
          </p:cNvPr>
          <p:cNvCxnSpPr>
            <a:cxnSpLocks/>
            <a:stCxn id="422" idx="0"/>
          </p:cNvCxnSpPr>
          <p:nvPr/>
        </p:nvCxnSpPr>
        <p:spPr>
          <a:xfrm rot="5400000" flipH="1" flipV="1">
            <a:off x="2152458" y="1744331"/>
            <a:ext cx="497577" cy="594082"/>
          </a:xfrm>
          <a:prstGeom prst="curvedConnector2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Oval 17">
            <a:extLst>
              <a:ext uri="{FF2B5EF4-FFF2-40B4-BE49-F238E27FC236}">
                <a16:creationId xmlns:a16="http://schemas.microsoft.com/office/drawing/2014/main" id="{F1A49DF5-5453-C647-B1FE-053C10DEC6C6}"/>
              </a:ext>
            </a:extLst>
          </p:cNvPr>
          <p:cNvSpPr/>
          <p:nvPr/>
        </p:nvSpPr>
        <p:spPr>
          <a:xfrm>
            <a:off x="2600707" y="2686267"/>
            <a:ext cx="573517" cy="27513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</a:p>
        </p:txBody>
      </p:sp>
      <p:cxnSp>
        <p:nvCxnSpPr>
          <p:cNvPr id="421" name="Straight Arrow Connector 18">
            <a:extLst>
              <a:ext uri="{FF2B5EF4-FFF2-40B4-BE49-F238E27FC236}">
                <a16:creationId xmlns:a16="http://schemas.microsoft.com/office/drawing/2014/main" id="{2B01D2B7-A99F-7948-A701-20E1529AD4D3}"/>
              </a:ext>
            </a:extLst>
          </p:cNvPr>
          <p:cNvCxnSpPr>
            <a:cxnSpLocks/>
          </p:cNvCxnSpPr>
          <p:nvPr/>
        </p:nvCxnSpPr>
        <p:spPr>
          <a:xfrm>
            <a:off x="2887464" y="2978401"/>
            <a:ext cx="0" cy="12606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2" name="TextBox 20">
            <a:extLst>
              <a:ext uri="{FF2B5EF4-FFF2-40B4-BE49-F238E27FC236}">
                <a16:creationId xmlns:a16="http://schemas.microsoft.com/office/drawing/2014/main" id="{270F3A9B-1036-C649-AFC7-A1F932E318ED}"/>
              </a:ext>
            </a:extLst>
          </p:cNvPr>
          <p:cNvSpPr txBox="1"/>
          <p:nvPr/>
        </p:nvSpPr>
        <p:spPr>
          <a:xfrm>
            <a:off x="1709706" y="2290160"/>
            <a:ext cx="7889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C3 convertase </a:t>
            </a:r>
            <a:br>
              <a:rPr lang="en-GB" sz="700">
                <a:solidFill>
                  <a:srgbClr val="000000"/>
                </a:solidFill>
                <a:latin typeface="Arial"/>
              </a:rPr>
            </a:br>
            <a:r>
              <a:rPr lang="en-GB" sz="700">
                <a:solidFill>
                  <a:srgbClr val="000000"/>
                </a:solidFill>
                <a:latin typeface="Arial"/>
              </a:rPr>
              <a:t>(C3bBb)</a:t>
            </a:r>
          </a:p>
        </p:txBody>
      </p:sp>
      <p:cxnSp>
        <p:nvCxnSpPr>
          <p:cNvPr id="423" name="Straight Connector 82">
            <a:extLst>
              <a:ext uri="{FF2B5EF4-FFF2-40B4-BE49-F238E27FC236}">
                <a16:creationId xmlns:a16="http://schemas.microsoft.com/office/drawing/2014/main" id="{FA1C3875-F715-4546-8D68-316BE00F0ECA}"/>
              </a:ext>
            </a:extLst>
          </p:cNvPr>
          <p:cNvCxnSpPr>
            <a:cxnSpLocks/>
            <a:stCxn id="427" idx="0"/>
          </p:cNvCxnSpPr>
          <p:nvPr/>
        </p:nvCxnSpPr>
        <p:spPr>
          <a:xfrm flipH="1">
            <a:off x="2422154" y="2401433"/>
            <a:ext cx="178553" cy="18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4" name="Straight Arrow Connector 101">
            <a:extLst>
              <a:ext uri="{FF2B5EF4-FFF2-40B4-BE49-F238E27FC236}">
                <a16:creationId xmlns:a16="http://schemas.microsoft.com/office/drawing/2014/main" id="{4E68E356-9962-C841-9F09-35F95EF91173}"/>
              </a:ext>
            </a:extLst>
          </p:cNvPr>
          <p:cNvCxnSpPr>
            <a:cxnSpLocks/>
          </p:cNvCxnSpPr>
          <p:nvPr/>
        </p:nvCxnSpPr>
        <p:spPr>
          <a:xfrm flipH="1">
            <a:off x="2887127" y="2557257"/>
            <a:ext cx="676" cy="12901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5" name="TextBox 110">
            <a:extLst>
              <a:ext uri="{FF2B5EF4-FFF2-40B4-BE49-F238E27FC236}">
                <a16:creationId xmlns:a16="http://schemas.microsoft.com/office/drawing/2014/main" id="{01813B5B-F390-4B4B-8FDA-662AFC6729B1}"/>
              </a:ext>
            </a:extLst>
          </p:cNvPr>
          <p:cNvSpPr txBox="1"/>
          <p:nvPr/>
        </p:nvSpPr>
        <p:spPr>
          <a:xfrm>
            <a:off x="2271290" y="1866742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B</a:t>
            </a:r>
          </a:p>
          <a:p>
            <a:pPr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D</a:t>
            </a:r>
          </a:p>
        </p:txBody>
      </p:sp>
      <p:grpSp>
        <p:nvGrpSpPr>
          <p:cNvPr id="426" name="Group 111">
            <a:extLst>
              <a:ext uri="{FF2B5EF4-FFF2-40B4-BE49-F238E27FC236}">
                <a16:creationId xmlns:a16="http://schemas.microsoft.com/office/drawing/2014/main" id="{3CFE09DF-B671-3048-8A9B-913937BAB1B5}"/>
              </a:ext>
            </a:extLst>
          </p:cNvPr>
          <p:cNvGrpSpPr/>
          <p:nvPr/>
        </p:nvGrpSpPr>
        <p:grpSpPr>
          <a:xfrm>
            <a:off x="2600707" y="2108316"/>
            <a:ext cx="573517" cy="476547"/>
            <a:chOff x="3714867" y="2610071"/>
            <a:chExt cx="1008112" cy="838650"/>
          </a:xfrm>
        </p:grpSpPr>
        <p:sp>
          <p:nvSpPr>
            <p:cNvPr id="427" name="Rectangle: Top Corners Snipped 150">
              <a:extLst>
                <a:ext uri="{FF2B5EF4-FFF2-40B4-BE49-F238E27FC236}">
                  <a16:creationId xmlns:a16="http://schemas.microsoft.com/office/drawing/2014/main" id="{5A50831A-C2C4-FC4E-B07E-1B3F6799DA81}"/>
                </a:ext>
              </a:extLst>
            </p:cNvPr>
            <p:cNvSpPr/>
            <p:nvPr/>
          </p:nvSpPr>
          <p:spPr>
            <a:xfrm rot="10800000">
              <a:off x="3714867" y="2883815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28" name="Oval 152">
              <a:extLst>
                <a:ext uri="{FF2B5EF4-FFF2-40B4-BE49-F238E27FC236}">
                  <a16:creationId xmlns:a16="http://schemas.microsoft.com/office/drawing/2014/main" id="{DEE176A4-15A6-7940-B241-FE95EC381EED}"/>
                </a:ext>
              </a:extLst>
            </p:cNvPr>
            <p:cNvSpPr/>
            <p:nvPr/>
          </p:nvSpPr>
          <p:spPr>
            <a:xfrm>
              <a:off x="3714867" y="2610071"/>
              <a:ext cx="1008112" cy="484187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GB" sz="900" b="1">
                  <a:solidFill>
                    <a:prstClr val="white"/>
                  </a:solidFill>
                  <a:latin typeface="Arial"/>
                </a:rPr>
                <a:t>C3b</a:t>
              </a:r>
            </a:p>
          </p:txBody>
        </p:sp>
        <p:sp>
          <p:nvSpPr>
            <p:cNvPr id="429" name="TextBox 153">
              <a:extLst>
                <a:ext uri="{FF2B5EF4-FFF2-40B4-BE49-F238E27FC236}">
                  <a16:creationId xmlns:a16="http://schemas.microsoft.com/office/drawing/2014/main" id="{7884FB40-FD8F-A24A-BB57-D5505C45ACA3}"/>
                </a:ext>
              </a:extLst>
            </p:cNvPr>
            <p:cNvSpPr txBox="1"/>
            <p:nvPr/>
          </p:nvSpPr>
          <p:spPr>
            <a:xfrm>
              <a:off x="3953558" y="3096655"/>
              <a:ext cx="533111" cy="352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buClr>
                  <a:srgbClr val="00AB8E"/>
                </a:buClr>
                <a:defRPr/>
              </a:pPr>
              <a:r>
                <a:rPr lang="en-GB" sz="700" b="1">
                  <a:solidFill>
                    <a:prstClr val="white"/>
                  </a:solidFill>
                  <a:latin typeface="Arial"/>
                </a:rPr>
                <a:t>Bb</a:t>
              </a:r>
            </a:p>
          </p:txBody>
        </p:sp>
      </p:grpSp>
      <p:cxnSp>
        <p:nvCxnSpPr>
          <p:cNvPr id="430" name="Straight Arrow Connector 154">
            <a:extLst>
              <a:ext uri="{FF2B5EF4-FFF2-40B4-BE49-F238E27FC236}">
                <a16:creationId xmlns:a16="http://schemas.microsoft.com/office/drawing/2014/main" id="{F0AE0BD0-2CB0-E442-BD87-D97C315B929B}"/>
              </a:ext>
            </a:extLst>
          </p:cNvPr>
          <p:cNvCxnSpPr>
            <a:cxnSpLocks/>
          </p:cNvCxnSpPr>
          <p:nvPr/>
        </p:nvCxnSpPr>
        <p:spPr>
          <a:xfrm>
            <a:off x="2887465" y="1977817"/>
            <a:ext cx="1" cy="13050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1" name="Straight Arrow Connector 156">
            <a:extLst>
              <a:ext uri="{FF2B5EF4-FFF2-40B4-BE49-F238E27FC236}">
                <a16:creationId xmlns:a16="http://schemas.microsoft.com/office/drawing/2014/main" id="{2B41A1A1-AD22-7645-B0BB-DC2D0AAD35E8}"/>
              </a:ext>
            </a:extLst>
          </p:cNvPr>
          <p:cNvCxnSpPr>
            <a:cxnSpLocks/>
          </p:cNvCxnSpPr>
          <p:nvPr/>
        </p:nvCxnSpPr>
        <p:spPr>
          <a:xfrm flipH="1">
            <a:off x="3717573" y="2557257"/>
            <a:ext cx="676" cy="12832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2" name="TextBox 159">
            <a:extLst>
              <a:ext uri="{FF2B5EF4-FFF2-40B4-BE49-F238E27FC236}">
                <a16:creationId xmlns:a16="http://schemas.microsoft.com/office/drawing/2014/main" id="{7DC64255-11B7-3646-8E41-B4B54A17CD58}"/>
              </a:ext>
            </a:extLst>
          </p:cNvPr>
          <p:cNvSpPr txBox="1"/>
          <p:nvPr/>
        </p:nvSpPr>
        <p:spPr>
          <a:xfrm>
            <a:off x="3090239" y="1866742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B</a:t>
            </a:r>
          </a:p>
          <a:p>
            <a:pPr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D</a:t>
            </a:r>
          </a:p>
        </p:txBody>
      </p:sp>
      <p:grpSp>
        <p:nvGrpSpPr>
          <p:cNvPr id="433" name="Group 161">
            <a:extLst>
              <a:ext uri="{FF2B5EF4-FFF2-40B4-BE49-F238E27FC236}">
                <a16:creationId xmlns:a16="http://schemas.microsoft.com/office/drawing/2014/main" id="{F4C269EB-540E-2549-86C3-43162FD597C3}"/>
              </a:ext>
            </a:extLst>
          </p:cNvPr>
          <p:cNvGrpSpPr/>
          <p:nvPr/>
        </p:nvGrpSpPr>
        <p:grpSpPr>
          <a:xfrm>
            <a:off x="3431152" y="2108316"/>
            <a:ext cx="573517" cy="476547"/>
            <a:chOff x="3714867" y="2610071"/>
            <a:chExt cx="1008112" cy="838650"/>
          </a:xfrm>
        </p:grpSpPr>
        <p:sp>
          <p:nvSpPr>
            <p:cNvPr id="434" name="Rectangle: Top Corners Snipped 162">
              <a:extLst>
                <a:ext uri="{FF2B5EF4-FFF2-40B4-BE49-F238E27FC236}">
                  <a16:creationId xmlns:a16="http://schemas.microsoft.com/office/drawing/2014/main" id="{F794F36C-C17B-9E40-AB9C-234B24953CCA}"/>
                </a:ext>
              </a:extLst>
            </p:cNvPr>
            <p:cNvSpPr/>
            <p:nvPr/>
          </p:nvSpPr>
          <p:spPr>
            <a:xfrm rot="10800000">
              <a:off x="3714867" y="2883815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35" name="Oval 163">
              <a:extLst>
                <a:ext uri="{FF2B5EF4-FFF2-40B4-BE49-F238E27FC236}">
                  <a16:creationId xmlns:a16="http://schemas.microsoft.com/office/drawing/2014/main" id="{2594BC49-03FB-724D-B504-A9C1D67F0C10}"/>
                </a:ext>
              </a:extLst>
            </p:cNvPr>
            <p:cNvSpPr/>
            <p:nvPr/>
          </p:nvSpPr>
          <p:spPr>
            <a:xfrm>
              <a:off x="3714867" y="2610071"/>
              <a:ext cx="1008112" cy="484187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GB" sz="900" b="1">
                  <a:solidFill>
                    <a:prstClr val="white"/>
                  </a:solidFill>
                  <a:latin typeface="Arial"/>
                </a:rPr>
                <a:t>C3b</a:t>
              </a:r>
            </a:p>
          </p:txBody>
        </p:sp>
        <p:sp>
          <p:nvSpPr>
            <p:cNvPr id="436" name="TextBox 164">
              <a:extLst>
                <a:ext uri="{FF2B5EF4-FFF2-40B4-BE49-F238E27FC236}">
                  <a16:creationId xmlns:a16="http://schemas.microsoft.com/office/drawing/2014/main" id="{AD140EE5-AAC3-184E-981D-0A67EED6EECA}"/>
                </a:ext>
              </a:extLst>
            </p:cNvPr>
            <p:cNvSpPr txBox="1"/>
            <p:nvPr/>
          </p:nvSpPr>
          <p:spPr>
            <a:xfrm>
              <a:off x="3953558" y="3096655"/>
              <a:ext cx="533111" cy="352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buClr>
                  <a:srgbClr val="00AB8E"/>
                </a:buClr>
                <a:defRPr/>
              </a:pPr>
              <a:r>
                <a:rPr lang="en-GB" sz="700" b="1">
                  <a:solidFill>
                    <a:prstClr val="white"/>
                  </a:solidFill>
                  <a:latin typeface="Arial"/>
                </a:rPr>
                <a:t>Bb</a:t>
              </a:r>
            </a:p>
          </p:txBody>
        </p:sp>
      </p:grpSp>
      <p:cxnSp>
        <p:nvCxnSpPr>
          <p:cNvPr id="437" name="Straight Arrow Connector 165">
            <a:extLst>
              <a:ext uri="{FF2B5EF4-FFF2-40B4-BE49-F238E27FC236}">
                <a16:creationId xmlns:a16="http://schemas.microsoft.com/office/drawing/2014/main" id="{2F15F1F9-A2E4-324F-9493-A9EA94B9FEEC}"/>
              </a:ext>
            </a:extLst>
          </p:cNvPr>
          <p:cNvCxnSpPr>
            <a:cxnSpLocks/>
          </p:cNvCxnSpPr>
          <p:nvPr/>
        </p:nvCxnSpPr>
        <p:spPr>
          <a:xfrm>
            <a:off x="3717910" y="1977817"/>
            <a:ext cx="1" cy="13050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Arrow Connector 166">
            <a:extLst>
              <a:ext uri="{FF2B5EF4-FFF2-40B4-BE49-F238E27FC236}">
                <a16:creationId xmlns:a16="http://schemas.microsoft.com/office/drawing/2014/main" id="{8B74DD29-885C-564D-B2CA-2766A2B5A753}"/>
              </a:ext>
            </a:extLst>
          </p:cNvPr>
          <p:cNvCxnSpPr>
            <a:cxnSpLocks/>
          </p:cNvCxnSpPr>
          <p:nvPr/>
        </p:nvCxnSpPr>
        <p:spPr>
          <a:xfrm flipH="1">
            <a:off x="4552423" y="2557257"/>
            <a:ext cx="676" cy="12832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TextBox 168">
            <a:extLst>
              <a:ext uri="{FF2B5EF4-FFF2-40B4-BE49-F238E27FC236}">
                <a16:creationId xmlns:a16="http://schemas.microsoft.com/office/drawing/2014/main" id="{D03DC812-C12E-2C44-9A11-1023E4A01CAD}"/>
              </a:ext>
            </a:extLst>
          </p:cNvPr>
          <p:cNvSpPr txBox="1"/>
          <p:nvPr/>
        </p:nvSpPr>
        <p:spPr>
          <a:xfrm>
            <a:off x="3937576" y="1866742"/>
            <a:ext cx="5293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B</a:t>
            </a:r>
          </a:p>
          <a:p>
            <a:pPr defTabSz="914377">
              <a:buClr>
                <a:srgbClr val="00AB8E"/>
              </a:buClr>
              <a:defRPr/>
            </a:pPr>
            <a:r>
              <a:rPr lang="en-GB" sz="700">
                <a:solidFill>
                  <a:srgbClr val="000000"/>
                </a:solidFill>
                <a:latin typeface="Arial"/>
              </a:rPr>
              <a:t>Factor D</a:t>
            </a:r>
          </a:p>
        </p:txBody>
      </p:sp>
      <p:grpSp>
        <p:nvGrpSpPr>
          <p:cNvPr id="440" name="Group 169">
            <a:extLst>
              <a:ext uri="{FF2B5EF4-FFF2-40B4-BE49-F238E27FC236}">
                <a16:creationId xmlns:a16="http://schemas.microsoft.com/office/drawing/2014/main" id="{9D4E7C02-FFFC-954F-928D-D6B0AC4B591C}"/>
              </a:ext>
            </a:extLst>
          </p:cNvPr>
          <p:cNvGrpSpPr/>
          <p:nvPr/>
        </p:nvGrpSpPr>
        <p:grpSpPr>
          <a:xfrm>
            <a:off x="4266002" y="2108316"/>
            <a:ext cx="573517" cy="476547"/>
            <a:chOff x="3714867" y="2610071"/>
            <a:chExt cx="1008112" cy="838650"/>
          </a:xfrm>
        </p:grpSpPr>
        <p:sp>
          <p:nvSpPr>
            <p:cNvPr id="441" name="Rectangle: Top Corners Snipped 170">
              <a:extLst>
                <a:ext uri="{FF2B5EF4-FFF2-40B4-BE49-F238E27FC236}">
                  <a16:creationId xmlns:a16="http://schemas.microsoft.com/office/drawing/2014/main" id="{D091FC13-24D8-2F4D-9083-E8C1848D26CD}"/>
                </a:ext>
              </a:extLst>
            </p:cNvPr>
            <p:cNvSpPr/>
            <p:nvPr/>
          </p:nvSpPr>
          <p:spPr>
            <a:xfrm rot="10800000">
              <a:off x="3714867" y="2883815"/>
              <a:ext cx="1008112" cy="484187"/>
            </a:xfrm>
            <a:prstGeom prst="snip2SameRect">
              <a:avLst>
                <a:gd name="adj1" fmla="val 50000"/>
                <a:gd name="adj2" fmla="val 590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90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42" name="Oval 171">
              <a:extLst>
                <a:ext uri="{FF2B5EF4-FFF2-40B4-BE49-F238E27FC236}">
                  <a16:creationId xmlns:a16="http://schemas.microsoft.com/office/drawing/2014/main" id="{1769CEC9-4FE6-1941-96C4-A1D48C4DEDCD}"/>
                </a:ext>
              </a:extLst>
            </p:cNvPr>
            <p:cNvSpPr/>
            <p:nvPr/>
          </p:nvSpPr>
          <p:spPr>
            <a:xfrm>
              <a:off x="3714867" y="2610071"/>
              <a:ext cx="1008112" cy="484187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GB" sz="900" b="1">
                  <a:solidFill>
                    <a:prstClr val="white"/>
                  </a:solidFill>
                  <a:latin typeface="Arial"/>
                </a:rPr>
                <a:t>C3b</a:t>
              </a:r>
            </a:p>
          </p:txBody>
        </p:sp>
        <p:sp>
          <p:nvSpPr>
            <p:cNvPr id="443" name="TextBox 172">
              <a:extLst>
                <a:ext uri="{FF2B5EF4-FFF2-40B4-BE49-F238E27FC236}">
                  <a16:creationId xmlns:a16="http://schemas.microsoft.com/office/drawing/2014/main" id="{77FA7E30-1D62-6E45-B984-8E637AB060F2}"/>
                </a:ext>
              </a:extLst>
            </p:cNvPr>
            <p:cNvSpPr txBox="1"/>
            <p:nvPr/>
          </p:nvSpPr>
          <p:spPr>
            <a:xfrm>
              <a:off x="3953558" y="3096655"/>
              <a:ext cx="533111" cy="3520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377">
                <a:buClr>
                  <a:srgbClr val="00AB8E"/>
                </a:buClr>
                <a:defRPr/>
              </a:pPr>
              <a:r>
                <a:rPr lang="en-GB" sz="700" b="1">
                  <a:solidFill>
                    <a:prstClr val="white"/>
                  </a:solidFill>
                  <a:latin typeface="Arial"/>
                </a:rPr>
                <a:t>Bb</a:t>
              </a:r>
            </a:p>
          </p:txBody>
        </p:sp>
      </p:grpSp>
      <p:cxnSp>
        <p:nvCxnSpPr>
          <p:cNvPr id="444" name="Straight Arrow Connector 173">
            <a:extLst>
              <a:ext uri="{FF2B5EF4-FFF2-40B4-BE49-F238E27FC236}">
                <a16:creationId xmlns:a16="http://schemas.microsoft.com/office/drawing/2014/main" id="{A16226D5-6E57-7640-B67A-0E5737186148}"/>
              </a:ext>
            </a:extLst>
          </p:cNvPr>
          <p:cNvCxnSpPr>
            <a:cxnSpLocks/>
          </p:cNvCxnSpPr>
          <p:nvPr/>
        </p:nvCxnSpPr>
        <p:spPr>
          <a:xfrm>
            <a:off x="4552761" y="1977817"/>
            <a:ext cx="1" cy="13050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5" name="Oval 174">
            <a:extLst>
              <a:ext uri="{FF2B5EF4-FFF2-40B4-BE49-F238E27FC236}">
                <a16:creationId xmlns:a16="http://schemas.microsoft.com/office/drawing/2014/main" id="{63475A85-2D27-3B46-ADED-3178E27C3413}"/>
              </a:ext>
            </a:extLst>
          </p:cNvPr>
          <p:cNvSpPr/>
          <p:nvPr/>
        </p:nvSpPr>
        <p:spPr>
          <a:xfrm>
            <a:off x="4266002" y="2686267"/>
            <a:ext cx="573517" cy="27513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</a:p>
        </p:txBody>
      </p:sp>
      <p:sp>
        <p:nvSpPr>
          <p:cNvPr id="446" name="Oval 175">
            <a:extLst>
              <a:ext uri="{FF2B5EF4-FFF2-40B4-BE49-F238E27FC236}">
                <a16:creationId xmlns:a16="http://schemas.microsoft.com/office/drawing/2014/main" id="{7F07EF38-358F-5F46-B5CF-8F02EC1705A1}"/>
              </a:ext>
            </a:extLst>
          </p:cNvPr>
          <p:cNvSpPr/>
          <p:nvPr/>
        </p:nvSpPr>
        <p:spPr>
          <a:xfrm>
            <a:off x="3431152" y="2686267"/>
            <a:ext cx="573517" cy="27513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900" b="1">
                <a:solidFill>
                  <a:prstClr val="white"/>
                </a:solidFill>
                <a:latin typeface="Arial"/>
              </a:rPr>
              <a:t>C3b</a:t>
            </a:r>
          </a:p>
        </p:txBody>
      </p:sp>
      <p:cxnSp>
        <p:nvCxnSpPr>
          <p:cNvPr id="447" name="Straight Arrow Connector 176">
            <a:extLst>
              <a:ext uri="{FF2B5EF4-FFF2-40B4-BE49-F238E27FC236}">
                <a16:creationId xmlns:a16="http://schemas.microsoft.com/office/drawing/2014/main" id="{21836442-6F28-2047-AADE-8786512D1EFA}"/>
              </a:ext>
            </a:extLst>
          </p:cNvPr>
          <p:cNvCxnSpPr>
            <a:cxnSpLocks/>
          </p:cNvCxnSpPr>
          <p:nvPr/>
        </p:nvCxnSpPr>
        <p:spPr>
          <a:xfrm>
            <a:off x="4552759" y="2978401"/>
            <a:ext cx="0" cy="12606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Straight Arrow Connector 177">
            <a:extLst>
              <a:ext uri="{FF2B5EF4-FFF2-40B4-BE49-F238E27FC236}">
                <a16:creationId xmlns:a16="http://schemas.microsoft.com/office/drawing/2014/main" id="{5268CEE8-6AFD-B84C-8617-E5AC6D903D3A}"/>
              </a:ext>
            </a:extLst>
          </p:cNvPr>
          <p:cNvCxnSpPr>
            <a:cxnSpLocks/>
          </p:cNvCxnSpPr>
          <p:nvPr/>
        </p:nvCxnSpPr>
        <p:spPr>
          <a:xfrm>
            <a:off x="3717909" y="2978401"/>
            <a:ext cx="0" cy="12606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9" name="Group 178">
            <a:extLst>
              <a:ext uri="{FF2B5EF4-FFF2-40B4-BE49-F238E27FC236}">
                <a16:creationId xmlns:a16="http://schemas.microsoft.com/office/drawing/2014/main" id="{4457830C-0317-CD4C-9AFC-A27FB7A17076}"/>
              </a:ext>
            </a:extLst>
          </p:cNvPr>
          <p:cNvGrpSpPr/>
          <p:nvPr/>
        </p:nvGrpSpPr>
        <p:grpSpPr>
          <a:xfrm>
            <a:off x="4369449" y="1603469"/>
            <a:ext cx="378356" cy="370488"/>
            <a:chOff x="4765216" y="1960157"/>
            <a:chExt cx="378356" cy="377403"/>
          </a:xfrm>
        </p:grpSpPr>
        <p:sp>
          <p:nvSpPr>
            <p:cNvPr id="450" name="Oval 182">
              <a:extLst>
                <a:ext uri="{FF2B5EF4-FFF2-40B4-BE49-F238E27FC236}">
                  <a16:creationId xmlns:a16="http://schemas.microsoft.com/office/drawing/2014/main" id="{C774E455-F719-754F-AD44-B31291CE4A44}"/>
                </a:ext>
              </a:extLst>
            </p:cNvPr>
            <p:cNvSpPr/>
            <p:nvPr/>
          </p:nvSpPr>
          <p:spPr>
            <a:xfrm>
              <a:off x="4765216" y="1960157"/>
              <a:ext cx="378356" cy="37740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5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51" name="TextBox 183">
              <a:extLst>
                <a:ext uri="{FF2B5EF4-FFF2-40B4-BE49-F238E27FC236}">
                  <a16:creationId xmlns:a16="http://schemas.microsoft.com/office/drawing/2014/main" id="{1D0FA6F7-F867-0642-9F76-B19EBF6E85D0}"/>
                </a:ext>
              </a:extLst>
            </p:cNvPr>
            <p:cNvSpPr txBox="1"/>
            <p:nvPr/>
          </p:nvSpPr>
          <p:spPr>
            <a:xfrm>
              <a:off x="4771491" y="2015259"/>
              <a:ext cx="365807" cy="258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buClr>
                  <a:srgbClr val="00AB8E"/>
                </a:buClr>
                <a:defRPr/>
              </a:pPr>
              <a:r>
                <a:rPr lang="en-GB" sz="1051" b="1">
                  <a:solidFill>
                    <a:prstClr val="white"/>
                  </a:solidFill>
                  <a:latin typeface="Arial"/>
                </a:rPr>
                <a:t>C3</a:t>
              </a:r>
            </a:p>
          </p:txBody>
        </p:sp>
      </p:grpSp>
      <p:grpSp>
        <p:nvGrpSpPr>
          <p:cNvPr id="452" name="Group 184">
            <a:extLst>
              <a:ext uri="{FF2B5EF4-FFF2-40B4-BE49-F238E27FC236}">
                <a16:creationId xmlns:a16="http://schemas.microsoft.com/office/drawing/2014/main" id="{92ED7065-A469-4044-8781-AA9C96F1DAF1}"/>
              </a:ext>
            </a:extLst>
          </p:cNvPr>
          <p:cNvGrpSpPr/>
          <p:nvPr/>
        </p:nvGrpSpPr>
        <p:grpSpPr>
          <a:xfrm>
            <a:off x="3522119" y="1603469"/>
            <a:ext cx="378356" cy="370488"/>
            <a:chOff x="4765216" y="1960157"/>
            <a:chExt cx="378356" cy="377403"/>
          </a:xfrm>
        </p:grpSpPr>
        <p:sp>
          <p:nvSpPr>
            <p:cNvPr id="453" name="Oval 185">
              <a:extLst>
                <a:ext uri="{FF2B5EF4-FFF2-40B4-BE49-F238E27FC236}">
                  <a16:creationId xmlns:a16="http://schemas.microsoft.com/office/drawing/2014/main" id="{864C4096-C179-714E-9B69-72AEB9D8397C}"/>
                </a:ext>
              </a:extLst>
            </p:cNvPr>
            <p:cNvSpPr/>
            <p:nvPr/>
          </p:nvSpPr>
          <p:spPr>
            <a:xfrm>
              <a:off x="4765216" y="1960157"/>
              <a:ext cx="378356" cy="37740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5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54" name="TextBox 186">
              <a:extLst>
                <a:ext uri="{FF2B5EF4-FFF2-40B4-BE49-F238E27FC236}">
                  <a16:creationId xmlns:a16="http://schemas.microsoft.com/office/drawing/2014/main" id="{8ECEF3E4-A0C1-FF41-8CC8-EAE888CA82AD}"/>
                </a:ext>
              </a:extLst>
            </p:cNvPr>
            <p:cNvSpPr txBox="1"/>
            <p:nvPr/>
          </p:nvSpPr>
          <p:spPr>
            <a:xfrm>
              <a:off x="4771491" y="2015259"/>
              <a:ext cx="365807" cy="258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buClr>
                  <a:srgbClr val="00AB8E"/>
                </a:buClr>
                <a:defRPr/>
              </a:pPr>
              <a:r>
                <a:rPr lang="en-GB" sz="1051" b="1">
                  <a:solidFill>
                    <a:prstClr val="white"/>
                  </a:solidFill>
                  <a:latin typeface="Arial"/>
                </a:rPr>
                <a:t>C3</a:t>
              </a:r>
            </a:p>
          </p:txBody>
        </p:sp>
      </p:grpSp>
      <p:grpSp>
        <p:nvGrpSpPr>
          <p:cNvPr id="455" name="Group 187">
            <a:extLst>
              <a:ext uri="{FF2B5EF4-FFF2-40B4-BE49-F238E27FC236}">
                <a16:creationId xmlns:a16="http://schemas.microsoft.com/office/drawing/2014/main" id="{3407D054-18C7-DB44-BD61-251AADCCE7F6}"/>
              </a:ext>
            </a:extLst>
          </p:cNvPr>
          <p:cNvGrpSpPr/>
          <p:nvPr/>
        </p:nvGrpSpPr>
        <p:grpSpPr>
          <a:xfrm>
            <a:off x="2705870" y="1603469"/>
            <a:ext cx="378356" cy="370488"/>
            <a:chOff x="4765216" y="1960157"/>
            <a:chExt cx="378356" cy="377403"/>
          </a:xfrm>
        </p:grpSpPr>
        <p:sp>
          <p:nvSpPr>
            <p:cNvPr id="456" name="Oval 188">
              <a:extLst>
                <a:ext uri="{FF2B5EF4-FFF2-40B4-BE49-F238E27FC236}">
                  <a16:creationId xmlns:a16="http://schemas.microsoft.com/office/drawing/2014/main" id="{D912EEA7-1CB1-FF42-A684-560003EFBE1B}"/>
                </a:ext>
              </a:extLst>
            </p:cNvPr>
            <p:cNvSpPr/>
            <p:nvPr/>
          </p:nvSpPr>
          <p:spPr>
            <a:xfrm>
              <a:off x="4765216" y="1960157"/>
              <a:ext cx="378356" cy="377403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sz="500" b="1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57" name="TextBox 227">
              <a:extLst>
                <a:ext uri="{FF2B5EF4-FFF2-40B4-BE49-F238E27FC236}">
                  <a16:creationId xmlns:a16="http://schemas.microsoft.com/office/drawing/2014/main" id="{5B4C7215-F493-4D4F-81B2-32DBA48D2816}"/>
                </a:ext>
              </a:extLst>
            </p:cNvPr>
            <p:cNvSpPr txBox="1"/>
            <p:nvPr/>
          </p:nvSpPr>
          <p:spPr>
            <a:xfrm>
              <a:off x="4771491" y="2015259"/>
              <a:ext cx="365807" cy="258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buClr>
                  <a:srgbClr val="00AB8E"/>
                </a:buClr>
                <a:defRPr/>
              </a:pPr>
              <a:r>
                <a:rPr lang="en-GB" sz="1051" b="1">
                  <a:solidFill>
                    <a:prstClr val="white"/>
                  </a:solidFill>
                  <a:latin typeface="Arial"/>
                </a:rPr>
                <a:t>C3</a:t>
              </a:r>
            </a:p>
          </p:txBody>
        </p:sp>
      </p:grpSp>
      <p:pic>
        <p:nvPicPr>
          <p:cNvPr id="458" name="Graphic 231" descr="Lightning bolt outline">
            <a:extLst>
              <a:ext uri="{FF2B5EF4-FFF2-40B4-BE49-F238E27FC236}">
                <a16:creationId xmlns:a16="http://schemas.microsoft.com/office/drawing/2014/main" id="{27944FEB-F618-2B46-933E-342FC3BFEB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7312716">
            <a:off x="2368709" y="1439056"/>
            <a:ext cx="371396" cy="378328"/>
          </a:xfrm>
          <a:prstGeom prst="rect">
            <a:avLst/>
          </a:prstGeom>
        </p:spPr>
      </p:pic>
      <p:sp>
        <p:nvSpPr>
          <p:cNvPr id="459" name="TextBox 6">
            <a:extLst>
              <a:ext uri="{FF2B5EF4-FFF2-40B4-BE49-F238E27FC236}">
                <a16:creationId xmlns:a16="http://schemas.microsoft.com/office/drawing/2014/main" id="{355ADAAA-486D-4C4C-8EAA-CB9FC802AF2C}"/>
              </a:ext>
            </a:extLst>
          </p:cNvPr>
          <p:cNvSpPr txBox="1"/>
          <p:nvPr/>
        </p:nvSpPr>
        <p:spPr>
          <a:xfrm>
            <a:off x="8787965" y="2113755"/>
            <a:ext cx="3108679" cy="817245"/>
          </a:xfrm>
          <a:prstGeom prst="round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400" dirty="0">
                <a:solidFill>
                  <a:prstClr val="white"/>
                </a:solidFill>
                <a:latin typeface="Arial"/>
              </a:rPr>
              <a:t>~30–40% of patients on terminal complement inhibition can develop clinically significant EVH</a:t>
            </a:r>
            <a:r>
              <a:rPr lang="en-GB" sz="1400" baseline="30000" dirty="0">
                <a:solidFill>
                  <a:prstClr val="white"/>
                </a:solidFill>
                <a:latin typeface="Arial"/>
              </a:rPr>
              <a:t>3–5</a:t>
            </a:r>
            <a:r>
              <a:rPr lang="en-GB" sz="1400" dirty="0">
                <a:solidFill>
                  <a:prstClr val="white"/>
                </a:solidFill>
                <a:latin typeface="Arial"/>
              </a:rPr>
              <a:t> </a:t>
            </a:r>
            <a:endParaRPr lang="x-none" sz="140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460" name="Gruppo 29">
            <a:extLst>
              <a:ext uri="{FF2B5EF4-FFF2-40B4-BE49-F238E27FC236}">
                <a16:creationId xmlns:a16="http://schemas.microsoft.com/office/drawing/2014/main" id="{8CF5DFEC-BEA4-E24C-982F-F204DED3BCDF}"/>
              </a:ext>
            </a:extLst>
          </p:cNvPr>
          <p:cNvGrpSpPr/>
          <p:nvPr/>
        </p:nvGrpSpPr>
        <p:grpSpPr>
          <a:xfrm>
            <a:off x="3733214" y="5356225"/>
            <a:ext cx="1108663" cy="695327"/>
            <a:chOff x="3733212" y="5356224"/>
            <a:chExt cx="1108663" cy="695326"/>
          </a:xfrm>
        </p:grpSpPr>
        <p:sp>
          <p:nvSpPr>
            <p:cNvPr id="461" name="Figura a mano libera 25">
              <a:extLst>
                <a:ext uri="{FF2B5EF4-FFF2-40B4-BE49-F238E27FC236}">
                  <a16:creationId xmlns:a16="http://schemas.microsoft.com/office/drawing/2014/main" id="{7056BA23-50AD-F246-AE58-AE801018EB9F}"/>
                </a:ext>
              </a:extLst>
            </p:cNvPr>
            <p:cNvSpPr/>
            <p:nvPr/>
          </p:nvSpPr>
          <p:spPr>
            <a:xfrm>
              <a:off x="3749675" y="5356224"/>
              <a:ext cx="1092200" cy="606425"/>
            </a:xfrm>
            <a:custGeom>
              <a:avLst/>
              <a:gdLst>
                <a:gd name="connsiteX0" fmla="*/ 7055 w 1140530"/>
                <a:gd name="connsiteY0" fmla="*/ 0 h 635000"/>
                <a:gd name="connsiteX1" fmla="*/ 1092905 w 1140530"/>
                <a:gd name="connsiteY1" fmla="*/ 9525 h 635000"/>
                <a:gd name="connsiteX2" fmla="*/ 1137355 w 1140530"/>
                <a:gd name="connsiteY2" fmla="*/ 41275 h 635000"/>
                <a:gd name="connsiteX3" fmla="*/ 1140530 w 1140530"/>
                <a:gd name="connsiteY3" fmla="*/ 584200 h 635000"/>
                <a:gd name="connsiteX4" fmla="*/ 1140530 w 1140530"/>
                <a:gd name="connsiteY4" fmla="*/ 584200 h 635000"/>
                <a:gd name="connsiteX5" fmla="*/ 1140530 w 1140530"/>
                <a:gd name="connsiteY5" fmla="*/ 584200 h 635000"/>
                <a:gd name="connsiteX6" fmla="*/ 1105605 w 1140530"/>
                <a:gd name="connsiteY6" fmla="*/ 631825 h 635000"/>
                <a:gd name="connsiteX7" fmla="*/ 1105605 w 1140530"/>
                <a:gd name="connsiteY7" fmla="*/ 631825 h 635000"/>
                <a:gd name="connsiteX8" fmla="*/ 705 w 1140530"/>
                <a:gd name="connsiteY8" fmla="*/ 635000 h 635000"/>
                <a:gd name="connsiteX9" fmla="*/ 7055 w 1140530"/>
                <a:gd name="connsiteY9" fmla="*/ 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0530" h="635000">
                  <a:moveTo>
                    <a:pt x="7055" y="0"/>
                  </a:moveTo>
                  <a:lnTo>
                    <a:pt x="1092905" y="9525"/>
                  </a:lnTo>
                  <a:lnTo>
                    <a:pt x="1137355" y="41275"/>
                  </a:lnTo>
                  <a:cubicBezTo>
                    <a:pt x="1138413" y="222250"/>
                    <a:pt x="1139472" y="403225"/>
                    <a:pt x="1140530" y="584200"/>
                  </a:cubicBezTo>
                  <a:lnTo>
                    <a:pt x="1140530" y="584200"/>
                  </a:lnTo>
                  <a:lnTo>
                    <a:pt x="1140530" y="584200"/>
                  </a:lnTo>
                  <a:lnTo>
                    <a:pt x="1105605" y="631825"/>
                  </a:lnTo>
                  <a:lnTo>
                    <a:pt x="1105605" y="631825"/>
                  </a:lnTo>
                  <a:lnTo>
                    <a:pt x="705" y="635000"/>
                  </a:lnTo>
                  <a:cubicBezTo>
                    <a:pt x="-353" y="424392"/>
                    <a:pt x="-1412" y="213783"/>
                    <a:pt x="7055" y="0"/>
                  </a:cubicBezTo>
                  <a:close/>
                </a:path>
              </a:pathLst>
            </a:custGeom>
            <a:solidFill>
              <a:srgbClr val="FBE6E8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it-IT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462" name="Rettangolo 26">
              <a:extLst>
                <a:ext uri="{FF2B5EF4-FFF2-40B4-BE49-F238E27FC236}">
                  <a16:creationId xmlns:a16="http://schemas.microsoft.com/office/drawing/2014/main" id="{69F0DF4A-FB2A-3E4E-9C53-376FE10530E6}"/>
                </a:ext>
              </a:extLst>
            </p:cNvPr>
            <p:cNvSpPr/>
            <p:nvPr/>
          </p:nvSpPr>
          <p:spPr>
            <a:xfrm>
              <a:off x="4108450" y="5969000"/>
              <a:ext cx="428625" cy="825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it-IT">
                <a:solidFill>
                  <a:prstClr val="white"/>
                </a:solidFill>
                <a:latin typeface="Arial"/>
              </a:endParaRPr>
            </a:p>
          </p:txBody>
        </p:sp>
        <p:cxnSp>
          <p:nvCxnSpPr>
            <p:cNvPr id="463" name="Connettore 1 28">
              <a:extLst>
                <a:ext uri="{FF2B5EF4-FFF2-40B4-BE49-F238E27FC236}">
                  <a16:creationId xmlns:a16="http://schemas.microsoft.com/office/drawing/2014/main" id="{6733004A-7765-AA43-82C5-A7F9C6D4EA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3212" y="5965030"/>
              <a:ext cx="1069770" cy="0"/>
            </a:xfrm>
            <a:prstGeom prst="line">
              <a:avLst/>
            </a:prstGeom>
            <a:ln w="12700">
              <a:solidFill>
                <a:schemeClr val="accent3">
                  <a:lumMod val="75000"/>
                  <a:alpha val="92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3" name="ZoneTexte 192">
            <a:extLst>
              <a:ext uri="{FF2B5EF4-FFF2-40B4-BE49-F238E27FC236}">
                <a16:creationId xmlns:a16="http://schemas.microsoft.com/office/drawing/2014/main" id="{DC0F4463-4635-154C-9C43-F29D1BDBAC7F}"/>
              </a:ext>
            </a:extLst>
          </p:cNvPr>
          <p:cNvSpPr txBox="1"/>
          <p:nvPr/>
        </p:nvSpPr>
        <p:spPr>
          <a:xfrm>
            <a:off x="874856" y="2327365"/>
            <a:ext cx="15472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377"/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C3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convertase</a:t>
            </a:r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4" name="ZoneTexte 193">
            <a:extLst>
              <a:ext uri="{FF2B5EF4-FFF2-40B4-BE49-F238E27FC236}">
                <a16:creationId xmlns:a16="http://schemas.microsoft.com/office/drawing/2014/main" id="{D4C5A6C2-2C87-3742-BF00-4D8826224579}"/>
              </a:ext>
            </a:extLst>
          </p:cNvPr>
          <p:cNvSpPr txBox="1"/>
          <p:nvPr/>
        </p:nvSpPr>
        <p:spPr>
          <a:xfrm>
            <a:off x="862788" y="3152823"/>
            <a:ext cx="15472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377"/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C5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convertase</a:t>
            </a:r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5" name="ZoneTexte 194">
            <a:extLst>
              <a:ext uri="{FF2B5EF4-FFF2-40B4-BE49-F238E27FC236}">
                <a16:creationId xmlns:a16="http://schemas.microsoft.com/office/drawing/2014/main" id="{025F1CD9-F7F5-5040-9ED7-CCF955D138EF}"/>
              </a:ext>
            </a:extLst>
          </p:cNvPr>
          <p:cNvSpPr txBox="1"/>
          <p:nvPr/>
        </p:nvSpPr>
        <p:spPr>
          <a:xfrm>
            <a:off x="520257" y="2730265"/>
            <a:ext cx="19747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377"/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Amplification </a:t>
            </a: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loop</a:t>
            </a:r>
            <a:endParaRPr lang="fr-FR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96" name="Connecteur droit 195">
            <a:extLst>
              <a:ext uri="{FF2B5EF4-FFF2-40B4-BE49-F238E27FC236}">
                <a16:creationId xmlns:a16="http://schemas.microsoft.com/office/drawing/2014/main" id="{9EDE0C5B-F927-524D-AB1D-324B78CB63CE}"/>
              </a:ext>
            </a:extLst>
          </p:cNvPr>
          <p:cNvCxnSpPr>
            <a:cxnSpLocks/>
          </p:cNvCxnSpPr>
          <p:nvPr/>
        </p:nvCxnSpPr>
        <p:spPr>
          <a:xfrm>
            <a:off x="795897" y="831251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74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/>
      <p:bldP spid="361" grpId="0"/>
      <p:bldP spid="374" grpId="0"/>
      <p:bldP spid="4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Extravascular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hemolysis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in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clinical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practice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Image 23" descr="logoMaRIH(quadri)-01.png">
            <a:extLst>
              <a:ext uri="{FF2B5EF4-FFF2-40B4-BE49-F238E27FC236}">
                <a16:creationId xmlns:a16="http://schemas.microsoft.com/office/drawing/2014/main" id="{30FB4565-C71E-0747-AA39-398FA041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24" name="Picture 5" descr="http://www.aplasiemedullaire.com/sites/all/themes/aplasie/img/logo.jpg">
            <a:hlinkClick r:id="rId3"/>
            <a:extLst>
              <a:ext uri="{FF2B5EF4-FFF2-40B4-BE49-F238E27FC236}">
                <a16:creationId xmlns:a16="http://schemas.microsoft.com/office/drawing/2014/main" id="{D35FE69E-673F-E74A-9CB9-362740F8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067908-1180-174D-94A1-D1507CEB2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2A13869-CC69-8D4C-82C5-98501436D6BD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86B101B6-D106-774A-ACB9-CBFFDA198B93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Debureaux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BMT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4B018C-8E9E-FE49-A4CD-0FCCECB02E3F}"/>
              </a:ext>
            </a:extLst>
          </p:cNvPr>
          <p:cNvSpPr/>
          <p:nvPr/>
        </p:nvSpPr>
        <p:spPr>
          <a:xfrm>
            <a:off x="735609" y="2295733"/>
            <a:ext cx="877783" cy="646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321F66-13A7-FB4F-AC5E-B71D9E8B9095}"/>
              </a:ext>
            </a:extLst>
          </p:cNvPr>
          <p:cNvSpPr/>
          <p:nvPr/>
        </p:nvSpPr>
        <p:spPr>
          <a:xfrm>
            <a:off x="998854" y="2590003"/>
            <a:ext cx="877783" cy="646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6A2D76-D585-864F-9E46-6E8E53A2A934}"/>
              </a:ext>
            </a:extLst>
          </p:cNvPr>
          <p:cNvSpPr txBox="1"/>
          <p:nvPr/>
        </p:nvSpPr>
        <p:spPr>
          <a:xfrm>
            <a:off x="271463" y="1309877"/>
            <a:ext cx="52250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International </a:t>
            </a:r>
            <a:r>
              <a:rPr lang="fr-FR" sz="2000" b="1" dirty="0" err="1">
                <a:solidFill>
                  <a:srgbClr val="0070C0"/>
                </a:solidFill>
                <a:latin typeface="Calibri" panose="020F0502020204030204"/>
              </a:rPr>
              <a:t>multicentric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fr-FR" sz="2000" b="1" dirty="0" err="1">
                <a:solidFill>
                  <a:srgbClr val="0070C0"/>
                </a:solidFill>
                <a:latin typeface="Calibri" panose="020F0502020204030204"/>
              </a:rPr>
              <a:t>study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: </a:t>
            </a:r>
          </a:p>
          <a:p>
            <a:pPr defTabSz="914377">
              <a:defRPr/>
            </a:pP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(Paris, Naples/Avellino, London, Florence, </a:t>
            </a:r>
            <a:r>
              <a:rPr lang="fr-FR" sz="2000" b="1" dirty="0" err="1">
                <a:solidFill>
                  <a:srgbClr val="0070C0"/>
                </a:solidFill>
                <a:latin typeface="Calibri" panose="020F0502020204030204"/>
              </a:rPr>
              <a:t>São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 Paulo, and </a:t>
            </a:r>
            <a:r>
              <a:rPr lang="fr-FR" sz="2000" b="1" dirty="0" err="1">
                <a:solidFill>
                  <a:srgbClr val="0070C0"/>
                </a:solidFill>
                <a:latin typeface="Calibri" panose="020F0502020204030204"/>
              </a:rPr>
              <a:t>Ribeirão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fr-FR" sz="2000" b="1" dirty="0" err="1">
                <a:solidFill>
                  <a:srgbClr val="0070C0"/>
                </a:solidFill>
                <a:latin typeface="Calibri" panose="020F0502020204030204"/>
              </a:rPr>
              <a:t>Preto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/>
              </a:rPr>
              <a:t>)</a:t>
            </a:r>
          </a:p>
          <a:p>
            <a:pPr defTabSz="914377"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7"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7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-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160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patients HPN traités par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eculizumab</a:t>
            </a: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7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-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Median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duration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5.8 </a:t>
            </a:r>
            <a:r>
              <a:rPr lang="fr-FR" sz="2000" b="1" dirty="0" err="1">
                <a:solidFill>
                  <a:prstClr val="black"/>
                </a:solidFill>
                <a:latin typeface="Calibri" panose="020F0502020204030204"/>
              </a:rPr>
              <a:t>years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(0.5–14.5) (10% &lt; 18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months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  <a:p>
            <a:pPr defTabSz="914377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-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Censured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for new </a:t>
            </a:r>
            <a:r>
              <a:rPr lang="fr-FR" sz="2000" dirty="0" err="1">
                <a:solidFill>
                  <a:prstClr val="black"/>
                </a:solidFill>
                <a:latin typeface="Calibri" panose="020F0502020204030204"/>
              </a:rPr>
              <a:t>treatment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 (35) of BMT (2)</a:t>
            </a:r>
          </a:p>
          <a:p>
            <a:pPr defTabSz="914377"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  <a:p>
            <a:pPr defTabSz="914377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- Dosage:</a:t>
            </a:r>
          </a:p>
          <a:p>
            <a:pPr defTabSz="914377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	&gt; 900 mg (83%)</a:t>
            </a:r>
          </a:p>
          <a:p>
            <a:pPr defTabSz="914377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	&gt; 1200 mg (17%)</a:t>
            </a:r>
          </a:p>
          <a:p>
            <a:pPr defTabSz="914377">
              <a:defRPr/>
            </a:pPr>
            <a:endParaRPr lang="fr-FR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703498F-BE02-B244-B0B7-D42AEBD8E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582" y="989585"/>
            <a:ext cx="5098132" cy="5025647"/>
          </a:xfrm>
          <a:prstGeom prst="rect">
            <a:avLst/>
          </a:prstGeom>
        </p:spPr>
      </p:pic>
      <p:sp>
        <p:nvSpPr>
          <p:cNvPr id="16" name="Accolade fermante 15">
            <a:extLst>
              <a:ext uri="{FF2B5EF4-FFF2-40B4-BE49-F238E27FC236}">
                <a16:creationId xmlns:a16="http://schemas.microsoft.com/office/drawing/2014/main" id="{661882AF-0B21-8D4A-9ADC-B21115EB7DC2}"/>
              </a:ext>
            </a:extLst>
          </p:cNvPr>
          <p:cNvSpPr/>
          <p:nvPr/>
        </p:nvSpPr>
        <p:spPr>
          <a:xfrm>
            <a:off x="10514014" y="3853433"/>
            <a:ext cx="242887" cy="1528763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8E5C3CF-E575-B544-8D35-B5CA46E66CF1}"/>
              </a:ext>
            </a:extLst>
          </p:cNvPr>
          <p:cNvSpPr txBox="1"/>
          <p:nvPr/>
        </p:nvSpPr>
        <p:spPr>
          <a:xfrm>
            <a:off x="10814046" y="4424938"/>
            <a:ext cx="81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prstClr val="black"/>
                </a:solidFill>
                <a:latin typeface="Calibri" panose="020F0502020204030204"/>
              </a:rPr>
              <a:t>38,6 %</a:t>
            </a:r>
          </a:p>
        </p:txBody>
      </p:sp>
    </p:spTree>
    <p:extLst>
      <p:ext uri="{BB962C8B-B14F-4D97-AF65-F5344CB8AC3E}">
        <p14:creationId xmlns:p14="http://schemas.microsoft.com/office/powerpoint/2010/main" val="1576155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9" name="Connecteur droit 278">
            <a:extLst>
              <a:ext uri="{FF2B5EF4-FFF2-40B4-BE49-F238E27FC236}">
                <a16:creationId xmlns:a16="http://schemas.microsoft.com/office/drawing/2014/main" id="{23739682-C45C-7A42-84B5-8C300906333D}"/>
              </a:ext>
            </a:extLst>
          </p:cNvPr>
          <p:cNvCxnSpPr>
            <a:cxnSpLocks/>
          </p:cNvCxnSpPr>
          <p:nvPr/>
        </p:nvCxnSpPr>
        <p:spPr>
          <a:xfrm>
            <a:off x="914845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Rectangle 2">
            <a:extLst>
              <a:ext uri="{FF2B5EF4-FFF2-40B4-BE49-F238E27FC236}">
                <a16:creationId xmlns:a16="http://schemas.microsoft.com/office/drawing/2014/main" id="{EAA04898-650D-5542-A717-64C27597F6C6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6" y="193679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78">
              <a:tabLst>
                <a:tab pos="0" algn="l"/>
                <a:tab pos="447651" algn="l"/>
                <a:tab pos="896894" algn="l"/>
                <a:tab pos="1346133" algn="l"/>
                <a:tab pos="1795374" algn="l"/>
                <a:tab pos="2244613" algn="l"/>
                <a:tab pos="2693854" algn="l"/>
                <a:tab pos="3143093" algn="l"/>
                <a:tab pos="3592334" algn="l"/>
                <a:tab pos="4041574" algn="l"/>
                <a:tab pos="4490814" algn="l"/>
                <a:tab pos="4940052" algn="l"/>
                <a:tab pos="5389293" algn="l"/>
                <a:tab pos="5838533" algn="l"/>
                <a:tab pos="6287773" algn="l"/>
                <a:tab pos="6737014" algn="l"/>
                <a:tab pos="7186255" algn="l"/>
                <a:tab pos="7635493" algn="l"/>
                <a:tab pos="8084735" algn="l"/>
                <a:tab pos="8533973" algn="l"/>
                <a:tab pos="8983214" algn="l"/>
              </a:tabLst>
              <a:defRPr/>
            </a:pP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Untreated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PNH</a:t>
            </a:r>
          </a:p>
        </p:txBody>
      </p:sp>
      <p:pic>
        <p:nvPicPr>
          <p:cNvPr id="285" name="Image 5">
            <a:extLst>
              <a:ext uri="{FF2B5EF4-FFF2-40B4-BE49-F238E27FC236}">
                <a16:creationId xmlns:a16="http://schemas.microsoft.com/office/drawing/2014/main" id="{AE0C10F6-63EF-A545-856C-BF04311F4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1" y="1206143"/>
            <a:ext cx="10767483" cy="499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globulesVerticaux.png">
            <a:extLst>
              <a:ext uri="{FF2B5EF4-FFF2-40B4-BE49-F238E27FC236}">
                <a16:creationId xmlns:a16="http://schemas.microsoft.com/office/drawing/2014/main" id="{0BD84FA4-2B80-B94E-9B94-89189F996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095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Connecteur droit 154">
            <a:extLst>
              <a:ext uri="{FF2B5EF4-FFF2-40B4-BE49-F238E27FC236}">
                <a16:creationId xmlns:a16="http://schemas.microsoft.com/office/drawing/2014/main" id="{BEDC11BF-88C7-C54C-8EFB-EE7CC397ADE2}"/>
              </a:ext>
            </a:extLst>
          </p:cNvPr>
          <p:cNvCxnSpPr>
            <a:cxnSpLocks/>
          </p:cNvCxnSpPr>
          <p:nvPr/>
        </p:nvCxnSpPr>
        <p:spPr>
          <a:xfrm>
            <a:off x="914845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7" name="Image 5">
            <a:extLst>
              <a:ext uri="{FF2B5EF4-FFF2-40B4-BE49-F238E27FC236}">
                <a16:creationId xmlns:a16="http://schemas.microsoft.com/office/drawing/2014/main" id="{94C9D91D-14FE-E54B-9FC5-70B28F618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1" y="1206143"/>
            <a:ext cx="10767483" cy="499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ZoneTexte 1">
            <a:extLst>
              <a:ext uri="{FF2B5EF4-FFF2-40B4-BE49-F238E27FC236}">
                <a16:creationId xmlns:a16="http://schemas.microsoft.com/office/drawing/2014/main" id="{3EC79373-8B42-2F4D-82EB-E94D43370D7A}"/>
              </a:ext>
            </a:extLst>
          </p:cNvPr>
          <p:cNvSpPr txBox="1"/>
          <p:nvPr/>
        </p:nvSpPr>
        <p:spPr>
          <a:xfrm>
            <a:off x="967351" y="4717721"/>
            <a:ext cx="10214516" cy="128233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endParaRPr lang="fr-FR" sz="3333" b="1" kern="0" dirty="0">
              <a:solidFill>
                <a:srgbClr val="292B83"/>
              </a:solidFill>
              <a:latin typeface="Calibri" panose="020F0502020204030204"/>
            </a:endParaRPr>
          </a:p>
          <a:p>
            <a:pPr algn="ctr" defTabSz="1219140">
              <a:defRPr/>
            </a:pPr>
            <a:r>
              <a:rPr lang="fr-FR" sz="3333" b="1" kern="0" dirty="0">
                <a:solidFill>
                  <a:srgbClr val="292B83"/>
                </a:solidFill>
                <a:latin typeface="Calibri" panose="020F0502020204030204"/>
              </a:rPr>
              <a:t>C5 inhibition</a:t>
            </a:r>
          </a:p>
          <a:p>
            <a:pPr algn="ctr" defTabSz="1219140">
              <a:defRPr/>
            </a:pPr>
            <a:endParaRPr lang="fr-FR" sz="1067" b="1" kern="0" dirty="0">
              <a:solidFill>
                <a:srgbClr val="292B83"/>
              </a:solidFill>
              <a:latin typeface="Calibri" panose="020F0502020204030204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0E22322-9379-614E-9F21-1BBFBA3D6D9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6" y="193679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78">
              <a:tabLst>
                <a:tab pos="0" algn="l"/>
                <a:tab pos="447651" algn="l"/>
                <a:tab pos="896894" algn="l"/>
                <a:tab pos="1346133" algn="l"/>
                <a:tab pos="1795374" algn="l"/>
                <a:tab pos="2244613" algn="l"/>
                <a:tab pos="2693854" algn="l"/>
                <a:tab pos="3143093" algn="l"/>
                <a:tab pos="3592334" algn="l"/>
                <a:tab pos="4041574" algn="l"/>
                <a:tab pos="4490814" algn="l"/>
                <a:tab pos="4940052" algn="l"/>
                <a:tab pos="5389293" algn="l"/>
                <a:tab pos="5838533" algn="l"/>
                <a:tab pos="6287773" algn="l"/>
                <a:tab pos="6737014" algn="l"/>
                <a:tab pos="7186255" algn="l"/>
                <a:tab pos="7635493" algn="l"/>
                <a:tab pos="8084735" algn="l"/>
                <a:tab pos="8533973" algn="l"/>
                <a:tab pos="8983214" algn="l"/>
              </a:tabLst>
              <a:defRPr/>
            </a:pP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Terminal inhibition – on </a:t>
            </a: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going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EVH</a:t>
            </a:r>
          </a:p>
        </p:txBody>
      </p:sp>
      <p:pic>
        <p:nvPicPr>
          <p:cNvPr id="6" name="Image 5" descr="globulesVerticaux.png">
            <a:extLst>
              <a:ext uri="{FF2B5EF4-FFF2-40B4-BE49-F238E27FC236}">
                <a16:creationId xmlns:a16="http://schemas.microsoft.com/office/drawing/2014/main" id="{DFC9B121-019F-904D-9F6D-D3B8C877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4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Connecteur droit 196">
            <a:extLst>
              <a:ext uri="{FF2B5EF4-FFF2-40B4-BE49-F238E27FC236}">
                <a16:creationId xmlns:a16="http://schemas.microsoft.com/office/drawing/2014/main" id="{F5135213-8CF1-444F-A31B-F6D3B7F89754}"/>
              </a:ext>
            </a:extLst>
          </p:cNvPr>
          <p:cNvCxnSpPr>
            <a:cxnSpLocks/>
          </p:cNvCxnSpPr>
          <p:nvPr/>
        </p:nvCxnSpPr>
        <p:spPr>
          <a:xfrm>
            <a:off x="914845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9" name="Image 5">
            <a:extLst>
              <a:ext uri="{FF2B5EF4-FFF2-40B4-BE49-F238E27FC236}">
                <a16:creationId xmlns:a16="http://schemas.microsoft.com/office/drawing/2014/main" id="{0F98E2AF-3246-0145-AABF-543C3C1F8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1" y="1206143"/>
            <a:ext cx="10767483" cy="499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0" name="ZoneTexte 1">
            <a:extLst>
              <a:ext uri="{FF2B5EF4-FFF2-40B4-BE49-F238E27FC236}">
                <a16:creationId xmlns:a16="http://schemas.microsoft.com/office/drawing/2014/main" id="{859AD07F-D0F7-4742-B709-568F6C22F0E3}"/>
              </a:ext>
            </a:extLst>
          </p:cNvPr>
          <p:cNvSpPr txBox="1"/>
          <p:nvPr/>
        </p:nvSpPr>
        <p:spPr>
          <a:xfrm>
            <a:off x="967351" y="4717721"/>
            <a:ext cx="10214516" cy="128233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endParaRPr lang="fr-FR" sz="3333" b="1" kern="0" dirty="0">
              <a:solidFill>
                <a:srgbClr val="292B83"/>
              </a:solidFill>
              <a:latin typeface="Calibri" panose="020F0502020204030204"/>
            </a:endParaRPr>
          </a:p>
          <a:p>
            <a:pPr algn="ctr" defTabSz="1219140">
              <a:defRPr/>
            </a:pPr>
            <a:r>
              <a:rPr lang="fr-FR" sz="3333" b="1" kern="0" dirty="0">
                <a:solidFill>
                  <a:srgbClr val="292B83"/>
                </a:solidFill>
                <a:latin typeface="Calibri" panose="020F0502020204030204"/>
              </a:rPr>
              <a:t>C5 inhibition</a:t>
            </a:r>
          </a:p>
          <a:p>
            <a:pPr algn="ctr" defTabSz="1219140">
              <a:defRPr/>
            </a:pPr>
            <a:endParaRPr lang="fr-FR" sz="1067" b="1" kern="0" dirty="0">
              <a:solidFill>
                <a:srgbClr val="292B83"/>
              </a:solidFill>
              <a:latin typeface="Calibri" panose="020F0502020204030204"/>
            </a:endParaRPr>
          </a:p>
        </p:txBody>
      </p:sp>
      <p:sp>
        <p:nvSpPr>
          <p:cNvPr id="201" name="ZoneTexte 16">
            <a:extLst>
              <a:ext uri="{FF2B5EF4-FFF2-40B4-BE49-F238E27FC236}">
                <a16:creationId xmlns:a16="http://schemas.microsoft.com/office/drawing/2014/main" id="{EBD10DE2-F454-2D48-9992-733D9A8B88EF}"/>
              </a:ext>
            </a:extLst>
          </p:cNvPr>
          <p:cNvSpPr txBox="1"/>
          <p:nvPr/>
        </p:nvSpPr>
        <p:spPr>
          <a:xfrm>
            <a:off x="979739" y="2963804"/>
            <a:ext cx="10214516" cy="163102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algn="ctr" defTabSz="1219140">
              <a:defRPr/>
            </a:pPr>
            <a:endParaRPr lang="fr-FR" sz="3333" b="1" kern="0" dirty="0">
              <a:solidFill>
                <a:srgbClr val="292B83"/>
              </a:solidFill>
              <a:latin typeface="Calibri" panose="020F0502020204030204"/>
            </a:endParaRPr>
          </a:p>
          <a:p>
            <a:pPr algn="ctr" defTabSz="1219140">
              <a:defRPr/>
            </a:pPr>
            <a:r>
              <a:rPr lang="fr-FR" sz="3333" b="1" kern="0" dirty="0">
                <a:solidFill>
                  <a:srgbClr val="292B83"/>
                </a:solidFill>
                <a:latin typeface="Calibri" panose="020F0502020204030204"/>
              </a:rPr>
              <a:t>Proximal inhibition</a:t>
            </a:r>
          </a:p>
          <a:p>
            <a:pPr algn="ctr" defTabSz="1219140">
              <a:defRPr/>
            </a:pPr>
            <a:endParaRPr lang="fr-FR" sz="3333" b="1" kern="0" dirty="0">
              <a:solidFill>
                <a:srgbClr val="292B83"/>
              </a:solidFill>
              <a:latin typeface="Calibri" panose="020F0502020204030204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0C9CA46-BFDC-8E4C-8ACD-C5EF5BEAE00A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6" y="193679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78">
              <a:tabLst>
                <a:tab pos="0" algn="l"/>
                <a:tab pos="447651" algn="l"/>
                <a:tab pos="896894" algn="l"/>
                <a:tab pos="1346133" algn="l"/>
                <a:tab pos="1795374" algn="l"/>
                <a:tab pos="2244613" algn="l"/>
                <a:tab pos="2693854" algn="l"/>
                <a:tab pos="3143093" algn="l"/>
                <a:tab pos="3592334" algn="l"/>
                <a:tab pos="4041574" algn="l"/>
                <a:tab pos="4490814" algn="l"/>
                <a:tab pos="4940052" algn="l"/>
                <a:tab pos="5389293" algn="l"/>
                <a:tab pos="5838533" algn="l"/>
                <a:tab pos="6287773" algn="l"/>
                <a:tab pos="6737014" algn="l"/>
                <a:tab pos="7186255" algn="l"/>
                <a:tab pos="7635493" algn="l"/>
                <a:tab pos="8084735" algn="l"/>
                <a:tab pos="8533973" algn="l"/>
                <a:tab pos="8983214" algn="l"/>
              </a:tabLst>
              <a:defRPr/>
            </a:pP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Proximal inhibition – IVH control </a:t>
            </a:r>
            <a:r>
              <a:rPr lang="fr-FR" sz="3200" b="1" dirty="0" err="1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with</a:t>
            </a:r>
            <a:r>
              <a:rPr lang="fr-FR" sz="3200" b="1" dirty="0">
                <a:ln>
                  <a:solidFill>
                    <a:srgbClr val="000000"/>
                  </a:solidFill>
                </a:ln>
                <a:solidFill>
                  <a:prstClr val="black"/>
                </a:solidFill>
                <a:latin typeface="Calibri"/>
              </a:rPr>
              <a:t> no EVH</a:t>
            </a:r>
          </a:p>
        </p:txBody>
      </p:sp>
      <p:pic>
        <p:nvPicPr>
          <p:cNvPr id="7" name="Image 6" descr="globulesVerticaux.png">
            <a:extLst>
              <a:ext uri="{FF2B5EF4-FFF2-40B4-BE49-F238E27FC236}">
                <a16:creationId xmlns:a16="http://schemas.microsoft.com/office/drawing/2014/main" id="{B3056600-A3CB-A847-8299-D0A0BFA8B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7787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2E19B55A-2C52-F94C-89B8-077539C90D35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Proximal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complement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inhibitors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3" name="Image 23" descr="logoMaRIH(quadri)-01.png">
            <a:extLst>
              <a:ext uri="{FF2B5EF4-FFF2-40B4-BE49-F238E27FC236}">
                <a16:creationId xmlns:a16="http://schemas.microsoft.com/office/drawing/2014/main" id="{30FB4565-C71E-0747-AA39-398FA041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391" y="6039487"/>
            <a:ext cx="1236120" cy="873872"/>
          </a:xfrm>
          <a:prstGeom prst="rect">
            <a:avLst/>
          </a:prstGeom>
        </p:spPr>
      </p:pic>
      <p:pic>
        <p:nvPicPr>
          <p:cNvPr id="24" name="Picture 5" descr="http://www.aplasiemedullaire.com/sites/all/themes/aplasie/img/logo.jpg">
            <a:hlinkClick r:id="rId3"/>
            <a:extLst>
              <a:ext uri="{FF2B5EF4-FFF2-40B4-BE49-F238E27FC236}">
                <a16:creationId xmlns:a16="http://schemas.microsoft.com/office/drawing/2014/main" id="{D35FE69E-673F-E74A-9CB9-362740F8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1" y="6228133"/>
            <a:ext cx="1609896" cy="5429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5067908-1180-174D-94A1-D1507CEB29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660" y="6227093"/>
            <a:ext cx="3301813" cy="520849"/>
          </a:xfrm>
          <a:prstGeom prst="rect">
            <a:avLst/>
          </a:prstGeom>
        </p:spPr>
      </p:pic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82A13869-CC69-8D4C-82C5-98501436D6BD}"/>
              </a:ext>
            </a:extLst>
          </p:cNvPr>
          <p:cNvCxnSpPr>
            <a:cxnSpLocks/>
          </p:cNvCxnSpPr>
          <p:nvPr/>
        </p:nvCxnSpPr>
        <p:spPr>
          <a:xfrm>
            <a:off x="5877580" y="6060520"/>
            <a:ext cx="60999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texte 13">
            <a:extLst>
              <a:ext uri="{FF2B5EF4-FFF2-40B4-BE49-F238E27FC236}">
                <a16:creationId xmlns:a16="http://schemas.microsoft.com/office/drawing/2014/main" id="{86B101B6-D106-774A-ACB9-CBFFDA198B93}"/>
              </a:ext>
            </a:extLst>
          </p:cNvPr>
          <p:cNvSpPr txBox="1">
            <a:spLocks/>
          </p:cNvSpPr>
          <p:nvPr/>
        </p:nvSpPr>
        <p:spPr>
          <a:xfrm>
            <a:off x="-13103" y="6509217"/>
            <a:ext cx="11238640" cy="292386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7" tIns="60959" rIns="121917" bIns="60959" rtlCol="0" anchor="b">
            <a:sp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800" kern="1200" spc="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>
              <a:defRPr/>
            </a:pPr>
            <a:r>
              <a:rPr lang="fr-FR" sz="1100" dirty="0" err="1">
                <a:solidFill>
                  <a:prstClr val="black"/>
                </a:solidFill>
                <a:latin typeface="Arial"/>
              </a:rPr>
              <a:t>Debureaux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, et al. </a:t>
            </a:r>
            <a:r>
              <a:rPr lang="fr-FR" sz="1100" i="1" dirty="0">
                <a:solidFill>
                  <a:prstClr val="black"/>
                </a:solidFill>
                <a:latin typeface="Arial"/>
              </a:rPr>
              <a:t>BMT</a:t>
            </a:r>
            <a:r>
              <a:rPr lang="fr-FR" sz="1100" dirty="0">
                <a:solidFill>
                  <a:prstClr val="black"/>
                </a:solidFill>
                <a:latin typeface="Arial"/>
              </a:rPr>
              <a:t> 2021</a:t>
            </a:r>
          </a:p>
        </p:txBody>
      </p:sp>
      <p:pic>
        <p:nvPicPr>
          <p:cNvPr id="13" name="image6.png">
            <a:extLst>
              <a:ext uri="{FF2B5EF4-FFF2-40B4-BE49-F238E27FC236}">
                <a16:creationId xmlns:a16="http://schemas.microsoft.com/office/drawing/2014/main" id="{653533AE-076B-8243-A7E1-96DEDE4FC5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025"/>
          <a:stretch/>
        </p:blipFill>
        <p:spPr>
          <a:xfrm>
            <a:off x="838201" y="1232265"/>
            <a:ext cx="10375900" cy="4658105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Flèche vers le bas 24">
            <a:extLst>
              <a:ext uri="{FF2B5EF4-FFF2-40B4-BE49-F238E27FC236}">
                <a16:creationId xmlns:a16="http://schemas.microsoft.com/office/drawing/2014/main" id="{1B01F4A9-0C71-5047-8B2C-D7E729060E43}"/>
              </a:ext>
            </a:extLst>
          </p:cNvPr>
          <p:cNvSpPr/>
          <p:nvPr/>
        </p:nvSpPr>
        <p:spPr>
          <a:xfrm>
            <a:off x="5541655" y="1955357"/>
            <a:ext cx="254632" cy="1053831"/>
          </a:xfrm>
          <a:prstGeom prst="downArrow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 b="1">
              <a:solidFill>
                <a:prstClr val="white"/>
              </a:solidFill>
              <a:latin typeface="Arial"/>
            </a:endParaRPr>
          </a:p>
        </p:txBody>
      </p:sp>
      <p:sp>
        <p:nvSpPr>
          <p:cNvPr id="15" name="Flèche vers la droite 19">
            <a:extLst>
              <a:ext uri="{FF2B5EF4-FFF2-40B4-BE49-F238E27FC236}">
                <a16:creationId xmlns:a16="http://schemas.microsoft.com/office/drawing/2014/main" id="{E0A08B3F-B790-214B-8F6D-56A1AA4DDAF9}"/>
              </a:ext>
            </a:extLst>
          </p:cNvPr>
          <p:cNvSpPr/>
          <p:nvPr/>
        </p:nvSpPr>
        <p:spPr>
          <a:xfrm>
            <a:off x="2906725" y="3636543"/>
            <a:ext cx="7626167" cy="636621"/>
          </a:xfrm>
          <a:prstGeom prst="rightArrow">
            <a:avLst/>
          </a:prstGeom>
          <a:solidFill>
            <a:srgbClr val="ACB0D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6" name="Flèche vers le bas 23">
            <a:extLst>
              <a:ext uri="{FF2B5EF4-FFF2-40B4-BE49-F238E27FC236}">
                <a16:creationId xmlns:a16="http://schemas.microsoft.com/office/drawing/2014/main" id="{EBCC6FB5-73FE-CA4A-AB40-B4EB3F5FA415}"/>
              </a:ext>
            </a:extLst>
          </p:cNvPr>
          <p:cNvSpPr/>
          <p:nvPr/>
        </p:nvSpPr>
        <p:spPr>
          <a:xfrm>
            <a:off x="5045619" y="2035270"/>
            <a:ext cx="254632" cy="1053831"/>
          </a:xfrm>
          <a:prstGeom prst="down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Flèche vers le bas 25">
            <a:extLst>
              <a:ext uri="{FF2B5EF4-FFF2-40B4-BE49-F238E27FC236}">
                <a16:creationId xmlns:a16="http://schemas.microsoft.com/office/drawing/2014/main" id="{D321917D-B08A-3142-B5B5-BEC51755F28A}"/>
              </a:ext>
            </a:extLst>
          </p:cNvPr>
          <p:cNvSpPr/>
          <p:nvPr/>
        </p:nvSpPr>
        <p:spPr>
          <a:xfrm>
            <a:off x="8444425" y="2620942"/>
            <a:ext cx="254632" cy="1053831"/>
          </a:xfrm>
          <a:prstGeom prst="down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18" name="ZoneTexte 22">
            <a:extLst>
              <a:ext uri="{FF2B5EF4-FFF2-40B4-BE49-F238E27FC236}">
                <a16:creationId xmlns:a16="http://schemas.microsoft.com/office/drawing/2014/main" id="{F8F3E079-5520-214E-A711-F4771EB94212}"/>
              </a:ext>
            </a:extLst>
          </p:cNvPr>
          <p:cNvSpPr txBox="1"/>
          <p:nvPr/>
        </p:nvSpPr>
        <p:spPr>
          <a:xfrm>
            <a:off x="5158670" y="3150880"/>
            <a:ext cx="190973" cy="784828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609555">
              <a:defRPr/>
            </a:pPr>
            <a:r>
              <a:rPr lang="fr-FR" sz="4300" b="1" dirty="0">
                <a:solidFill>
                  <a:prstClr val="black"/>
                </a:solidFill>
                <a:latin typeface="Arial"/>
              </a:rPr>
              <a:t>X</a:t>
            </a:r>
          </a:p>
        </p:txBody>
      </p:sp>
      <p:sp>
        <p:nvSpPr>
          <p:cNvPr id="19" name="ZoneTexte 27">
            <a:extLst>
              <a:ext uri="{FF2B5EF4-FFF2-40B4-BE49-F238E27FC236}">
                <a16:creationId xmlns:a16="http://schemas.microsoft.com/office/drawing/2014/main" id="{038BCDF1-B64C-434E-81B9-C97C055A9ED9}"/>
              </a:ext>
            </a:extLst>
          </p:cNvPr>
          <p:cNvSpPr txBox="1"/>
          <p:nvPr/>
        </p:nvSpPr>
        <p:spPr>
          <a:xfrm>
            <a:off x="8317083" y="3546910"/>
            <a:ext cx="190973" cy="784828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defTabSz="609555">
              <a:defRPr/>
            </a:pPr>
            <a:r>
              <a:rPr lang="fr-FR" sz="4300" b="1" dirty="0">
                <a:solidFill>
                  <a:prstClr val="black"/>
                </a:solidFill>
                <a:latin typeface="Arial"/>
              </a:rPr>
              <a:t>X</a:t>
            </a:r>
          </a:p>
        </p:txBody>
      </p:sp>
      <p:sp>
        <p:nvSpPr>
          <p:cNvPr id="20" name="Ellipse 28">
            <a:extLst>
              <a:ext uri="{FF2B5EF4-FFF2-40B4-BE49-F238E27FC236}">
                <a16:creationId xmlns:a16="http://schemas.microsoft.com/office/drawing/2014/main" id="{9101CCCF-3412-2046-9481-DBF4A7A31447}"/>
              </a:ext>
            </a:extLst>
          </p:cNvPr>
          <p:cNvSpPr/>
          <p:nvPr/>
        </p:nvSpPr>
        <p:spPr>
          <a:xfrm>
            <a:off x="8228481" y="4184044"/>
            <a:ext cx="751160" cy="25464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r>
              <a:rPr lang="fr-FR" sz="1600" b="1" dirty="0">
                <a:solidFill>
                  <a:prstClr val="white"/>
                </a:solidFill>
                <a:latin typeface="Arial"/>
              </a:rPr>
              <a:t>C5</a:t>
            </a: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60C5CBE6-E6F9-0B4E-9BA8-6404317597F9}"/>
              </a:ext>
            </a:extLst>
          </p:cNvPr>
          <p:cNvSpPr/>
          <p:nvPr/>
        </p:nvSpPr>
        <p:spPr>
          <a:xfrm>
            <a:off x="8304878" y="3712940"/>
            <a:ext cx="572919" cy="878537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D1874D8B-4D57-7248-8A41-7824674BC38E}"/>
              </a:ext>
            </a:extLst>
          </p:cNvPr>
          <p:cNvSpPr/>
          <p:nvPr/>
        </p:nvSpPr>
        <p:spPr>
          <a:xfrm>
            <a:off x="3922977" y="1535033"/>
            <a:ext cx="1583020" cy="50023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Anti-C3</a:t>
            </a:r>
          </a:p>
          <a:p>
            <a:pPr algn="ctr" defTabSz="609555">
              <a:defRPr/>
            </a:pP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300" b="1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Pegcetacoplan</a:t>
            </a: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27" name="Rectangle 29">
            <a:extLst>
              <a:ext uri="{FF2B5EF4-FFF2-40B4-BE49-F238E27FC236}">
                <a16:creationId xmlns:a16="http://schemas.microsoft.com/office/drawing/2014/main" id="{C570151A-C898-734A-8F74-7226B8C93421}"/>
              </a:ext>
            </a:extLst>
          </p:cNvPr>
          <p:cNvSpPr/>
          <p:nvPr/>
        </p:nvSpPr>
        <p:spPr>
          <a:xfrm>
            <a:off x="7848963" y="1883195"/>
            <a:ext cx="1510197" cy="7308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Terminal complement inhibitors</a:t>
            </a:r>
          </a:p>
        </p:txBody>
      </p:sp>
      <p:sp>
        <p:nvSpPr>
          <p:cNvPr id="28" name="Rectangle 31">
            <a:extLst>
              <a:ext uri="{FF2B5EF4-FFF2-40B4-BE49-F238E27FC236}">
                <a16:creationId xmlns:a16="http://schemas.microsoft.com/office/drawing/2014/main" id="{73EA6F4F-85D2-FF46-B279-5747BE19DFDF}"/>
              </a:ext>
            </a:extLst>
          </p:cNvPr>
          <p:cNvSpPr/>
          <p:nvPr/>
        </p:nvSpPr>
        <p:spPr>
          <a:xfrm>
            <a:off x="5579835" y="1409933"/>
            <a:ext cx="1674637" cy="625337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Factor B inhibitor (</a:t>
            </a:r>
            <a:r>
              <a:rPr lang="en-GB" sz="1300" b="1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Iptacopan</a:t>
            </a: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9" name="Flèche vers le bas 24">
            <a:extLst>
              <a:ext uri="{FF2B5EF4-FFF2-40B4-BE49-F238E27FC236}">
                <a16:creationId xmlns:a16="http://schemas.microsoft.com/office/drawing/2014/main" id="{69FED50A-522A-A14B-9C5A-7D7A16CE53BC}"/>
              </a:ext>
            </a:extLst>
          </p:cNvPr>
          <p:cNvSpPr/>
          <p:nvPr/>
        </p:nvSpPr>
        <p:spPr>
          <a:xfrm rot="7338689">
            <a:off x="6137867" y="3551617"/>
            <a:ext cx="381989" cy="954403"/>
          </a:xfrm>
          <a:prstGeom prst="down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30" name="Rectangle 32">
            <a:extLst>
              <a:ext uri="{FF2B5EF4-FFF2-40B4-BE49-F238E27FC236}">
                <a16:creationId xmlns:a16="http://schemas.microsoft.com/office/drawing/2014/main" id="{3E29F596-E544-0D47-B712-7EE315F39248}"/>
              </a:ext>
            </a:extLst>
          </p:cNvPr>
          <p:cNvSpPr/>
          <p:nvPr/>
        </p:nvSpPr>
        <p:spPr>
          <a:xfrm>
            <a:off x="6461342" y="4156432"/>
            <a:ext cx="1674637" cy="6253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Factor D inhibitor</a:t>
            </a:r>
          </a:p>
          <a:p>
            <a:pPr algn="ctr" defTabSz="609555">
              <a:defRPr/>
            </a:pP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300" b="1" dirty="0" err="1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Danicopan</a:t>
            </a:r>
            <a:r>
              <a:rPr lang="en-GB" sz="1300" b="1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sp>
        <p:nvSpPr>
          <p:cNvPr id="31" name="Retângulo 23">
            <a:extLst>
              <a:ext uri="{FF2B5EF4-FFF2-40B4-BE49-F238E27FC236}">
                <a16:creationId xmlns:a16="http://schemas.microsoft.com/office/drawing/2014/main" id="{327B0873-A6C0-0647-9C61-2D4C9700A563}"/>
              </a:ext>
            </a:extLst>
          </p:cNvPr>
          <p:cNvSpPr/>
          <p:nvPr/>
        </p:nvSpPr>
        <p:spPr>
          <a:xfrm>
            <a:off x="391543" y="1120533"/>
            <a:ext cx="11267059" cy="4805263"/>
          </a:xfrm>
          <a:prstGeom prst="rect">
            <a:avLst/>
          </a:prstGeom>
          <a:noFill/>
          <a:ln w="6350">
            <a:solidFill>
              <a:srgbClr val="ACB0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46" indent="-171446" algn="ctr" defTabSz="914377">
              <a:lnSpc>
                <a:spcPct val="85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endParaRPr lang="pt-BR" sz="12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D6DD1462-ECB6-8C4F-9A20-6FC4D2ECCF63}"/>
              </a:ext>
            </a:extLst>
          </p:cNvPr>
          <p:cNvSpPr/>
          <p:nvPr/>
        </p:nvSpPr>
        <p:spPr>
          <a:xfrm>
            <a:off x="5175412" y="3167444"/>
            <a:ext cx="470563" cy="787355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algn="ctr" defTabSz="609555">
              <a:defRPr/>
            </a:pPr>
            <a:endParaRPr lang="fr-FR" sz="240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6255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D8EE427-EF42-8F46-B1C9-60053CC6C4B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D2010916-4DDF-9B45-82E8-DFE8BE459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0"/>
          <a:stretch/>
        </p:blipFill>
        <p:spPr>
          <a:xfrm>
            <a:off x="3897978" y="5464893"/>
            <a:ext cx="1129420" cy="1189929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4E4DA2EC-4F4A-5A4B-9BD4-A17B2BFA7A9B}"/>
              </a:ext>
            </a:extLst>
          </p:cNvPr>
          <p:cNvGrpSpPr/>
          <p:nvPr/>
        </p:nvGrpSpPr>
        <p:grpSpPr>
          <a:xfrm>
            <a:off x="1509113" y="4196408"/>
            <a:ext cx="3427971" cy="1189931"/>
            <a:chOff x="1564462" y="1822188"/>
            <a:chExt cx="4231299" cy="1763692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A9608B81-A62F-AD4C-AA48-F1E127ED5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5977" b="92"/>
            <a:stretch/>
          </p:blipFill>
          <p:spPr>
            <a:xfrm>
              <a:off x="1564462" y="1823826"/>
              <a:ext cx="2774452" cy="176205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814D50A-A4BA-7D44-B6C4-F4FF0986C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310" r="37340"/>
            <a:stretch/>
          </p:blipFill>
          <p:spPr>
            <a:xfrm>
              <a:off x="3245220" y="1822189"/>
              <a:ext cx="1156447" cy="1763691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8D4849F-8C0C-884A-B0D1-205A87AC6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7880"/>
            <a:stretch/>
          </p:blipFill>
          <p:spPr>
            <a:xfrm>
              <a:off x="4401667" y="1822188"/>
              <a:ext cx="1394094" cy="1763691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6CD725-1179-5E47-A439-78AB7C353A09}"/>
                </a:ext>
              </a:extLst>
            </p:cNvPr>
            <p:cNvSpPr/>
            <p:nvPr/>
          </p:nvSpPr>
          <p:spPr>
            <a:xfrm>
              <a:off x="3039032" y="2565081"/>
              <a:ext cx="206189" cy="277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839805D-9D43-CD4D-8E7F-93EF2F572579}"/>
                </a:ext>
              </a:extLst>
            </p:cNvPr>
            <p:cNvSpPr/>
            <p:nvPr/>
          </p:nvSpPr>
          <p:spPr>
            <a:xfrm>
              <a:off x="3245223" y="1891553"/>
              <a:ext cx="582705" cy="394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C7E5930C-26FA-294E-8E51-FB8CB1B7974F}"/>
              </a:ext>
            </a:extLst>
          </p:cNvPr>
          <p:cNvSpPr txBox="1"/>
          <p:nvPr/>
        </p:nvSpPr>
        <p:spPr>
          <a:xfrm>
            <a:off x="2314576" y="5412021"/>
            <a:ext cx="6948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b="1">
                <a:solidFill>
                  <a:srgbClr val="19478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C3b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CEE4ADB-101D-BE41-9771-231C0B27BC1A}"/>
              </a:ext>
            </a:extLst>
          </p:cNvPr>
          <p:cNvSpPr txBox="1"/>
          <p:nvPr/>
        </p:nvSpPr>
        <p:spPr>
          <a:xfrm>
            <a:off x="2989655" y="5389623"/>
            <a:ext cx="49755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b="1">
                <a:solidFill>
                  <a:srgbClr val="19478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4BB89F81-F200-9A48-A4A3-1EF92323FDA2}"/>
              </a:ext>
            </a:extLst>
          </p:cNvPr>
          <p:cNvGrpSpPr/>
          <p:nvPr/>
        </p:nvGrpSpPr>
        <p:grpSpPr>
          <a:xfrm>
            <a:off x="1509114" y="5493241"/>
            <a:ext cx="2298551" cy="1189931"/>
            <a:chOff x="1564464" y="1822190"/>
            <a:chExt cx="2837207" cy="1763692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A140E92B-476C-B741-A61F-CC3D5F1BB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5977" b="92"/>
            <a:stretch/>
          </p:blipFill>
          <p:spPr>
            <a:xfrm>
              <a:off x="1564464" y="1823826"/>
              <a:ext cx="2774454" cy="1762056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08A1DF34-0A7A-E04E-952A-6AB3C21112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310" r="37340"/>
            <a:stretch/>
          </p:blipFill>
          <p:spPr>
            <a:xfrm>
              <a:off x="3245223" y="1822190"/>
              <a:ext cx="1156448" cy="1763692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5BEE84E-CAB8-8B43-8D16-5319ABF29A57}"/>
                </a:ext>
              </a:extLst>
            </p:cNvPr>
            <p:cNvSpPr/>
            <p:nvPr/>
          </p:nvSpPr>
          <p:spPr>
            <a:xfrm>
              <a:off x="3039034" y="2565083"/>
              <a:ext cx="206189" cy="277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A984D02-B75C-DF4A-8E78-39619AFA6F21}"/>
                </a:ext>
              </a:extLst>
            </p:cNvPr>
            <p:cNvSpPr/>
            <p:nvPr/>
          </p:nvSpPr>
          <p:spPr>
            <a:xfrm>
              <a:off x="3245223" y="1891553"/>
              <a:ext cx="582706" cy="394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C1B6E5C-CD16-C74A-BAE5-91901504FF5A}"/>
                </a:ext>
              </a:extLst>
            </p:cNvPr>
            <p:cNvSpPr txBox="1"/>
            <p:nvPr/>
          </p:nvSpPr>
          <p:spPr>
            <a:xfrm>
              <a:off x="3218794" y="1931894"/>
              <a:ext cx="746351" cy="456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fr-FR" sz="1400">
                  <a:solidFill>
                    <a:srgbClr val="5E6C8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C3bB</a:t>
              </a:r>
            </a:p>
          </p:txBody>
        </p:sp>
      </p:grpSp>
      <p:sp>
        <p:nvSpPr>
          <p:cNvPr id="48" name="Ellipse 47">
            <a:extLst>
              <a:ext uri="{FF2B5EF4-FFF2-40B4-BE49-F238E27FC236}">
                <a16:creationId xmlns:a16="http://schemas.microsoft.com/office/drawing/2014/main" id="{4E74B92D-8C33-364E-AB47-CDED47FDFFC7}"/>
              </a:ext>
            </a:extLst>
          </p:cNvPr>
          <p:cNvSpPr/>
          <p:nvPr/>
        </p:nvSpPr>
        <p:spPr>
          <a:xfrm flipH="1">
            <a:off x="3555953" y="5918871"/>
            <a:ext cx="160499" cy="1470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87" name="Multiplizieren 39">
            <a:extLst>
              <a:ext uri="{FF2B5EF4-FFF2-40B4-BE49-F238E27FC236}">
                <a16:creationId xmlns:a16="http://schemas.microsoft.com/office/drawing/2014/main" id="{EA427B60-85AF-6B4E-94F4-F68323436FFF}"/>
              </a:ext>
            </a:extLst>
          </p:cNvPr>
          <p:cNvSpPr/>
          <p:nvPr/>
        </p:nvSpPr>
        <p:spPr bwMode="auto">
          <a:xfrm>
            <a:off x="3567410" y="6002042"/>
            <a:ext cx="346497" cy="251591"/>
          </a:xfrm>
          <a:prstGeom prst="mathMultiply">
            <a:avLst>
              <a:gd name="adj1" fmla="val 1508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4907" tIns="32453" rIns="64907" bIns="32453" numCol="1" rtlCol="0" anchor="t" anchorCtr="0" compatLnSpc="1">
            <a:prstTxWarp prst="textNoShape">
              <a:avLst/>
            </a:prstTxWarp>
          </a:bodyPr>
          <a:lstStyle/>
          <a:p>
            <a:pPr defTabSz="31893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4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8" name="ZoneTexte 70">
            <a:extLst>
              <a:ext uri="{FF2B5EF4-FFF2-40B4-BE49-F238E27FC236}">
                <a16:creationId xmlns:a16="http://schemas.microsoft.com/office/drawing/2014/main" id="{3FB47DAE-96E7-284F-A540-D46260406C61}"/>
              </a:ext>
            </a:extLst>
          </p:cNvPr>
          <p:cNvSpPr txBox="1"/>
          <p:nvPr/>
        </p:nvSpPr>
        <p:spPr>
          <a:xfrm>
            <a:off x="1613900" y="5469184"/>
            <a:ext cx="69481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</a:t>
            </a:r>
          </a:p>
        </p:txBody>
      </p:sp>
      <p:sp>
        <p:nvSpPr>
          <p:cNvPr id="89" name="ZoneTexte 71">
            <a:extLst>
              <a:ext uri="{FF2B5EF4-FFF2-40B4-BE49-F238E27FC236}">
                <a16:creationId xmlns:a16="http://schemas.microsoft.com/office/drawing/2014/main" id="{5C34232B-44D4-C940-804A-134C23E7A774}"/>
              </a:ext>
            </a:extLst>
          </p:cNvPr>
          <p:cNvSpPr txBox="1"/>
          <p:nvPr/>
        </p:nvSpPr>
        <p:spPr>
          <a:xfrm>
            <a:off x="2288979" y="5392991"/>
            <a:ext cx="49755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FB</a:t>
            </a:r>
          </a:p>
        </p:txBody>
      </p:sp>
      <p:sp>
        <p:nvSpPr>
          <p:cNvPr id="90" name="ZoneTexte 73">
            <a:extLst>
              <a:ext uri="{FF2B5EF4-FFF2-40B4-BE49-F238E27FC236}">
                <a16:creationId xmlns:a16="http://schemas.microsoft.com/office/drawing/2014/main" id="{8A988949-CC33-3D43-85AC-7563CD08F418}"/>
              </a:ext>
            </a:extLst>
          </p:cNvPr>
          <p:cNvSpPr txBox="1"/>
          <p:nvPr/>
        </p:nvSpPr>
        <p:spPr>
          <a:xfrm>
            <a:off x="2797601" y="5509468"/>
            <a:ext cx="74572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</a:t>
            </a:r>
          </a:p>
        </p:txBody>
      </p:sp>
      <p:sp>
        <p:nvSpPr>
          <p:cNvPr id="91" name="ZoneTexte 72">
            <a:extLst>
              <a:ext uri="{FF2B5EF4-FFF2-40B4-BE49-F238E27FC236}">
                <a16:creationId xmlns:a16="http://schemas.microsoft.com/office/drawing/2014/main" id="{85FCB7DD-76BA-3B4B-85E9-7E253F22933D}"/>
              </a:ext>
            </a:extLst>
          </p:cNvPr>
          <p:cNvSpPr txBox="1"/>
          <p:nvPr/>
        </p:nvSpPr>
        <p:spPr>
          <a:xfrm>
            <a:off x="3425875" y="5508501"/>
            <a:ext cx="49003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92" name="ZoneTexte 73">
            <a:extLst>
              <a:ext uri="{FF2B5EF4-FFF2-40B4-BE49-F238E27FC236}">
                <a16:creationId xmlns:a16="http://schemas.microsoft.com/office/drawing/2014/main" id="{55C179CC-32F8-EB41-9481-9E66932AA161}"/>
              </a:ext>
            </a:extLst>
          </p:cNvPr>
          <p:cNvSpPr txBox="1"/>
          <p:nvPr/>
        </p:nvSpPr>
        <p:spPr>
          <a:xfrm>
            <a:off x="3906320" y="5498087"/>
            <a:ext cx="876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C3bBb</a:t>
            </a:r>
          </a:p>
        </p:txBody>
      </p:sp>
      <p:sp>
        <p:nvSpPr>
          <p:cNvPr id="93" name="Oval 206">
            <a:extLst>
              <a:ext uri="{FF2B5EF4-FFF2-40B4-BE49-F238E27FC236}">
                <a16:creationId xmlns:a16="http://schemas.microsoft.com/office/drawing/2014/main" id="{02109C3F-0C57-4D45-B80B-B8A3EDA2D93F}"/>
              </a:ext>
            </a:extLst>
          </p:cNvPr>
          <p:cNvSpPr>
            <a:spLocks/>
          </p:cNvSpPr>
          <p:nvPr/>
        </p:nvSpPr>
        <p:spPr>
          <a:xfrm rot="16200000">
            <a:off x="5144675" y="6008555"/>
            <a:ext cx="125071" cy="262800"/>
          </a:xfrm>
          <a:prstGeom prst="ellipse">
            <a:avLst/>
          </a:prstGeom>
          <a:solidFill>
            <a:srgbClr val="EB9200"/>
          </a:solidFill>
          <a:ln w="12700" cap="flat" cmpd="sng" algn="ctr">
            <a:solidFill>
              <a:srgbClr val="EB9200">
                <a:lumMod val="75000"/>
              </a:srgb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kern="0">
              <a:solidFill>
                <a:srgbClr val="4A4F55"/>
              </a:solidFill>
              <a:latin typeface="Arial" panose="020B0604020202020204"/>
              <a:cs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22F9FD0-F060-EE45-A91D-5CB995186EEB}"/>
              </a:ext>
            </a:extLst>
          </p:cNvPr>
          <p:cNvSpPr/>
          <p:nvPr/>
        </p:nvSpPr>
        <p:spPr>
          <a:xfrm>
            <a:off x="5003512" y="5870805"/>
            <a:ext cx="407401" cy="170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914377">
              <a:lnSpc>
                <a:spcPct val="90000"/>
              </a:lnSpc>
              <a:defRPr/>
            </a:pPr>
            <a:r>
              <a:rPr lang="en-US" sz="1051" kern="0">
                <a:solidFill>
                  <a:srgbClr val="EB9200"/>
                </a:solidFill>
                <a:latin typeface="Arial" panose="020B0604020202020204"/>
                <a:cs typeface="Calibri" panose="020F0502020204030204" pitchFamily="34" charset="0"/>
              </a:rPr>
              <a:t>C3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424FB73-C2EC-F64B-8F1A-228950A7463E}"/>
              </a:ext>
            </a:extLst>
          </p:cNvPr>
          <p:cNvSpPr/>
          <p:nvPr/>
        </p:nvSpPr>
        <p:spPr>
          <a:xfrm>
            <a:off x="6718653" y="2823281"/>
            <a:ext cx="4986569" cy="4007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98" name="Multiplizieren 39">
            <a:extLst>
              <a:ext uri="{FF2B5EF4-FFF2-40B4-BE49-F238E27FC236}">
                <a16:creationId xmlns:a16="http://schemas.microsoft.com/office/drawing/2014/main" id="{CF28128A-1A77-9F48-8305-DD715C233432}"/>
              </a:ext>
            </a:extLst>
          </p:cNvPr>
          <p:cNvSpPr/>
          <p:nvPr/>
        </p:nvSpPr>
        <p:spPr bwMode="auto">
          <a:xfrm>
            <a:off x="4628232" y="5826891"/>
            <a:ext cx="546577" cy="581716"/>
          </a:xfrm>
          <a:prstGeom prst="mathMultiply">
            <a:avLst>
              <a:gd name="adj1" fmla="val 1508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4907" tIns="32453" rIns="64907" bIns="32453" numCol="1" rtlCol="0" anchor="t" anchorCtr="0" compatLnSpc="1">
            <a:prstTxWarp prst="textNoShape">
              <a:avLst/>
            </a:prstTxWarp>
          </a:bodyPr>
          <a:lstStyle/>
          <a:p>
            <a:pPr defTabSz="31893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4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pic>
        <p:nvPicPr>
          <p:cNvPr id="102" name="Image 101">
            <a:extLst>
              <a:ext uri="{FF2B5EF4-FFF2-40B4-BE49-F238E27FC236}">
                <a16:creationId xmlns:a16="http://schemas.microsoft.com/office/drawing/2014/main" id="{177FA94D-5BA1-D14E-938C-45E0383CBE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123" t="51853" r="14695" b="2757"/>
          <a:stretch/>
        </p:blipFill>
        <p:spPr>
          <a:xfrm>
            <a:off x="7480626" y="5509419"/>
            <a:ext cx="735439" cy="1340883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60B5E5A7-2480-1F4D-86E9-F609FA08B1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123" t="51853" r="14695" b="2757"/>
          <a:stretch/>
        </p:blipFill>
        <p:spPr>
          <a:xfrm>
            <a:off x="6832838" y="5468896"/>
            <a:ext cx="735439" cy="134088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E6C03C6B-6E45-E644-98E9-54D103E78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10" t="82548" r="42738" b="-1887"/>
          <a:stretch/>
        </p:blipFill>
        <p:spPr>
          <a:xfrm>
            <a:off x="6832837" y="6444894"/>
            <a:ext cx="2532763" cy="448367"/>
          </a:xfrm>
          <a:prstGeom prst="rect">
            <a:avLst/>
          </a:prstGeom>
        </p:spPr>
      </p:pic>
      <p:grpSp>
        <p:nvGrpSpPr>
          <p:cNvPr id="105" name="Group 117">
            <a:extLst>
              <a:ext uri="{FF2B5EF4-FFF2-40B4-BE49-F238E27FC236}">
                <a16:creationId xmlns:a16="http://schemas.microsoft.com/office/drawing/2014/main" id="{18B60DF6-679F-844C-AC9A-99CDC60123E0}"/>
              </a:ext>
            </a:extLst>
          </p:cNvPr>
          <p:cNvGrpSpPr/>
          <p:nvPr/>
        </p:nvGrpSpPr>
        <p:grpSpPr>
          <a:xfrm>
            <a:off x="9537261" y="5396075"/>
            <a:ext cx="1493367" cy="966982"/>
            <a:chOff x="9702643" y="937740"/>
            <a:chExt cx="1493367" cy="966981"/>
          </a:xfrm>
        </p:grpSpPr>
        <p:sp>
          <p:nvSpPr>
            <p:cNvPr id="106" name="Oval 50">
              <a:extLst>
                <a:ext uri="{FF2B5EF4-FFF2-40B4-BE49-F238E27FC236}">
                  <a16:creationId xmlns:a16="http://schemas.microsoft.com/office/drawing/2014/main" id="{5836EE73-F533-5F42-B4A2-9D25570260B3}"/>
                </a:ext>
              </a:extLst>
            </p:cNvPr>
            <p:cNvSpPr>
              <a:spLocks/>
            </p:cNvSpPr>
            <p:nvPr/>
          </p:nvSpPr>
          <p:spPr>
            <a:xfrm rot="16200000">
              <a:off x="9843808" y="1510246"/>
              <a:ext cx="125070" cy="262800"/>
            </a:xfrm>
            <a:prstGeom prst="ellipse">
              <a:avLst/>
            </a:prstGeom>
            <a:solidFill>
              <a:srgbClr val="2D5E77"/>
            </a:solidFill>
            <a:ln w="12700" cap="flat" cmpd="sng" algn="ctr">
              <a:solidFill>
                <a:srgbClr val="2D5E77">
                  <a:lumMod val="7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US" sz="1400" kern="0">
                <a:solidFill>
                  <a:prstClr val="white"/>
                </a:solidFill>
                <a:latin typeface="Arial" panose="020B0604020202020204"/>
                <a:cs typeface="Calibri" panose="020F050202020403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EAE60D3-938E-8349-AF16-337AAC920D61}"/>
                </a:ext>
              </a:extLst>
            </p:cNvPr>
            <p:cNvSpPr/>
            <p:nvPr/>
          </p:nvSpPr>
          <p:spPr>
            <a:xfrm>
              <a:off x="9702643" y="1372496"/>
              <a:ext cx="407401" cy="17048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7">
                <a:lnSpc>
                  <a:spcPct val="90000"/>
                </a:lnSpc>
                <a:defRPr/>
              </a:pPr>
              <a:r>
                <a:rPr lang="en-US" sz="1051" kern="0">
                  <a:solidFill>
                    <a:srgbClr val="2D5E77"/>
                  </a:solidFill>
                  <a:latin typeface="Arial" panose="020B0604020202020204"/>
                  <a:cs typeface="Calibri" panose="020F0502020204030204" pitchFamily="34" charset="0"/>
                </a:rPr>
                <a:t>C5</a:t>
              </a:r>
            </a:p>
          </p:txBody>
        </p:sp>
        <p:sp>
          <p:nvSpPr>
            <p:cNvPr id="108" name="Freeform: Shape 60">
              <a:extLst>
                <a:ext uri="{FF2B5EF4-FFF2-40B4-BE49-F238E27FC236}">
                  <a16:creationId xmlns:a16="http://schemas.microsoft.com/office/drawing/2014/main" id="{AF574F6A-8623-B448-B4A2-0DAB02C36633}"/>
                </a:ext>
              </a:extLst>
            </p:cNvPr>
            <p:cNvSpPr/>
            <p:nvPr/>
          </p:nvSpPr>
          <p:spPr>
            <a:xfrm rot="19299601">
              <a:off x="10544027" y="1247365"/>
              <a:ext cx="102393" cy="135988"/>
            </a:xfrm>
            <a:custGeom>
              <a:avLst/>
              <a:gdLst>
                <a:gd name="connsiteX0" fmla="*/ 123773 w 145837"/>
                <a:gd name="connsiteY0" fmla="*/ 23062 h 102712"/>
                <a:gd name="connsiteX1" fmla="*/ 140647 w 145837"/>
                <a:gd name="connsiteY1" fmla="*/ 48090 h 102712"/>
                <a:gd name="connsiteX2" fmla="*/ 145837 w 145837"/>
                <a:gd name="connsiteY2" fmla="*/ 73793 h 102712"/>
                <a:gd name="connsiteX3" fmla="*/ 138255 w 145837"/>
                <a:gd name="connsiteY3" fmla="*/ 85290 h 102712"/>
                <a:gd name="connsiteX4" fmla="*/ 120507 w 145837"/>
                <a:gd name="connsiteY4" fmla="*/ 98057 h 102712"/>
                <a:gd name="connsiteX5" fmla="*/ 25822 w 145837"/>
                <a:gd name="connsiteY5" fmla="*/ 70042 h 102712"/>
                <a:gd name="connsiteX6" fmla="*/ 0 w 145837"/>
                <a:gd name="connsiteY6" fmla="*/ 41479 h 102712"/>
                <a:gd name="connsiteX7" fmla="*/ 12418 w 145837"/>
                <a:gd name="connsiteY7" fmla="*/ 23062 h 102712"/>
                <a:gd name="connsiteX8" fmla="*/ 68095 w 145837"/>
                <a:gd name="connsiteY8" fmla="*/ 0 h 102712"/>
                <a:gd name="connsiteX9" fmla="*/ 123773 w 145837"/>
                <a:gd name="connsiteY9" fmla="*/ 23062 h 10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837" h="102712">
                  <a:moveTo>
                    <a:pt x="123773" y="23062"/>
                  </a:moveTo>
                  <a:cubicBezTo>
                    <a:pt x="130897" y="30186"/>
                    <a:pt x="136663" y="38670"/>
                    <a:pt x="140647" y="48090"/>
                  </a:cubicBezTo>
                  <a:lnTo>
                    <a:pt x="145837" y="73793"/>
                  </a:lnTo>
                  <a:lnTo>
                    <a:pt x="138255" y="85290"/>
                  </a:lnTo>
                  <a:cubicBezTo>
                    <a:pt x="133124" y="90764"/>
                    <a:pt x="127206" y="95075"/>
                    <a:pt x="120507" y="98057"/>
                  </a:cubicBezTo>
                  <a:cubicBezTo>
                    <a:pt x="93710" y="109985"/>
                    <a:pt x="59489" y="98406"/>
                    <a:pt x="25822" y="70042"/>
                  </a:cubicBezTo>
                  <a:lnTo>
                    <a:pt x="0" y="41479"/>
                  </a:lnTo>
                  <a:lnTo>
                    <a:pt x="12418" y="23062"/>
                  </a:lnTo>
                  <a:cubicBezTo>
                    <a:pt x="26667" y="8813"/>
                    <a:pt x="46352" y="0"/>
                    <a:pt x="68095" y="0"/>
                  </a:cubicBezTo>
                  <a:cubicBezTo>
                    <a:pt x="89838" y="0"/>
                    <a:pt x="109523" y="8813"/>
                    <a:pt x="123773" y="23062"/>
                  </a:cubicBezTo>
                  <a:close/>
                </a:path>
              </a:pathLst>
            </a:custGeom>
            <a:solidFill>
              <a:srgbClr val="2D5E77"/>
            </a:solidFill>
            <a:ln w="12700" cap="rnd" cmpd="sng" algn="ctr">
              <a:solidFill>
                <a:srgbClr val="2D5E77">
                  <a:lumMod val="75000"/>
                </a:srgbClr>
              </a:solidFill>
              <a:prstDash val="solid"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defTabSz="914377">
                <a:defRPr/>
              </a:pPr>
              <a:endParaRPr lang="en-US" sz="1400" kern="0">
                <a:solidFill>
                  <a:prstClr val="white"/>
                </a:solidFill>
                <a:latin typeface="Arial" panose="020B0604020202020204"/>
                <a:cs typeface="Calibri" panose="020F0502020204030204" pitchFamily="34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CAFE651-E832-0143-ABDB-997DDB6E4488}"/>
                </a:ext>
              </a:extLst>
            </p:cNvPr>
            <p:cNvSpPr/>
            <p:nvPr/>
          </p:nvSpPr>
          <p:spPr>
            <a:xfrm>
              <a:off x="10398205" y="1022934"/>
              <a:ext cx="743129" cy="24335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en-US" sz="1051" kern="0">
                  <a:solidFill>
                    <a:srgbClr val="2D5E77"/>
                  </a:solidFill>
                  <a:latin typeface="Arial" panose="020B0604020202020204"/>
                  <a:cs typeface="Calibri" panose="020F0502020204030204" pitchFamily="34" charset="0"/>
                </a:rPr>
                <a:t>C5a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CCBF4EE-3A3B-5E40-A9A8-9666626091DA}"/>
                </a:ext>
              </a:extLst>
            </p:cNvPr>
            <p:cNvSpPr/>
            <p:nvPr/>
          </p:nvSpPr>
          <p:spPr>
            <a:xfrm>
              <a:off x="10613696" y="1534023"/>
              <a:ext cx="439250" cy="24335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en-US" sz="1051" kern="0">
                  <a:solidFill>
                    <a:srgbClr val="2D5E77"/>
                  </a:solidFill>
                  <a:latin typeface="Arial" panose="020B0604020202020204"/>
                  <a:cs typeface="Calibri" panose="020F0502020204030204" pitchFamily="34" charset="0"/>
                </a:rPr>
                <a:t>C5b</a:t>
              </a:r>
            </a:p>
          </p:txBody>
        </p:sp>
        <p:grpSp>
          <p:nvGrpSpPr>
            <p:cNvPr id="111" name="Group 82">
              <a:extLst>
                <a:ext uri="{FF2B5EF4-FFF2-40B4-BE49-F238E27FC236}">
                  <a16:creationId xmlns:a16="http://schemas.microsoft.com/office/drawing/2014/main" id="{61C50C0D-CD17-FD43-BA3B-A058192215BE}"/>
                </a:ext>
              </a:extLst>
            </p:cNvPr>
            <p:cNvGrpSpPr/>
            <p:nvPr/>
          </p:nvGrpSpPr>
          <p:grpSpPr>
            <a:xfrm rot="1971997">
              <a:off x="10903067" y="1522357"/>
              <a:ext cx="292943" cy="324136"/>
              <a:chOff x="10356462" y="2498421"/>
              <a:chExt cx="405406" cy="448574"/>
            </a:xfrm>
          </p:grpSpPr>
          <p:sp>
            <p:nvSpPr>
              <p:cNvPr id="115" name="Freeform 3">
                <a:extLst>
                  <a:ext uri="{FF2B5EF4-FFF2-40B4-BE49-F238E27FC236}">
                    <a16:creationId xmlns:a16="http://schemas.microsoft.com/office/drawing/2014/main" id="{CB4046B7-3D6E-9549-9FED-7A9F29DA50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0102628">
                <a:off x="10356462" y="2498421"/>
                <a:ext cx="197479" cy="448574"/>
              </a:xfrm>
              <a:custGeom>
                <a:avLst/>
                <a:gdLst>
                  <a:gd name="T0" fmla="*/ 209 w 417"/>
                  <a:gd name="T1" fmla="*/ 0 h 1231"/>
                  <a:gd name="T2" fmla="*/ 187 w 417"/>
                  <a:gd name="T3" fmla="*/ 2 h 1231"/>
                  <a:gd name="T4" fmla="*/ 166 w 417"/>
                  <a:gd name="T5" fmla="*/ 13 h 1231"/>
                  <a:gd name="T6" fmla="*/ 146 w 417"/>
                  <a:gd name="T7" fmla="*/ 28 h 1231"/>
                  <a:gd name="T8" fmla="*/ 127 w 417"/>
                  <a:gd name="T9" fmla="*/ 47 h 1231"/>
                  <a:gd name="T10" fmla="*/ 110 w 417"/>
                  <a:gd name="T11" fmla="*/ 73 h 1231"/>
                  <a:gd name="T12" fmla="*/ 93 w 417"/>
                  <a:gd name="T13" fmla="*/ 105 h 1231"/>
                  <a:gd name="T14" fmla="*/ 63 w 417"/>
                  <a:gd name="T15" fmla="*/ 178 h 1231"/>
                  <a:gd name="T16" fmla="*/ 37 w 417"/>
                  <a:gd name="T17" fmla="*/ 271 h 1231"/>
                  <a:gd name="T18" fmla="*/ 17 w 417"/>
                  <a:gd name="T19" fmla="*/ 374 h 1231"/>
                  <a:gd name="T20" fmla="*/ 4 w 417"/>
                  <a:gd name="T21" fmla="*/ 491 h 1231"/>
                  <a:gd name="T22" fmla="*/ 0 w 417"/>
                  <a:gd name="T23" fmla="*/ 615 h 1231"/>
                  <a:gd name="T24" fmla="*/ 4 w 417"/>
                  <a:gd name="T25" fmla="*/ 738 h 1231"/>
                  <a:gd name="T26" fmla="*/ 17 w 417"/>
                  <a:gd name="T27" fmla="*/ 854 h 1231"/>
                  <a:gd name="T28" fmla="*/ 37 w 417"/>
                  <a:gd name="T29" fmla="*/ 960 h 1231"/>
                  <a:gd name="T30" fmla="*/ 63 w 417"/>
                  <a:gd name="T31" fmla="*/ 1050 h 1231"/>
                  <a:gd name="T32" fmla="*/ 93 w 417"/>
                  <a:gd name="T33" fmla="*/ 1126 h 1231"/>
                  <a:gd name="T34" fmla="*/ 110 w 417"/>
                  <a:gd name="T35" fmla="*/ 1156 h 1231"/>
                  <a:gd name="T36" fmla="*/ 127 w 417"/>
                  <a:gd name="T37" fmla="*/ 1182 h 1231"/>
                  <a:gd name="T38" fmla="*/ 146 w 417"/>
                  <a:gd name="T39" fmla="*/ 1203 h 1231"/>
                  <a:gd name="T40" fmla="*/ 166 w 417"/>
                  <a:gd name="T41" fmla="*/ 1218 h 1231"/>
                  <a:gd name="T42" fmla="*/ 187 w 417"/>
                  <a:gd name="T43" fmla="*/ 1227 h 1231"/>
                  <a:gd name="T44" fmla="*/ 209 w 417"/>
                  <a:gd name="T45" fmla="*/ 1231 h 1231"/>
                  <a:gd name="T46" fmla="*/ 230 w 417"/>
                  <a:gd name="T47" fmla="*/ 1227 h 1231"/>
                  <a:gd name="T48" fmla="*/ 250 w 417"/>
                  <a:gd name="T49" fmla="*/ 1218 h 1231"/>
                  <a:gd name="T50" fmla="*/ 271 w 417"/>
                  <a:gd name="T51" fmla="*/ 1203 h 1231"/>
                  <a:gd name="T52" fmla="*/ 288 w 417"/>
                  <a:gd name="T53" fmla="*/ 1182 h 1231"/>
                  <a:gd name="T54" fmla="*/ 308 w 417"/>
                  <a:gd name="T55" fmla="*/ 1156 h 1231"/>
                  <a:gd name="T56" fmla="*/ 325 w 417"/>
                  <a:gd name="T57" fmla="*/ 1126 h 1231"/>
                  <a:gd name="T58" fmla="*/ 355 w 417"/>
                  <a:gd name="T59" fmla="*/ 1050 h 1231"/>
                  <a:gd name="T60" fmla="*/ 381 w 417"/>
                  <a:gd name="T61" fmla="*/ 960 h 1231"/>
                  <a:gd name="T62" fmla="*/ 400 w 417"/>
                  <a:gd name="T63" fmla="*/ 854 h 1231"/>
                  <a:gd name="T64" fmla="*/ 413 w 417"/>
                  <a:gd name="T65" fmla="*/ 738 h 1231"/>
                  <a:gd name="T66" fmla="*/ 417 w 417"/>
                  <a:gd name="T67" fmla="*/ 615 h 1231"/>
                  <a:gd name="T68" fmla="*/ 413 w 417"/>
                  <a:gd name="T69" fmla="*/ 491 h 1231"/>
                  <a:gd name="T70" fmla="*/ 400 w 417"/>
                  <a:gd name="T71" fmla="*/ 374 h 1231"/>
                  <a:gd name="T72" fmla="*/ 381 w 417"/>
                  <a:gd name="T73" fmla="*/ 271 h 1231"/>
                  <a:gd name="T74" fmla="*/ 355 w 417"/>
                  <a:gd name="T75" fmla="*/ 178 h 1231"/>
                  <a:gd name="T76" fmla="*/ 325 w 417"/>
                  <a:gd name="T77" fmla="*/ 105 h 1231"/>
                  <a:gd name="T78" fmla="*/ 308 w 417"/>
                  <a:gd name="T79" fmla="*/ 73 h 1231"/>
                  <a:gd name="T80" fmla="*/ 288 w 417"/>
                  <a:gd name="T81" fmla="*/ 47 h 1231"/>
                  <a:gd name="T82" fmla="*/ 271 w 417"/>
                  <a:gd name="T83" fmla="*/ 28 h 1231"/>
                  <a:gd name="T84" fmla="*/ 250 w 417"/>
                  <a:gd name="T85" fmla="*/ 13 h 1231"/>
                  <a:gd name="T86" fmla="*/ 230 w 417"/>
                  <a:gd name="T87" fmla="*/ 2 h 1231"/>
                  <a:gd name="T88" fmla="*/ 209 w 417"/>
                  <a:gd name="T89" fmla="*/ 0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7" h="1231">
                    <a:moveTo>
                      <a:pt x="209" y="0"/>
                    </a:moveTo>
                    <a:lnTo>
                      <a:pt x="187" y="2"/>
                    </a:lnTo>
                    <a:lnTo>
                      <a:pt x="166" y="13"/>
                    </a:lnTo>
                    <a:lnTo>
                      <a:pt x="146" y="28"/>
                    </a:lnTo>
                    <a:lnTo>
                      <a:pt x="127" y="47"/>
                    </a:lnTo>
                    <a:lnTo>
                      <a:pt x="110" y="73"/>
                    </a:lnTo>
                    <a:lnTo>
                      <a:pt x="93" y="105"/>
                    </a:lnTo>
                    <a:lnTo>
                      <a:pt x="63" y="178"/>
                    </a:lnTo>
                    <a:lnTo>
                      <a:pt x="37" y="271"/>
                    </a:lnTo>
                    <a:lnTo>
                      <a:pt x="17" y="374"/>
                    </a:lnTo>
                    <a:lnTo>
                      <a:pt x="4" y="491"/>
                    </a:lnTo>
                    <a:lnTo>
                      <a:pt x="0" y="615"/>
                    </a:lnTo>
                    <a:lnTo>
                      <a:pt x="4" y="738"/>
                    </a:lnTo>
                    <a:lnTo>
                      <a:pt x="17" y="854"/>
                    </a:lnTo>
                    <a:lnTo>
                      <a:pt x="37" y="960"/>
                    </a:lnTo>
                    <a:lnTo>
                      <a:pt x="63" y="1050"/>
                    </a:lnTo>
                    <a:lnTo>
                      <a:pt x="93" y="1126"/>
                    </a:lnTo>
                    <a:lnTo>
                      <a:pt x="110" y="1156"/>
                    </a:lnTo>
                    <a:lnTo>
                      <a:pt x="127" y="1182"/>
                    </a:lnTo>
                    <a:lnTo>
                      <a:pt x="146" y="1203"/>
                    </a:lnTo>
                    <a:lnTo>
                      <a:pt x="166" y="1218"/>
                    </a:lnTo>
                    <a:lnTo>
                      <a:pt x="187" y="1227"/>
                    </a:lnTo>
                    <a:lnTo>
                      <a:pt x="209" y="1231"/>
                    </a:lnTo>
                    <a:lnTo>
                      <a:pt x="230" y="1227"/>
                    </a:lnTo>
                    <a:lnTo>
                      <a:pt x="250" y="1218"/>
                    </a:lnTo>
                    <a:lnTo>
                      <a:pt x="271" y="1203"/>
                    </a:lnTo>
                    <a:lnTo>
                      <a:pt x="288" y="1182"/>
                    </a:lnTo>
                    <a:lnTo>
                      <a:pt x="308" y="1156"/>
                    </a:lnTo>
                    <a:lnTo>
                      <a:pt x="325" y="1126"/>
                    </a:lnTo>
                    <a:lnTo>
                      <a:pt x="355" y="1050"/>
                    </a:lnTo>
                    <a:lnTo>
                      <a:pt x="381" y="960"/>
                    </a:lnTo>
                    <a:lnTo>
                      <a:pt x="400" y="854"/>
                    </a:lnTo>
                    <a:lnTo>
                      <a:pt x="413" y="738"/>
                    </a:lnTo>
                    <a:lnTo>
                      <a:pt x="417" y="615"/>
                    </a:lnTo>
                    <a:lnTo>
                      <a:pt x="413" y="491"/>
                    </a:lnTo>
                    <a:lnTo>
                      <a:pt x="400" y="374"/>
                    </a:lnTo>
                    <a:lnTo>
                      <a:pt x="381" y="271"/>
                    </a:lnTo>
                    <a:lnTo>
                      <a:pt x="355" y="178"/>
                    </a:lnTo>
                    <a:lnTo>
                      <a:pt x="325" y="105"/>
                    </a:lnTo>
                    <a:lnTo>
                      <a:pt x="308" y="73"/>
                    </a:lnTo>
                    <a:lnTo>
                      <a:pt x="288" y="47"/>
                    </a:lnTo>
                    <a:lnTo>
                      <a:pt x="271" y="28"/>
                    </a:lnTo>
                    <a:lnTo>
                      <a:pt x="250" y="13"/>
                    </a:lnTo>
                    <a:lnTo>
                      <a:pt x="230" y="2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2D5E77"/>
              </a:solidFill>
              <a:ln w="12700" cap="flat" cmpd="sng" algn="ctr">
                <a:solidFill>
                  <a:srgbClr val="2D5E77">
                    <a:lumMod val="75000"/>
                  </a:srgbClr>
                </a:solidFill>
                <a:prstDash val="solid"/>
                <a:miter lim="800000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de-DE" sz="1400" kern="0">
                  <a:solidFill>
                    <a:prstClr val="white"/>
                  </a:solidFill>
                  <a:latin typeface="Arial" panose="020B0604020202020204"/>
                  <a:cs typeface="Calibri" panose="020F0502020204030204" pitchFamily="34" charset="0"/>
                </a:endParaRPr>
              </a:p>
            </p:txBody>
          </p:sp>
          <p:grpSp>
            <p:nvGrpSpPr>
              <p:cNvPr id="116" name="Group 4">
                <a:extLst>
                  <a:ext uri="{FF2B5EF4-FFF2-40B4-BE49-F238E27FC236}">
                    <a16:creationId xmlns:a16="http://schemas.microsoft.com/office/drawing/2014/main" id="{B23F2DDE-F05F-2246-8EFE-806E506CEE6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20659942">
                <a:off x="10525560" y="2736083"/>
                <a:ext cx="236308" cy="162378"/>
                <a:chOff x="4954" y="1012"/>
                <a:chExt cx="499" cy="358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8" name="Freeform 5">
                  <a:extLst>
                    <a:ext uri="{FF2B5EF4-FFF2-40B4-BE49-F238E27FC236}">
                      <a16:creationId xmlns:a16="http://schemas.microsoft.com/office/drawing/2014/main" id="{C5CC7ACE-FA34-3348-B97B-A52C068EC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4" y="1012"/>
                  <a:ext cx="499" cy="358"/>
                </a:xfrm>
                <a:custGeom>
                  <a:avLst/>
                  <a:gdLst>
                    <a:gd name="T0" fmla="*/ 101 w 499"/>
                    <a:gd name="T1" fmla="*/ 0 h 358"/>
                    <a:gd name="T2" fmla="*/ 398 w 499"/>
                    <a:gd name="T3" fmla="*/ 0 h 358"/>
                    <a:gd name="T4" fmla="*/ 499 w 499"/>
                    <a:gd name="T5" fmla="*/ 179 h 358"/>
                    <a:gd name="T6" fmla="*/ 398 w 499"/>
                    <a:gd name="T7" fmla="*/ 358 h 358"/>
                    <a:gd name="T8" fmla="*/ 101 w 499"/>
                    <a:gd name="T9" fmla="*/ 358 h 358"/>
                    <a:gd name="T10" fmla="*/ 0 w 499"/>
                    <a:gd name="T11" fmla="*/ 179 h 358"/>
                    <a:gd name="T12" fmla="*/ 101 w 499"/>
                    <a:gd name="T13" fmla="*/ 0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9" h="358">
                      <a:moveTo>
                        <a:pt x="101" y="0"/>
                      </a:moveTo>
                      <a:lnTo>
                        <a:pt x="398" y="0"/>
                      </a:lnTo>
                      <a:lnTo>
                        <a:pt x="499" y="179"/>
                      </a:lnTo>
                      <a:lnTo>
                        <a:pt x="398" y="358"/>
                      </a:lnTo>
                      <a:lnTo>
                        <a:pt x="101" y="358"/>
                      </a:lnTo>
                      <a:lnTo>
                        <a:pt x="0" y="179"/>
                      </a:lnTo>
                      <a:lnTo>
                        <a:pt x="101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 cmpd="sng" algn="ctr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de-DE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19" name="Freeform 6">
                  <a:extLst>
                    <a:ext uri="{FF2B5EF4-FFF2-40B4-BE49-F238E27FC236}">
                      <a16:creationId xmlns:a16="http://schemas.microsoft.com/office/drawing/2014/main" id="{8705BF1D-326C-ED4C-BCEB-4919869120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2" y="1241"/>
                  <a:ext cx="54" cy="51"/>
                </a:xfrm>
                <a:custGeom>
                  <a:avLst/>
                  <a:gdLst>
                    <a:gd name="T0" fmla="*/ 54 w 54"/>
                    <a:gd name="T1" fmla="*/ 25 h 51"/>
                    <a:gd name="T2" fmla="*/ 52 w 54"/>
                    <a:gd name="T3" fmla="*/ 15 h 51"/>
                    <a:gd name="T4" fmla="*/ 45 w 54"/>
                    <a:gd name="T5" fmla="*/ 6 h 51"/>
                    <a:gd name="T6" fmla="*/ 37 w 54"/>
                    <a:gd name="T7" fmla="*/ 2 h 51"/>
                    <a:gd name="T8" fmla="*/ 26 w 54"/>
                    <a:gd name="T9" fmla="*/ 0 h 51"/>
                    <a:gd name="T10" fmla="*/ 15 w 54"/>
                    <a:gd name="T11" fmla="*/ 2 h 51"/>
                    <a:gd name="T12" fmla="*/ 6 w 54"/>
                    <a:gd name="T13" fmla="*/ 6 h 51"/>
                    <a:gd name="T14" fmla="*/ 2 w 54"/>
                    <a:gd name="T15" fmla="*/ 15 h 51"/>
                    <a:gd name="T16" fmla="*/ 0 w 54"/>
                    <a:gd name="T17" fmla="*/ 25 h 51"/>
                    <a:gd name="T18" fmla="*/ 2 w 54"/>
                    <a:gd name="T19" fmla="*/ 36 h 51"/>
                    <a:gd name="T20" fmla="*/ 6 w 54"/>
                    <a:gd name="T21" fmla="*/ 43 h 51"/>
                    <a:gd name="T22" fmla="*/ 15 w 54"/>
                    <a:gd name="T23" fmla="*/ 49 h 51"/>
                    <a:gd name="T24" fmla="*/ 26 w 54"/>
                    <a:gd name="T25" fmla="*/ 51 h 51"/>
                    <a:gd name="T26" fmla="*/ 37 w 54"/>
                    <a:gd name="T27" fmla="*/ 49 h 51"/>
                    <a:gd name="T28" fmla="*/ 45 w 54"/>
                    <a:gd name="T29" fmla="*/ 43 h 51"/>
                    <a:gd name="T30" fmla="*/ 52 w 54"/>
                    <a:gd name="T31" fmla="*/ 36 h 51"/>
                    <a:gd name="T32" fmla="*/ 54 w 54"/>
                    <a:gd name="T33" fmla="*/ 2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" h="51">
                      <a:moveTo>
                        <a:pt x="54" y="25"/>
                      </a:moveTo>
                      <a:lnTo>
                        <a:pt x="52" y="15"/>
                      </a:lnTo>
                      <a:lnTo>
                        <a:pt x="45" y="6"/>
                      </a:lnTo>
                      <a:lnTo>
                        <a:pt x="37" y="2"/>
                      </a:lnTo>
                      <a:lnTo>
                        <a:pt x="26" y="0"/>
                      </a:lnTo>
                      <a:lnTo>
                        <a:pt x="15" y="2"/>
                      </a:lnTo>
                      <a:lnTo>
                        <a:pt x="6" y="6"/>
                      </a:lnTo>
                      <a:lnTo>
                        <a:pt x="2" y="15"/>
                      </a:lnTo>
                      <a:lnTo>
                        <a:pt x="0" y="25"/>
                      </a:lnTo>
                      <a:lnTo>
                        <a:pt x="2" y="36"/>
                      </a:lnTo>
                      <a:lnTo>
                        <a:pt x="6" y="43"/>
                      </a:lnTo>
                      <a:lnTo>
                        <a:pt x="15" y="49"/>
                      </a:lnTo>
                      <a:lnTo>
                        <a:pt x="26" y="51"/>
                      </a:lnTo>
                      <a:lnTo>
                        <a:pt x="37" y="49"/>
                      </a:lnTo>
                      <a:lnTo>
                        <a:pt x="45" y="43"/>
                      </a:lnTo>
                      <a:lnTo>
                        <a:pt x="52" y="36"/>
                      </a:lnTo>
                      <a:lnTo>
                        <a:pt x="54" y="25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2700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de-DE" kern="0">
                    <a:solidFill>
                      <a:srgbClr val="EB9200"/>
                    </a:solidFill>
                    <a:latin typeface="Arial" panose="020B0604020202020204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17" name="Freeform 7">
                <a:extLst>
                  <a:ext uri="{FF2B5EF4-FFF2-40B4-BE49-F238E27FC236}">
                    <a16:creationId xmlns:a16="http://schemas.microsoft.com/office/drawing/2014/main" id="{C8C379A7-4B72-2347-BD4D-2838EBDA63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0102628" flipH="1">
                <a:off x="10495645" y="2558124"/>
                <a:ext cx="96603" cy="223608"/>
              </a:xfrm>
              <a:custGeom>
                <a:avLst/>
                <a:gdLst>
                  <a:gd name="T0" fmla="*/ 13 w 204"/>
                  <a:gd name="T1" fmla="*/ 228 h 493"/>
                  <a:gd name="T2" fmla="*/ 4 w 204"/>
                  <a:gd name="T3" fmla="*/ 277 h 493"/>
                  <a:gd name="T4" fmla="*/ 0 w 204"/>
                  <a:gd name="T5" fmla="*/ 325 h 493"/>
                  <a:gd name="T6" fmla="*/ 0 w 204"/>
                  <a:gd name="T7" fmla="*/ 368 h 493"/>
                  <a:gd name="T8" fmla="*/ 4 w 204"/>
                  <a:gd name="T9" fmla="*/ 407 h 493"/>
                  <a:gd name="T10" fmla="*/ 10 w 204"/>
                  <a:gd name="T11" fmla="*/ 441 h 493"/>
                  <a:gd name="T12" fmla="*/ 21 w 204"/>
                  <a:gd name="T13" fmla="*/ 467 h 493"/>
                  <a:gd name="T14" fmla="*/ 36 w 204"/>
                  <a:gd name="T15" fmla="*/ 484 h 493"/>
                  <a:gd name="T16" fmla="*/ 53 w 204"/>
                  <a:gd name="T17" fmla="*/ 493 h 493"/>
                  <a:gd name="T18" fmla="*/ 73 w 204"/>
                  <a:gd name="T19" fmla="*/ 490 h 493"/>
                  <a:gd name="T20" fmla="*/ 92 w 204"/>
                  <a:gd name="T21" fmla="*/ 480 h 493"/>
                  <a:gd name="T22" fmla="*/ 112 w 204"/>
                  <a:gd name="T23" fmla="*/ 460 h 493"/>
                  <a:gd name="T24" fmla="*/ 131 w 204"/>
                  <a:gd name="T25" fmla="*/ 432 h 493"/>
                  <a:gd name="T26" fmla="*/ 148 w 204"/>
                  <a:gd name="T27" fmla="*/ 398 h 493"/>
                  <a:gd name="T28" fmla="*/ 165 w 204"/>
                  <a:gd name="T29" fmla="*/ 359 h 493"/>
                  <a:gd name="T30" fmla="*/ 180 w 204"/>
                  <a:gd name="T31" fmla="*/ 314 h 493"/>
                  <a:gd name="T32" fmla="*/ 191 w 204"/>
                  <a:gd name="T33" fmla="*/ 264 h 493"/>
                  <a:gd name="T34" fmla="*/ 200 w 204"/>
                  <a:gd name="T35" fmla="*/ 215 h 493"/>
                  <a:gd name="T36" fmla="*/ 204 w 204"/>
                  <a:gd name="T37" fmla="*/ 168 h 493"/>
                  <a:gd name="T38" fmla="*/ 204 w 204"/>
                  <a:gd name="T39" fmla="*/ 122 h 493"/>
                  <a:gd name="T40" fmla="*/ 200 w 204"/>
                  <a:gd name="T41" fmla="*/ 84 h 493"/>
                  <a:gd name="T42" fmla="*/ 193 w 204"/>
                  <a:gd name="T43" fmla="*/ 51 h 493"/>
                  <a:gd name="T44" fmla="*/ 183 w 204"/>
                  <a:gd name="T45" fmla="*/ 25 h 493"/>
                  <a:gd name="T46" fmla="*/ 167 w 204"/>
                  <a:gd name="T47" fmla="*/ 8 h 493"/>
                  <a:gd name="T48" fmla="*/ 150 w 204"/>
                  <a:gd name="T49" fmla="*/ 0 h 493"/>
                  <a:gd name="T50" fmla="*/ 131 w 204"/>
                  <a:gd name="T51" fmla="*/ 2 h 493"/>
                  <a:gd name="T52" fmla="*/ 112 w 204"/>
                  <a:gd name="T53" fmla="*/ 13 h 493"/>
                  <a:gd name="T54" fmla="*/ 92 w 204"/>
                  <a:gd name="T55" fmla="*/ 32 h 493"/>
                  <a:gd name="T56" fmla="*/ 73 w 204"/>
                  <a:gd name="T57" fmla="*/ 60 h 493"/>
                  <a:gd name="T58" fmla="*/ 53 w 204"/>
                  <a:gd name="T59" fmla="*/ 94 h 493"/>
                  <a:gd name="T60" fmla="*/ 38 w 204"/>
                  <a:gd name="T61" fmla="*/ 133 h 493"/>
                  <a:gd name="T62" fmla="*/ 23 w 204"/>
                  <a:gd name="T63" fmla="*/ 178 h 493"/>
                  <a:gd name="T64" fmla="*/ 13 w 204"/>
                  <a:gd name="T65" fmla="*/ 228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" h="493">
                    <a:moveTo>
                      <a:pt x="13" y="228"/>
                    </a:moveTo>
                    <a:lnTo>
                      <a:pt x="4" y="277"/>
                    </a:lnTo>
                    <a:lnTo>
                      <a:pt x="0" y="325"/>
                    </a:lnTo>
                    <a:lnTo>
                      <a:pt x="0" y="368"/>
                    </a:lnTo>
                    <a:lnTo>
                      <a:pt x="4" y="407"/>
                    </a:lnTo>
                    <a:lnTo>
                      <a:pt x="10" y="441"/>
                    </a:lnTo>
                    <a:lnTo>
                      <a:pt x="21" y="467"/>
                    </a:lnTo>
                    <a:lnTo>
                      <a:pt x="36" y="484"/>
                    </a:lnTo>
                    <a:lnTo>
                      <a:pt x="53" y="493"/>
                    </a:lnTo>
                    <a:lnTo>
                      <a:pt x="73" y="490"/>
                    </a:lnTo>
                    <a:lnTo>
                      <a:pt x="92" y="480"/>
                    </a:lnTo>
                    <a:lnTo>
                      <a:pt x="112" y="460"/>
                    </a:lnTo>
                    <a:lnTo>
                      <a:pt x="131" y="432"/>
                    </a:lnTo>
                    <a:lnTo>
                      <a:pt x="148" y="398"/>
                    </a:lnTo>
                    <a:lnTo>
                      <a:pt x="165" y="359"/>
                    </a:lnTo>
                    <a:lnTo>
                      <a:pt x="180" y="314"/>
                    </a:lnTo>
                    <a:lnTo>
                      <a:pt x="191" y="264"/>
                    </a:lnTo>
                    <a:lnTo>
                      <a:pt x="200" y="215"/>
                    </a:lnTo>
                    <a:lnTo>
                      <a:pt x="204" y="168"/>
                    </a:lnTo>
                    <a:lnTo>
                      <a:pt x="204" y="122"/>
                    </a:lnTo>
                    <a:lnTo>
                      <a:pt x="200" y="84"/>
                    </a:lnTo>
                    <a:lnTo>
                      <a:pt x="193" y="51"/>
                    </a:lnTo>
                    <a:lnTo>
                      <a:pt x="183" y="25"/>
                    </a:lnTo>
                    <a:lnTo>
                      <a:pt x="167" y="8"/>
                    </a:lnTo>
                    <a:lnTo>
                      <a:pt x="150" y="0"/>
                    </a:lnTo>
                    <a:lnTo>
                      <a:pt x="131" y="2"/>
                    </a:lnTo>
                    <a:lnTo>
                      <a:pt x="112" y="13"/>
                    </a:lnTo>
                    <a:lnTo>
                      <a:pt x="92" y="32"/>
                    </a:lnTo>
                    <a:lnTo>
                      <a:pt x="73" y="60"/>
                    </a:lnTo>
                    <a:lnTo>
                      <a:pt x="53" y="94"/>
                    </a:lnTo>
                    <a:lnTo>
                      <a:pt x="38" y="133"/>
                    </a:lnTo>
                    <a:lnTo>
                      <a:pt x="23" y="178"/>
                    </a:lnTo>
                    <a:lnTo>
                      <a:pt x="13" y="228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de-DE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cxnSp>
          <p:nvCxnSpPr>
            <p:cNvPr id="112" name="Straight Arrow Connector 85">
              <a:extLst>
                <a:ext uri="{FF2B5EF4-FFF2-40B4-BE49-F238E27FC236}">
                  <a16:creationId xmlns:a16="http://schemas.microsoft.com/office/drawing/2014/main" id="{DEA7224E-4318-EB43-A5E1-E73A0E43B0B7}"/>
                </a:ext>
              </a:extLst>
            </p:cNvPr>
            <p:cNvCxnSpPr/>
            <p:nvPr/>
          </p:nvCxnSpPr>
          <p:spPr>
            <a:xfrm>
              <a:off x="10153511" y="1636470"/>
              <a:ext cx="3711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5D96C234-6283-C044-96EB-41E72C6AD10E}"/>
                </a:ext>
              </a:extLst>
            </p:cNvPr>
            <p:cNvSpPr/>
            <p:nvPr/>
          </p:nvSpPr>
          <p:spPr>
            <a:xfrm rot="11651531" flipH="1">
              <a:off x="9709836" y="937740"/>
              <a:ext cx="758515" cy="722913"/>
            </a:xfrm>
            <a:prstGeom prst="arc">
              <a:avLst>
                <a:gd name="adj1" fmla="val 18476467"/>
                <a:gd name="adj2" fmla="val 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srgbClr val="5E6C85"/>
                </a:solidFill>
                <a:latin typeface="Arial" panose="020B0604020202020204"/>
              </a:endParaRPr>
            </a:p>
          </p:txBody>
        </p:sp>
        <p:sp>
          <p:nvSpPr>
            <p:cNvPr id="114" name="ZoneTexte 73">
              <a:extLst>
                <a:ext uri="{FF2B5EF4-FFF2-40B4-BE49-F238E27FC236}">
                  <a16:creationId xmlns:a16="http://schemas.microsoft.com/office/drawing/2014/main" id="{0EB3BA41-8A73-2545-B18D-3C55D705E52A}"/>
                </a:ext>
              </a:extLst>
            </p:cNvPr>
            <p:cNvSpPr txBox="1"/>
            <p:nvPr/>
          </p:nvSpPr>
          <p:spPr>
            <a:xfrm>
              <a:off x="9749996" y="1658500"/>
              <a:ext cx="828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914377">
                <a:defRPr/>
              </a:pPr>
              <a:r>
                <a:rPr lang="fr-FR" sz="1000">
                  <a:solidFill>
                    <a:srgbClr val="5E6C85"/>
                  </a:solidFill>
                  <a:latin typeface="Arial" panose="020B0604020202020204"/>
                  <a:cs typeface="Times New Roman" panose="02020603050405020304" pitchFamily="18" charset="0"/>
                </a:rPr>
                <a:t>C3bBb</a:t>
              </a:r>
            </a:p>
          </p:txBody>
        </p: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1E9F3D9-57C6-F941-AAB5-F701A7DB347B}"/>
              </a:ext>
            </a:extLst>
          </p:cNvPr>
          <p:cNvSpPr/>
          <p:nvPr/>
        </p:nvSpPr>
        <p:spPr>
          <a:xfrm>
            <a:off x="8374840" y="5346124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C3bBb</a:t>
            </a:r>
          </a:p>
        </p:txBody>
      </p:sp>
      <p:pic>
        <p:nvPicPr>
          <p:cNvPr id="121" name="Image 120">
            <a:extLst>
              <a:ext uri="{FF2B5EF4-FFF2-40B4-BE49-F238E27FC236}">
                <a16:creationId xmlns:a16="http://schemas.microsoft.com/office/drawing/2014/main" id="{DC54AA2E-ABC3-D74F-8D1A-92D3840753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0"/>
          <a:stretch/>
        </p:blipFill>
        <p:spPr>
          <a:xfrm>
            <a:off x="8263501" y="5239941"/>
            <a:ext cx="1312079" cy="1474335"/>
          </a:xfrm>
          <a:prstGeom prst="rect">
            <a:avLst/>
          </a:prstGeom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23F04288-0867-0F4E-A934-A14A169E350B}"/>
              </a:ext>
            </a:extLst>
          </p:cNvPr>
          <p:cNvSpPr/>
          <p:nvPr/>
        </p:nvSpPr>
        <p:spPr>
          <a:xfrm>
            <a:off x="8374840" y="5345988"/>
            <a:ext cx="990761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FA80E40-6B0D-FF4B-BB4F-6C72B3D1EC90}"/>
              </a:ext>
            </a:extLst>
          </p:cNvPr>
          <p:cNvSpPr/>
          <p:nvPr/>
        </p:nvSpPr>
        <p:spPr>
          <a:xfrm>
            <a:off x="8354242" y="5288456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C3bBb</a:t>
            </a:r>
          </a:p>
        </p:txBody>
      </p:sp>
      <p:grpSp>
        <p:nvGrpSpPr>
          <p:cNvPr id="124" name="Group 232">
            <a:extLst>
              <a:ext uri="{FF2B5EF4-FFF2-40B4-BE49-F238E27FC236}">
                <a16:creationId xmlns:a16="http://schemas.microsoft.com/office/drawing/2014/main" id="{5EE23A3E-E78E-BF4B-99E6-0F401B65A44D}"/>
              </a:ext>
            </a:extLst>
          </p:cNvPr>
          <p:cNvGrpSpPr/>
          <p:nvPr/>
        </p:nvGrpSpPr>
        <p:grpSpPr>
          <a:xfrm>
            <a:off x="6832841" y="4229659"/>
            <a:ext cx="2417471" cy="1399927"/>
            <a:chOff x="6830325" y="2651687"/>
            <a:chExt cx="2052673" cy="1188677"/>
          </a:xfrm>
        </p:grpSpPr>
        <p:pic>
          <p:nvPicPr>
            <p:cNvPr id="125" name="Image 124">
              <a:extLst>
                <a:ext uri="{FF2B5EF4-FFF2-40B4-BE49-F238E27FC236}">
                  <a16:creationId xmlns:a16="http://schemas.microsoft.com/office/drawing/2014/main" id="{63B08AF0-AD7C-D744-ABFF-E13A2FD15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5123" t="51853" r="14695" b="2757"/>
            <a:stretch/>
          </p:blipFill>
          <p:spPr>
            <a:xfrm>
              <a:off x="7380931" y="2685505"/>
              <a:ext cx="625106" cy="1119009"/>
            </a:xfrm>
            <a:prstGeom prst="rect">
              <a:avLst/>
            </a:prstGeom>
          </p:spPr>
        </p:pic>
        <p:pic>
          <p:nvPicPr>
            <p:cNvPr id="126" name="Image 125">
              <a:extLst>
                <a:ext uri="{FF2B5EF4-FFF2-40B4-BE49-F238E27FC236}">
                  <a16:creationId xmlns:a16="http://schemas.microsoft.com/office/drawing/2014/main" id="{64E3FDAF-C6B1-5D45-A3A3-68790D326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5123" t="51853" r="14695" b="2757"/>
            <a:stretch/>
          </p:blipFill>
          <p:spPr>
            <a:xfrm>
              <a:off x="6830326" y="2651687"/>
              <a:ext cx="625106" cy="1119009"/>
            </a:xfrm>
            <a:prstGeom prst="rect">
              <a:avLst/>
            </a:prstGeom>
          </p:spPr>
        </p:pic>
        <p:pic>
          <p:nvPicPr>
            <p:cNvPr id="127" name="Image 126">
              <a:extLst>
                <a:ext uri="{FF2B5EF4-FFF2-40B4-BE49-F238E27FC236}">
                  <a16:creationId xmlns:a16="http://schemas.microsoft.com/office/drawing/2014/main" id="{F235B987-73B1-6D49-84B0-004F0B11C8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310" t="82548" r="42738" b="-1887"/>
            <a:stretch/>
          </p:blipFill>
          <p:spPr>
            <a:xfrm>
              <a:off x="6830325" y="3466188"/>
              <a:ext cx="2052673" cy="374176"/>
            </a:xfrm>
            <a:prstGeom prst="rect">
              <a:avLst/>
            </a:prstGeom>
          </p:spPr>
        </p:pic>
      </p:grpSp>
      <p:sp>
        <p:nvSpPr>
          <p:cNvPr id="133" name="Multiplizieren 39">
            <a:extLst>
              <a:ext uri="{FF2B5EF4-FFF2-40B4-BE49-F238E27FC236}">
                <a16:creationId xmlns:a16="http://schemas.microsoft.com/office/drawing/2014/main" id="{5C16004A-8983-A841-93B4-AD02A2573FAC}"/>
              </a:ext>
            </a:extLst>
          </p:cNvPr>
          <p:cNvSpPr/>
          <p:nvPr/>
        </p:nvSpPr>
        <p:spPr bwMode="auto">
          <a:xfrm>
            <a:off x="10275693" y="4604181"/>
            <a:ext cx="546577" cy="581716"/>
          </a:xfrm>
          <a:prstGeom prst="mathMultiply">
            <a:avLst>
              <a:gd name="adj1" fmla="val 1508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4907" tIns="32453" rIns="64907" bIns="32453" numCol="1" rtlCol="0" anchor="t" anchorCtr="0" compatLnSpc="1">
            <a:prstTxWarp prst="textNoShape">
              <a:avLst/>
            </a:prstTxWarp>
          </a:bodyPr>
          <a:lstStyle/>
          <a:p>
            <a:pPr defTabSz="31893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4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pic>
        <p:nvPicPr>
          <p:cNvPr id="134" name="Image 133">
            <a:extLst>
              <a:ext uri="{FF2B5EF4-FFF2-40B4-BE49-F238E27FC236}">
                <a16:creationId xmlns:a16="http://schemas.microsoft.com/office/drawing/2014/main" id="{A4409DA2-0704-6243-A11A-32E7BF30CF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0"/>
          <a:stretch/>
        </p:blipFill>
        <p:spPr>
          <a:xfrm>
            <a:off x="8355014" y="3967959"/>
            <a:ext cx="1312079" cy="1474335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74CB4C54-FAB3-F048-A357-E27DA7F5D49C}"/>
              </a:ext>
            </a:extLst>
          </p:cNvPr>
          <p:cNvSpPr/>
          <p:nvPr/>
        </p:nvSpPr>
        <p:spPr>
          <a:xfrm>
            <a:off x="8410544" y="5297387"/>
            <a:ext cx="151836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(C3bBb)C3b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D737774-5FB3-B24D-9931-D7E00691327D}"/>
              </a:ext>
            </a:extLst>
          </p:cNvPr>
          <p:cNvSpPr/>
          <p:nvPr/>
        </p:nvSpPr>
        <p:spPr>
          <a:xfrm>
            <a:off x="3769992" y="3997965"/>
            <a:ext cx="143020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Factor B </a:t>
            </a:r>
            <a:b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</a:b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inhibitor</a:t>
            </a:r>
            <a:endParaRPr lang="fr-FR" sz="1600" b="1" dirty="0">
              <a:solidFill>
                <a:srgbClr val="5E6C85"/>
              </a:solidFill>
              <a:latin typeface="Arial" panose="020B0604020202020204"/>
              <a:cs typeface="Times New Roman" panose="02020603050405020304" pitchFamily="18" charset="0"/>
            </a:endParaRPr>
          </a:p>
          <a:p>
            <a:pPr algn="ctr" defTabSz="914377">
              <a:defRPr/>
            </a:pP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Iptacopan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, </a:t>
            </a:r>
          </a:p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(oral, mono)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</a:rPr>
              <a:t> 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6BCBC19-4811-1142-B352-911E4F8F914F}"/>
              </a:ext>
            </a:extLst>
          </p:cNvPr>
          <p:cNvSpPr/>
          <p:nvPr/>
        </p:nvSpPr>
        <p:spPr>
          <a:xfrm>
            <a:off x="-58311" y="5520072"/>
            <a:ext cx="155523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Factor D </a:t>
            </a:r>
            <a:b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</a:b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inhibitor</a:t>
            </a:r>
            <a:endParaRPr lang="fr-FR" sz="1600" b="1" dirty="0">
              <a:solidFill>
                <a:srgbClr val="5E6C85"/>
              </a:solidFill>
              <a:latin typeface="Arial" panose="020B0604020202020204"/>
              <a:cs typeface="Times New Roman" panose="02020603050405020304" pitchFamily="18" charset="0"/>
            </a:endParaRPr>
          </a:p>
          <a:p>
            <a:pPr algn="ctr" defTabSz="914377">
              <a:defRPr/>
            </a:pP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Danicopan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 </a:t>
            </a:r>
          </a:p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(oral, </a:t>
            </a: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add-on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)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</a:rPr>
              <a:t>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D9A7C2C-46BF-A543-A7F3-248F6FE69A92}"/>
              </a:ext>
            </a:extLst>
          </p:cNvPr>
          <p:cNvSpPr/>
          <p:nvPr/>
        </p:nvSpPr>
        <p:spPr>
          <a:xfrm>
            <a:off x="55422" y="4025575"/>
            <a:ext cx="11615351" cy="2527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9118C9A8-CB05-6844-B700-40B3DB9823F8}"/>
              </a:ext>
            </a:extLst>
          </p:cNvPr>
          <p:cNvSpPr txBox="1">
            <a:spLocks/>
          </p:cNvSpPr>
          <p:nvPr/>
        </p:nvSpPr>
        <p:spPr>
          <a:xfrm>
            <a:off x="62151" y="6542105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buNone/>
              <a:defRPr/>
            </a:pPr>
            <a:r>
              <a:rPr lang="en-US" sz="1400" dirty="0" err="1">
                <a:solidFill>
                  <a:prstClr val="black"/>
                </a:solidFill>
                <a:latin typeface="Calibri" panose="020F0502020204030204"/>
              </a:rPr>
              <a:t>Peffault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 de Latour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Lancet </a:t>
            </a:r>
            <a:r>
              <a:rPr lang="en-US" sz="1400" i="1" dirty="0" err="1">
                <a:solidFill>
                  <a:prstClr val="black"/>
                </a:solidFill>
                <a:latin typeface="Calibri" panose="020F0502020204030204"/>
              </a:rPr>
              <a:t>Haematology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2021</a:t>
            </a:r>
          </a:p>
        </p:txBody>
      </p:sp>
      <p:sp>
        <p:nvSpPr>
          <p:cNvPr id="65" name="TextBox 8">
            <a:extLst>
              <a:ext uri="{FF2B5EF4-FFF2-40B4-BE49-F238E27FC236}">
                <a16:creationId xmlns:a16="http://schemas.microsoft.com/office/drawing/2014/main" id="{3C5F40AA-52E3-5043-BD0A-5E8D5C46D6AE}"/>
              </a:ext>
            </a:extLst>
          </p:cNvPr>
          <p:cNvSpPr txBox="1"/>
          <p:nvPr/>
        </p:nvSpPr>
        <p:spPr>
          <a:xfrm>
            <a:off x="762002" y="5289371"/>
            <a:ext cx="111601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46" indent="-171446" defTabSz="914377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Sustained hemoglobin levels in the PEG-to-PEG </a:t>
            </a:r>
            <a:r>
              <a:rPr lang="en-US" sz="16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group</a:t>
            </a:r>
            <a:r>
              <a:rPr lang="en-US" sz="1600" b="1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from Week 16  through Week 48 (no significant difference in hemoglobin levels between Week 16 and Week 48 in the PEG-to-PEG group; p=0.14</a:t>
            </a:r>
            <a:r>
              <a:rPr lang="en-US" sz="1600" baseline="300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a</a:t>
            </a:r>
            <a:r>
              <a:rPr lang="en-US" sz="16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)</a:t>
            </a:r>
          </a:p>
          <a:p>
            <a:pPr defTabSz="914377">
              <a:defRPr/>
            </a:pPr>
            <a:endParaRPr lang="en-US" sz="800" dirty="0">
              <a:solidFill>
                <a:srgbClr val="005193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171446" indent="-171446" defTabSz="914377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Transfusion independency </a:t>
            </a:r>
            <a:r>
              <a:rPr lang="en-US" sz="16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(70% of cases)	</a:t>
            </a:r>
          </a:p>
        </p:txBody>
      </p:sp>
      <p:sp>
        <p:nvSpPr>
          <p:cNvPr id="66" name="TextBox 11">
            <a:extLst>
              <a:ext uri="{FF2B5EF4-FFF2-40B4-BE49-F238E27FC236}">
                <a16:creationId xmlns:a16="http://schemas.microsoft.com/office/drawing/2014/main" id="{9582BC43-C894-EB44-BBCE-0CA77E99CCC8}"/>
              </a:ext>
            </a:extLst>
          </p:cNvPr>
          <p:cNvSpPr txBox="1"/>
          <p:nvPr/>
        </p:nvSpPr>
        <p:spPr>
          <a:xfrm>
            <a:off x="4474028" y="4482270"/>
            <a:ext cx="716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8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*Pegcetacoplan run-in periods: 1) before randomization, for both PEG-to-PEG and ECU-to-PEG treatment groups; and 2) before the open-label period, for the ECU-to-PEG treatment group only</a:t>
            </a:r>
          </a:p>
          <a:p>
            <a:pPr defTabSz="914377">
              <a:defRPr/>
            </a:pPr>
            <a:r>
              <a:rPr lang="en-US" sz="8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All observed/uncensored for transfusion data</a:t>
            </a:r>
          </a:p>
        </p:txBody>
      </p:sp>
      <p:pic>
        <p:nvPicPr>
          <p:cNvPr id="67" name="Picture 5" descr="A picture containing text, sky, outdoor, light&#10;&#10;Description automatically generated">
            <a:extLst>
              <a:ext uri="{FF2B5EF4-FFF2-40B4-BE49-F238E27FC236}">
                <a16:creationId xmlns:a16="http://schemas.microsoft.com/office/drawing/2014/main" id="{59481A4F-3F60-FB49-9BF1-F7E8BB865A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46"/>
          <a:stretch/>
        </p:blipFill>
        <p:spPr>
          <a:xfrm>
            <a:off x="4052096" y="1392188"/>
            <a:ext cx="8010877" cy="3017520"/>
          </a:xfrm>
          <a:prstGeom prst="rect">
            <a:avLst/>
          </a:prstGeom>
        </p:spPr>
      </p:pic>
      <p:pic>
        <p:nvPicPr>
          <p:cNvPr id="68" name="Image 67">
            <a:extLst>
              <a:ext uri="{FF2B5EF4-FFF2-40B4-BE49-F238E27FC236}">
                <a16:creationId xmlns:a16="http://schemas.microsoft.com/office/drawing/2014/main" id="{F5FB78CE-9434-F545-B85E-D4E76C6193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214" y="937764"/>
            <a:ext cx="3399901" cy="3895909"/>
          </a:xfrm>
          <a:prstGeom prst="rect">
            <a:avLst/>
          </a:prstGeom>
        </p:spPr>
      </p:pic>
      <p:sp>
        <p:nvSpPr>
          <p:cNvPr id="69" name="Titre 1">
            <a:extLst>
              <a:ext uri="{FF2B5EF4-FFF2-40B4-BE49-F238E27FC236}">
                <a16:creationId xmlns:a16="http://schemas.microsoft.com/office/drawing/2014/main" id="{C69594C3-AE52-4348-9BF8-9FD9E1DAC7EC}"/>
              </a:ext>
            </a:extLst>
          </p:cNvPr>
          <p:cNvSpPr txBox="1">
            <a:spLocks/>
          </p:cNvSpPr>
          <p:nvPr/>
        </p:nvSpPr>
        <p:spPr>
          <a:xfrm>
            <a:off x="838202" y="152427"/>
            <a:ext cx="10515599" cy="777875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fr-FR" sz="3600" dirty="0" err="1">
                <a:solidFill>
                  <a:sysClr val="windowText" lastClr="000000"/>
                </a:solidFill>
                <a:latin typeface="Calibri" panose="020F0502020204030204"/>
              </a:rPr>
              <a:t>Pegcetacoplan</a:t>
            </a:r>
            <a:r>
              <a:rPr lang="fr-FR" sz="3600" dirty="0">
                <a:solidFill>
                  <a:sysClr val="windowText" lastClr="000000"/>
                </a:solidFill>
                <a:latin typeface="Calibri" panose="020F0502020204030204"/>
              </a:rPr>
              <a:t> – </a:t>
            </a:r>
            <a:r>
              <a:rPr lang="fr-FR" sz="3600" dirty="0" err="1">
                <a:solidFill>
                  <a:sysClr val="windowText" lastClr="000000"/>
                </a:solidFill>
                <a:latin typeface="Calibri" panose="020F0502020204030204"/>
              </a:rPr>
              <a:t>efficacy</a:t>
            </a:r>
            <a:r>
              <a:rPr lang="fr-FR" sz="3600" dirty="0">
                <a:solidFill>
                  <a:sysClr val="windowText" lastClr="000000"/>
                </a:solidFill>
                <a:latin typeface="Calibri" panose="020F0502020204030204"/>
              </a:rPr>
              <a:t> </a:t>
            </a:r>
            <a:br>
              <a:rPr lang="fr-FR" sz="3600" dirty="0">
                <a:solidFill>
                  <a:sysClr val="windowText" lastClr="000000"/>
                </a:solidFill>
                <a:latin typeface="Calibri" panose="020F0502020204030204"/>
              </a:rPr>
            </a:br>
            <a:endParaRPr lang="fr-FR" sz="3000" b="0" u="sng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04051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D2010916-4DDF-9B45-82E8-DFE8BE459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0"/>
          <a:stretch/>
        </p:blipFill>
        <p:spPr>
          <a:xfrm>
            <a:off x="3897978" y="5464893"/>
            <a:ext cx="1129420" cy="1189929"/>
          </a:xfrm>
          <a:prstGeom prst="rect">
            <a:avLst/>
          </a:prstGeom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4E4DA2EC-4F4A-5A4B-9BD4-A17B2BFA7A9B}"/>
              </a:ext>
            </a:extLst>
          </p:cNvPr>
          <p:cNvGrpSpPr/>
          <p:nvPr/>
        </p:nvGrpSpPr>
        <p:grpSpPr>
          <a:xfrm>
            <a:off x="1509113" y="4196408"/>
            <a:ext cx="3427971" cy="1189931"/>
            <a:chOff x="1564462" y="1822188"/>
            <a:chExt cx="4231299" cy="1763692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A9608B81-A62F-AD4C-AA48-F1E127ED5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5977" b="92"/>
            <a:stretch/>
          </p:blipFill>
          <p:spPr>
            <a:xfrm>
              <a:off x="1564462" y="1823826"/>
              <a:ext cx="2774452" cy="176205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4814D50A-A4BA-7D44-B6C4-F4FF0986CA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310" r="37340"/>
            <a:stretch/>
          </p:blipFill>
          <p:spPr>
            <a:xfrm>
              <a:off x="3245220" y="1822189"/>
              <a:ext cx="1156447" cy="1763691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98D4849F-8C0C-884A-B0D1-205A87AC6A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7880"/>
            <a:stretch/>
          </p:blipFill>
          <p:spPr>
            <a:xfrm>
              <a:off x="4401667" y="1822188"/>
              <a:ext cx="1394094" cy="1763691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6CD725-1179-5E47-A439-78AB7C353A09}"/>
                </a:ext>
              </a:extLst>
            </p:cNvPr>
            <p:cNvSpPr/>
            <p:nvPr/>
          </p:nvSpPr>
          <p:spPr>
            <a:xfrm>
              <a:off x="3039032" y="2565081"/>
              <a:ext cx="206189" cy="277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839805D-9D43-CD4D-8E7F-93EF2F572579}"/>
                </a:ext>
              </a:extLst>
            </p:cNvPr>
            <p:cNvSpPr/>
            <p:nvPr/>
          </p:nvSpPr>
          <p:spPr>
            <a:xfrm>
              <a:off x="3245223" y="1891553"/>
              <a:ext cx="582705" cy="394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C7E5930C-26FA-294E-8E51-FB8CB1B7974F}"/>
              </a:ext>
            </a:extLst>
          </p:cNvPr>
          <p:cNvSpPr txBox="1"/>
          <p:nvPr/>
        </p:nvSpPr>
        <p:spPr>
          <a:xfrm>
            <a:off x="2314576" y="5412021"/>
            <a:ext cx="6948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b="1">
                <a:solidFill>
                  <a:srgbClr val="19478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C3b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CEE4ADB-101D-BE41-9771-231C0B27BC1A}"/>
              </a:ext>
            </a:extLst>
          </p:cNvPr>
          <p:cNvSpPr txBox="1"/>
          <p:nvPr/>
        </p:nvSpPr>
        <p:spPr>
          <a:xfrm>
            <a:off x="2989655" y="5389623"/>
            <a:ext cx="49755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b="1">
                <a:solidFill>
                  <a:srgbClr val="194782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FB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4BB89F81-F200-9A48-A4A3-1EF92323FDA2}"/>
              </a:ext>
            </a:extLst>
          </p:cNvPr>
          <p:cNvGrpSpPr/>
          <p:nvPr/>
        </p:nvGrpSpPr>
        <p:grpSpPr>
          <a:xfrm>
            <a:off x="1509114" y="5493241"/>
            <a:ext cx="2298551" cy="1189931"/>
            <a:chOff x="1564464" y="1822190"/>
            <a:chExt cx="2837207" cy="1763692"/>
          </a:xfrm>
        </p:grpSpPr>
        <p:pic>
          <p:nvPicPr>
            <p:cNvPr id="43" name="Image 42">
              <a:extLst>
                <a:ext uri="{FF2B5EF4-FFF2-40B4-BE49-F238E27FC236}">
                  <a16:creationId xmlns:a16="http://schemas.microsoft.com/office/drawing/2014/main" id="{A140E92B-476C-B741-A61F-CC3D5F1BB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55977" b="92"/>
            <a:stretch/>
          </p:blipFill>
          <p:spPr>
            <a:xfrm>
              <a:off x="1564464" y="1823826"/>
              <a:ext cx="2774454" cy="1762056"/>
            </a:xfrm>
            <a:prstGeom prst="rect">
              <a:avLst/>
            </a:prstGeom>
          </p:spPr>
        </p:pic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08A1DF34-0A7A-E04E-952A-6AB3C21112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310" r="37340"/>
            <a:stretch/>
          </p:blipFill>
          <p:spPr>
            <a:xfrm>
              <a:off x="3245223" y="1822190"/>
              <a:ext cx="1156448" cy="1763692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5BEE84E-CAB8-8B43-8D16-5319ABF29A57}"/>
                </a:ext>
              </a:extLst>
            </p:cNvPr>
            <p:cNvSpPr/>
            <p:nvPr/>
          </p:nvSpPr>
          <p:spPr>
            <a:xfrm>
              <a:off x="3039034" y="2565083"/>
              <a:ext cx="206189" cy="2779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A984D02-B75C-DF4A-8E78-39619AFA6F21}"/>
                </a:ext>
              </a:extLst>
            </p:cNvPr>
            <p:cNvSpPr/>
            <p:nvPr/>
          </p:nvSpPr>
          <p:spPr>
            <a:xfrm>
              <a:off x="3245223" y="1891553"/>
              <a:ext cx="582706" cy="3944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fr-FR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C1B6E5C-CD16-C74A-BAE5-91901504FF5A}"/>
                </a:ext>
              </a:extLst>
            </p:cNvPr>
            <p:cNvSpPr txBox="1"/>
            <p:nvPr/>
          </p:nvSpPr>
          <p:spPr>
            <a:xfrm>
              <a:off x="3218794" y="1931894"/>
              <a:ext cx="746351" cy="4561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fr-FR" sz="1400">
                  <a:solidFill>
                    <a:srgbClr val="5E6C85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C3bB</a:t>
              </a:r>
            </a:p>
          </p:txBody>
        </p:sp>
      </p:grpSp>
      <p:sp>
        <p:nvSpPr>
          <p:cNvPr id="48" name="Ellipse 47">
            <a:extLst>
              <a:ext uri="{FF2B5EF4-FFF2-40B4-BE49-F238E27FC236}">
                <a16:creationId xmlns:a16="http://schemas.microsoft.com/office/drawing/2014/main" id="{4E74B92D-8C33-364E-AB47-CDED47FDFFC7}"/>
              </a:ext>
            </a:extLst>
          </p:cNvPr>
          <p:cNvSpPr/>
          <p:nvPr/>
        </p:nvSpPr>
        <p:spPr>
          <a:xfrm flipH="1">
            <a:off x="3555953" y="5918871"/>
            <a:ext cx="160499" cy="14705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87" name="Multiplizieren 39">
            <a:extLst>
              <a:ext uri="{FF2B5EF4-FFF2-40B4-BE49-F238E27FC236}">
                <a16:creationId xmlns:a16="http://schemas.microsoft.com/office/drawing/2014/main" id="{EA427B60-85AF-6B4E-94F4-F68323436FFF}"/>
              </a:ext>
            </a:extLst>
          </p:cNvPr>
          <p:cNvSpPr/>
          <p:nvPr/>
        </p:nvSpPr>
        <p:spPr bwMode="auto">
          <a:xfrm>
            <a:off x="3567410" y="6002042"/>
            <a:ext cx="346497" cy="251591"/>
          </a:xfrm>
          <a:prstGeom prst="mathMultiply">
            <a:avLst>
              <a:gd name="adj1" fmla="val 1508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4907" tIns="32453" rIns="64907" bIns="32453" numCol="1" rtlCol="0" anchor="t" anchorCtr="0" compatLnSpc="1">
            <a:prstTxWarp prst="textNoShape">
              <a:avLst/>
            </a:prstTxWarp>
          </a:bodyPr>
          <a:lstStyle/>
          <a:p>
            <a:pPr defTabSz="31893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4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8" name="ZoneTexte 70">
            <a:extLst>
              <a:ext uri="{FF2B5EF4-FFF2-40B4-BE49-F238E27FC236}">
                <a16:creationId xmlns:a16="http://schemas.microsoft.com/office/drawing/2014/main" id="{3FB47DAE-96E7-284F-A540-D46260406C61}"/>
              </a:ext>
            </a:extLst>
          </p:cNvPr>
          <p:cNvSpPr txBox="1"/>
          <p:nvPr/>
        </p:nvSpPr>
        <p:spPr>
          <a:xfrm>
            <a:off x="1613900" y="5469184"/>
            <a:ext cx="69481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</a:t>
            </a:r>
          </a:p>
        </p:txBody>
      </p:sp>
      <p:sp>
        <p:nvSpPr>
          <p:cNvPr id="89" name="ZoneTexte 71">
            <a:extLst>
              <a:ext uri="{FF2B5EF4-FFF2-40B4-BE49-F238E27FC236}">
                <a16:creationId xmlns:a16="http://schemas.microsoft.com/office/drawing/2014/main" id="{5C34232B-44D4-C940-804A-134C23E7A774}"/>
              </a:ext>
            </a:extLst>
          </p:cNvPr>
          <p:cNvSpPr txBox="1"/>
          <p:nvPr/>
        </p:nvSpPr>
        <p:spPr>
          <a:xfrm>
            <a:off x="2288979" y="5392991"/>
            <a:ext cx="49755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FB</a:t>
            </a:r>
          </a:p>
        </p:txBody>
      </p:sp>
      <p:sp>
        <p:nvSpPr>
          <p:cNvPr id="90" name="ZoneTexte 73">
            <a:extLst>
              <a:ext uri="{FF2B5EF4-FFF2-40B4-BE49-F238E27FC236}">
                <a16:creationId xmlns:a16="http://schemas.microsoft.com/office/drawing/2014/main" id="{8A988949-CC33-3D43-85AC-7563CD08F418}"/>
              </a:ext>
            </a:extLst>
          </p:cNvPr>
          <p:cNvSpPr txBox="1"/>
          <p:nvPr/>
        </p:nvSpPr>
        <p:spPr>
          <a:xfrm>
            <a:off x="2797601" y="5509468"/>
            <a:ext cx="74572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</a:t>
            </a:r>
          </a:p>
        </p:txBody>
      </p:sp>
      <p:sp>
        <p:nvSpPr>
          <p:cNvPr id="91" name="ZoneTexte 72">
            <a:extLst>
              <a:ext uri="{FF2B5EF4-FFF2-40B4-BE49-F238E27FC236}">
                <a16:creationId xmlns:a16="http://schemas.microsoft.com/office/drawing/2014/main" id="{85FCB7DD-76BA-3B4B-85E9-7E253F22933D}"/>
              </a:ext>
            </a:extLst>
          </p:cNvPr>
          <p:cNvSpPr txBox="1"/>
          <p:nvPr/>
        </p:nvSpPr>
        <p:spPr>
          <a:xfrm>
            <a:off x="3425875" y="5508501"/>
            <a:ext cx="49003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92" name="ZoneTexte 73">
            <a:extLst>
              <a:ext uri="{FF2B5EF4-FFF2-40B4-BE49-F238E27FC236}">
                <a16:creationId xmlns:a16="http://schemas.microsoft.com/office/drawing/2014/main" id="{55C179CC-32F8-EB41-9481-9E66932AA161}"/>
              </a:ext>
            </a:extLst>
          </p:cNvPr>
          <p:cNvSpPr txBox="1"/>
          <p:nvPr/>
        </p:nvSpPr>
        <p:spPr>
          <a:xfrm>
            <a:off x="3906320" y="5498087"/>
            <a:ext cx="876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fr-FR" sz="1400" b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C3bBb</a:t>
            </a:r>
          </a:p>
        </p:txBody>
      </p:sp>
      <p:sp>
        <p:nvSpPr>
          <p:cNvPr id="93" name="Oval 206">
            <a:extLst>
              <a:ext uri="{FF2B5EF4-FFF2-40B4-BE49-F238E27FC236}">
                <a16:creationId xmlns:a16="http://schemas.microsoft.com/office/drawing/2014/main" id="{02109C3F-0C57-4D45-B80B-B8A3EDA2D93F}"/>
              </a:ext>
            </a:extLst>
          </p:cNvPr>
          <p:cNvSpPr>
            <a:spLocks/>
          </p:cNvSpPr>
          <p:nvPr/>
        </p:nvSpPr>
        <p:spPr>
          <a:xfrm rot="16200000">
            <a:off x="5144675" y="6008555"/>
            <a:ext cx="125071" cy="262800"/>
          </a:xfrm>
          <a:prstGeom prst="ellipse">
            <a:avLst/>
          </a:prstGeom>
          <a:solidFill>
            <a:srgbClr val="EB9200"/>
          </a:solidFill>
          <a:ln w="12700" cap="flat" cmpd="sng" algn="ctr">
            <a:solidFill>
              <a:srgbClr val="EB9200">
                <a:lumMod val="75000"/>
              </a:srgb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kern="0">
              <a:solidFill>
                <a:srgbClr val="4A4F55"/>
              </a:solidFill>
              <a:latin typeface="Arial" panose="020B0604020202020204"/>
              <a:cs typeface="Calibri" panose="020F050202020403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22F9FD0-F060-EE45-A91D-5CB995186EEB}"/>
              </a:ext>
            </a:extLst>
          </p:cNvPr>
          <p:cNvSpPr/>
          <p:nvPr/>
        </p:nvSpPr>
        <p:spPr>
          <a:xfrm>
            <a:off x="5003512" y="5870805"/>
            <a:ext cx="407401" cy="17048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 defTabSz="914377">
              <a:lnSpc>
                <a:spcPct val="90000"/>
              </a:lnSpc>
              <a:defRPr/>
            </a:pPr>
            <a:r>
              <a:rPr lang="en-US" sz="1051" kern="0">
                <a:solidFill>
                  <a:srgbClr val="EB9200"/>
                </a:solidFill>
                <a:latin typeface="Arial" panose="020B0604020202020204"/>
                <a:cs typeface="Calibri" panose="020F0502020204030204" pitchFamily="34" charset="0"/>
              </a:rPr>
              <a:t>C3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B424FB73-C2EC-F64B-8F1A-228950A7463E}"/>
              </a:ext>
            </a:extLst>
          </p:cNvPr>
          <p:cNvSpPr/>
          <p:nvPr/>
        </p:nvSpPr>
        <p:spPr>
          <a:xfrm>
            <a:off x="6718653" y="2823281"/>
            <a:ext cx="4986569" cy="4007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98" name="Multiplizieren 39">
            <a:extLst>
              <a:ext uri="{FF2B5EF4-FFF2-40B4-BE49-F238E27FC236}">
                <a16:creationId xmlns:a16="http://schemas.microsoft.com/office/drawing/2014/main" id="{CF28128A-1A77-9F48-8305-DD715C233432}"/>
              </a:ext>
            </a:extLst>
          </p:cNvPr>
          <p:cNvSpPr/>
          <p:nvPr/>
        </p:nvSpPr>
        <p:spPr bwMode="auto">
          <a:xfrm>
            <a:off x="4628232" y="5826891"/>
            <a:ext cx="546577" cy="581716"/>
          </a:xfrm>
          <a:prstGeom prst="mathMultiply">
            <a:avLst>
              <a:gd name="adj1" fmla="val 1508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4907" tIns="32453" rIns="64907" bIns="32453" numCol="1" rtlCol="0" anchor="t" anchorCtr="0" compatLnSpc="1">
            <a:prstTxWarp prst="textNoShape">
              <a:avLst/>
            </a:prstTxWarp>
          </a:bodyPr>
          <a:lstStyle/>
          <a:p>
            <a:pPr defTabSz="31893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4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pic>
        <p:nvPicPr>
          <p:cNvPr id="102" name="Image 101">
            <a:extLst>
              <a:ext uri="{FF2B5EF4-FFF2-40B4-BE49-F238E27FC236}">
                <a16:creationId xmlns:a16="http://schemas.microsoft.com/office/drawing/2014/main" id="{177FA94D-5BA1-D14E-938C-45E0383CBE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123" t="51853" r="14695" b="2757"/>
          <a:stretch/>
        </p:blipFill>
        <p:spPr>
          <a:xfrm>
            <a:off x="7480626" y="5509419"/>
            <a:ext cx="735439" cy="1340883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60B5E5A7-2480-1F4D-86E9-F609FA08B1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123" t="51853" r="14695" b="2757"/>
          <a:stretch/>
        </p:blipFill>
        <p:spPr>
          <a:xfrm>
            <a:off x="6832838" y="5468896"/>
            <a:ext cx="735439" cy="134088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4" name="Image 103">
            <a:extLst>
              <a:ext uri="{FF2B5EF4-FFF2-40B4-BE49-F238E27FC236}">
                <a16:creationId xmlns:a16="http://schemas.microsoft.com/office/drawing/2014/main" id="{E6C03C6B-6E45-E644-98E9-54D103E78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310" t="82548" r="42738" b="-1887"/>
          <a:stretch/>
        </p:blipFill>
        <p:spPr>
          <a:xfrm>
            <a:off x="6832837" y="6444894"/>
            <a:ext cx="2532763" cy="448367"/>
          </a:xfrm>
          <a:prstGeom prst="rect">
            <a:avLst/>
          </a:prstGeom>
        </p:spPr>
      </p:pic>
      <p:grpSp>
        <p:nvGrpSpPr>
          <p:cNvPr id="105" name="Group 117">
            <a:extLst>
              <a:ext uri="{FF2B5EF4-FFF2-40B4-BE49-F238E27FC236}">
                <a16:creationId xmlns:a16="http://schemas.microsoft.com/office/drawing/2014/main" id="{18B60DF6-679F-844C-AC9A-99CDC60123E0}"/>
              </a:ext>
            </a:extLst>
          </p:cNvPr>
          <p:cNvGrpSpPr/>
          <p:nvPr/>
        </p:nvGrpSpPr>
        <p:grpSpPr>
          <a:xfrm>
            <a:off x="9537261" y="5396075"/>
            <a:ext cx="1493367" cy="966982"/>
            <a:chOff x="9702643" y="937740"/>
            <a:chExt cx="1493367" cy="966981"/>
          </a:xfrm>
        </p:grpSpPr>
        <p:sp>
          <p:nvSpPr>
            <p:cNvPr id="106" name="Oval 50">
              <a:extLst>
                <a:ext uri="{FF2B5EF4-FFF2-40B4-BE49-F238E27FC236}">
                  <a16:creationId xmlns:a16="http://schemas.microsoft.com/office/drawing/2014/main" id="{5836EE73-F533-5F42-B4A2-9D25570260B3}"/>
                </a:ext>
              </a:extLst>
            </p:cNvPr>
            <p:cNvSpPr>
              <a:spLocks/>
            </p:cNvSpPr>
            <p:nvPr/>
          </p:nvSpPr>
          <p:spPr>
            <a:xfrm rot="16200000">
              <a:off x="9843808" y="1510246"/>
              <a:ext cx="125070" cy="262800"/>
            </a:xfrm>
            <a:prstGeom prst="ellipse">
              <a:avLst/>
            </a:prstGeom>
            <a:solidFill>
              <a:srgbClr val="2D5E77"/>
            </a:solidFill>
            <a:ln w="12700" cap="flat" cmpd="sng" algn="ctr">
              <a:solidFill>
                <a:srgbClr val="2D5E77">
                  <a:lumMod val="75000"/>
                </a:srgbClr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defTabSz="914377">
                <a:defRPr/>
              </a:pPr>
              <a:endParaRPr lang="en-US" sz="1400" kern="0">
                <a:solidFill>
                  <a:prstClr val="white"/>
                </a:solidFill>
                <a:latin typeface="Arial" panose="020B0604020202020204"/>
                <a:cs typeface="Calibri" panose="020F050202020403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DEAE60D3-938E-8349-AF16-337AAC920D61}"/>
                </a:ext>
              </a:extLst>
            </p:cNvPr>
            <p:cNvSpPr/>
            <p:nvPr/>
          </p:nvSpPr>
          <p:spPr>
            <a:xfrm>
              <a:off x="9702643" y="1372496"/>
              <a:ext cx="407401" cy="170482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algn="ctr" defTabSz="914377">
                <a:lnSpc>
                  <a:spcPct val="90000"/>
                </a:lnSpc>
                <a:defRPr/>
              </a:pPr>
              <a:r>
                <a:rPr lang="en-US" sz="1051" kern="0">
                  <a:solidFill>
                    <a:srgbClr val="2D5E77"/>
                  </a:solidFill>
                  <a:latin typeface="Arial" panose="020B0604020202020204"/>
                  <a:cs typeface="Calibri" panose="020F0502020204030204" pitchFamily="34" charset="0"/>
                </a:rPr>
                <a:t>C5</a:t>
              </a:r>
            </a:p>
          </p:txBody>
        </p:sp>
        <p:sp>
          <p:nvSpPr>
            <p:cNvPr id="108" name="Freeform: Shape 60">
              <a:extLst>
                <a:ext uri="{FF2B5EF4-FFF2-40B4-BE49-F238E27FC236}">
                  <a16:creationId xmlns:a16="http://schemas.microsoft.com/office/drawing/2014/main" id="{AF574F6A-8623-B448-B4A2-0DAB02C36633}"/>
                </a:ext>
              </a:extLst>
            </p:cNvPr>
            <p:cNvSpPr/>
            <p:nvPr/>
          </p:nvSpPr>
          <p:spPr>
            <a:xfrm rot="19299601">
              <a:off x="10544027" y="1247365"/>
              <a:ext cx="102393" cy="135988"/>
            </a:xfrm>
            <a:custGeom>
              <a:avLst/>
              <a:gdLst>
                <a:gd name="connsiteX0" fmla="*/ 123773 w 145837"/>
                <a:gd name="connsiteY0" fmla="*/ 23062 h 102712"/>
                <a:gd name="connsiteX1" fmla="*/ 140647 w 145837"/>
                <a:gd name="connsiteY1" fmla="*/ 48090 h 102712"/>
                <a:gd name="connsiteX2" fmla="*/ 145837 w 145837"/>
                <a:gd name="connsiteY2" fmla="*/ 73793 h 102712"/>
                <a:gd name="connsiteX3" fmla="*/ 138255 w 145837"/>
                <a:gd name="connsiteY3" fmla="*/ 85290 h 102712"/>
                <a:gd name="connsiteX4" fmla="*/ 120507 w 145837"/>
                <a:gd name="connsiteY4" fmla="*/ 98057 h 102712"/>
                <a:gd name="connsiteX5" fmla="*/ 25822 w 145837"/>
                <a:gd name="connsiteY5" fmla="*/ 70042 h 102712"/>
                <a:gd name="connsiteX6" fmla="*/ 0 w 145837"/>
                <a:gd name="connsiteY6" fmla="*/ 41479 h 102712"/>
                <a:gd name="connsiteX7" fmla="*/ 12418 w 145837"/>
                <a:gd name="connsiteY7" fmla="*/ 23062 h 102712"/>
                <a:gd name="connsiteX8" fmla="*/ 68095 w 145837"/>
                <a:gd name="connsiteY8" fmla="*/ 0 h 102712"/>
                <a:gd name="connsiteX9" fmla="*/ 123773 w 145837"/>
                <a:gd name="connsiteY9" fmla="*/ 23062 h 10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837" h="102712">
                  <a:moveTo>
                    <a:pt x="123773" y="23062"/>
                  </a:moveTo>
                  <a:cubicBezTo>
                    <a:pt x="130897" y="30186"/>
                    <a:pt x="136663" y="38670"/>
                    <a:pt x="140647" y="48090"/>
                  </a:cubicBezTo>
                  <a:lnTo>
                    <a:pt x="145837" y="73793"/>
                  </a:lnTo>
                  <a:lnTo>
                    <a:pt x="138255" y="85290"/>
                  </a:lnTo>
                  <a:cubicBezTo>
                    <a:pt x="133124" y="90764"/>
                    <a:pt x="127206" y="95075"/>
                    <a:pt x="120507" y="98057"/>
                  </a:cubicBezTo>
                  <a:cubicBezTo>
                    <a:pt x="93710" y="109985"/>
                    <a:pt x="59489" y="98406"/>
                    <a:pt x="25822" y="70042"/>
                  </a:cubicBezTo>
                  <a:lnTo>
                    <a:pt x="0" y="41479"/>
                  </a:lnTo>
                  <a:lnTo>
                    <a:pt x="12418" y="23062"/>
                  </a:lnTo>
                  <a:cubicBezTo>
                    <a:pt x="26667" y="8813"/>
                    <a:pt x="46352" y="0"/>
                    <a:pt x="68095" y="0"/>
                  </a:cubicBezTo>
                  <a:cubicBezTo>
                    <a:pt x="89838" y="0"/>
                    <a:pt x="109523" y="8813"/>
                    <a:pt x="123773" y="23062"/>
                  </a:cubicBezTo>
                  <a:close/>
                </a:path>
              </a:pathLst>
            </a:custGeom>
            <a:solidFill>
              <a:srgbClr val="2D5E77"/>
            </a:solidFill>
            <a:ln w="12700" cap="rnd" cmpd="sng" algn="ctr">
              <a:solidFill>
                <a:srgbClr val="2D5E77">
                  <a:lumMod val="75000"/>
                </a:srgbClr>
              </a:solidFill>
              <a:prstDash val="solid"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 defTabSz="914377">
                <a:defRPr/>
              </a:pPr>
              <a:endParaRPr lang="en-US" sz="1400" kern="0">
                <a:solidFill>
                  <a:prstClr val="white"/>
                </a:solidFill>
                <a:latin typeface="Arial" panose="020B0604020202020204"/>
                <a:cs typeface="Calibri" panose="020F0502020204030204" pitchFamily="34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ECAFE651-E832-0143-ABDB-997DDB6E4488}"/>
                </a:ext>
              </a:extLst>
            </p:cNvPr>
            <p:cNvSpPr/>
            <p:nvPr/>
          </p:nvSpPr>
          <p:spPr>
            <a:xfrm>
              <a:off x="10398205" y="1022934"/>
              <a:ext cx="743129" cy="24335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en-US" sz="1051" kern="0">
                  <a:solidFill>
                    <a:srgbClr val="2D5E77"/>
                  </a:solidFill>
                  <a:latin typeface="Arial" panose="020B0604020202020204"/>
                  <a:cs typeface="Calibri" panose="020F0502020204030204" pitchFamily="34" charset="0"/>
                </a:rPr>
                <a:t>C5a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ACCBF4EE-3A3B-5E40-A9A8-9666626091DA}"/>
                </a:ext>
              </a:extLst>
            </p:cNvPr>
            <p:cNvSpPr/>
            <p:nvPr/>
          </p:nvSpPr>
          <p:spPr>
            <a:xfrm>
              <a:off x="10613696" y="1534023"/>
              <a:ext cx="439250" cy="243351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defTabSz="914377">
                <a:lnSpc>
                  <a:spcPct val="90000"/>
                </a:lnSpc>
                <a:defRPr/>
              </a:pPr>
              <a:r>
                <a:rPr lang="en-US" sz="1051" kern="0">
                  <a:solidFill>
                    <a:srgbClr val="2D5E77"/>
                  </a:solidFill>
                  <a:latin typeface="Arial" panose="020B0604020202020204"/>
                  <a:cs typeface="Calibri" panose="020F0502020204030204" pitchFamily="34" charset="0"/>
                </a:rPr>
                <a:t>C5b</a:t>
              </a:r>
            </a:p>
          </p:txBody>
        </p:sp>
        <p:grpSp>
          <p:nvGrpSpPr>
            <p:cNvPr id="111" name="Group 82">
              <a:extLst>
                <a:ext uri="{FF2B5EF4-FFF2-40B4-BE49-F238E27FC236}">
                  <a16:creationId xmlns:a16="http://schemas.microsoft.com/office/drawing/2014/main" id="{61C50C0D-CD17-FD43-BA3B-A058192215BE}"/>
                </a:ext>
              </a:extLst>
            </p:cNvPr>
            <p:cNvGrpSpPr/>
            <p:nvPr/>
          </p:nvGrpSpPr>
          <p:grpSpPr>
            <a:xfrm rot="1971997">
              <a:off x="10903067" y="1522357"/>
              <a:ext cx="292943" cy="324136"/>
              <a:chOff x="10356462" y="2498421"/>
              <a:chExt cx="405406" cy="448574"/>
            </a:xfrm>
          </p:grpSpPr>
          <p:sp>
            <p:nvSpPr>
              <p:cNvPr id="115" name="Freeform 3">
                <a:extLst>
                  <a:ext uri="{FF2B5EF4-FFF2-40B4-BE49-F238E27FC236}">
                    <a16:creationId xmlns:a16="http://schemas.microsoft.com/office/drawing/2014/main" id="{CB4046B7-3D6E-9549-9FED-7A9F29DA50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0102628">
                <a:off x="10356462" y="2498421"/>
                <a:ext cx="197479" cy="448574"/>
              </a:xfrm>
              <a:custGeom>
                <a:avLst/>
                <a:gdLst>
                  <a:gd name="T0" fmla="*/ 209 w 417"/>
                  <a:gd name="T1" fmla="*/ 0 h 1231"/>
                  <a:gd name="T2" fmla="*/ 187 w 417"/>
                  <a:gd name="T3" fmla="*/ 2 h 1231"/>
                  <a:gd name="T4" fmla="*/ 166 w 417"/>
                  <a:gd name="T5" fmla="*/ 13 h 1231"/>
                  <a:gd name="T6" fmla="*/ 146 w 417"/>
                  <a:gd name="T7" fmla="*/ 28 h 1231"/>
                  <a:gd name="T8" fmla="*/ 127 w 417"/>
                  <a:gd name="T9" fmla="*/ 47 h 1231"/>
                  <a:gd name="T10" fmla="*/ 110 w 417"/>
                  <a:gd name="T11" fmla="*/ 73 h 1231"/>
                  <a:gd name="T12" fmla="*/ 93 w 417"/>
                  <a:gd name="T13" fmla="*/ 105 h 1231"/>
                  <a:gd name="T14" fmla="*/ 63 w 417"/>
                  <a:gd name="T15" fmla="*/ 178 h 1231"/>
                  <a:gd name="T16" fmla="*/ 37 w 417"/>
                  <a:gd name="T17" fmla="*/ 271 h 1231"/>
                  <a:gd name="T18" fmla="*/ 17 w 417"/>
                  <a:gd name="T19" fmla="*/ 374 h 1231"/>
                  <a:gd name="T20" fmla="*/ 4 w 417"/>
                  <a:gd name="T21" fmla="*/ 491 h 1231"/>
                  <a:gd name="T22" fmla="*/ 0 w 417"/>
                  <a:gd name="T23" fmla="*/ 615 h 1231"/>
                  <a:gd name="T24" fmla="*/ 4 w 417"/>
                  <a:gd name="T25" fmla="*/ 738 h 1231"/>
                  <a:gd name="T26" fmla="*/ 17 w 417"/>
                  <a:gd name="T27" fmla="*/ 854 h 1231"/>
                  <a:gd name="T28" fmla="*/ 37 w 417"/>
                  <a:gd name="T29" fmla="*/ 960 h 1231"/>
                  <a:gd name="T30" fmla="*/ 63 w 417"/>
                  <a:gd name="T31" fmla="*/ 1050 h 1231"/>
                  <a:gd name="T32" fmla="*/ 93 w 417"/>
                  <a:gd name="T33" fmla="*/ 1126 h 1231"/>
                  <a:gd name="T34" fmla="*/ 110 w 417"/>
                  <a:gd name="T35" fmla="*/ 1156 h 1231"/>
                  <a:gd name="T36" fmla="*/ 127 w 417"/>
                  <a:gd name="T37" fmla="*/ 1182 h 1231"/>
                  <a:gd name="T38" fmla="*/ 146 w 417"/>
                  <a:gd name="T39" fmla="*/ 1203 h 1231"/>
                  <a:gd name="T40" fmla="*/ 166 w 417"/>
                  <a:gd name="T41" fmla="*/ 1218 h 1231"/>
                  <a:gd name="T42" fmla="*/ 187 w 417"/>
                  <a:gd name="T43" fmla="*/ 1227 h 1231"/>
                  <a:gd name="T44" fmla="*/ 209 w 417"/>
                  <a:gd name="T45" fmla="*/ 1231 h 1231"/>
                  <a:gd name="T46" fmla="*/ 230 w 417"/>
                  <a:gd name="T47" fmla="*/ 1227 h 1231"/>
                  <a:gd name="T48" fmla="*/ 250 w 417"/>
                  <a:gd name="T49" fmla="*/ 1218 h 1231"/>
                  <a:gd name="T50" fmla="*/ 271 w 417"/>
                  <a:gd name="T51" fmla="*/ 1203 h 1231"/>
                  <a:gd name="T52" fmla="*/ 288 w 417"/>
                  <a:gd name="T53" fmla="*/ 1182 h 1231"/>
                  <a:gd name="T54" fmla="*/ 308 w 417"/>
                  <a:gd name="T55" fmla="*/ 1156 h 1231"/>
                  <a:gd name="T56" fmla="*/ 325 w 417"/>
                  <a:gd name="T57" fmla="*/ 1126 h 1231"/>
                  <a:gd name="T58" fmla="*/ 355 w 417"/>
                  <a:gd name="T59" fmla="*/ 1050 h 1231"/>
                  <a:gd name="T60" fmla="*/ 381 w 417"/>
                  <a:gd name="T61" fmla="*/ 960 h 1231"/>
                  <a:gd name="T62" fmla="*/ 400 w 417"/>
                  <a:gd name="T63" fmla="*/ 854 h 1231"/>
                  <a:gd name="T64" fmla="*/ 413 w 417"/>
                  <a:gd name="T65" fmla="*/ 738 h 1231"/>
                  <a:gd name="T66" fmla="*/ 417 w 417"/>
                  <a:gd name="T67" fmla="*/ 615 h 1231"/>
                  <a:gd name="T68" fmla="*/ 413 w 417"/>
                  <a:gd name="T69" fmla="*/ 491 h 1231"/>
                  <a:gd name="T70" fmla="*/ 400 w 417"/>
                  <a:gd name="T71" fmla="*/ 374 h 1231"/>
                  <a:gd name="T72" fmla="*/ 381 w 417"/>
                  <a:gd name="T73" fmla="*/ 271 h 1231"/>
                  <a:gd name="T74" fmla="*/ 355 w 417"/>
                  <a:gd name="T75" fmla="*/ 178 h 1231"/>
                  <a:gd name="T76" fmla="*/ 325 w 417"/>
                  <a:gd name="T77" fmla="*/ 105 h 1231"/>
                  <a:gd name="T78" fmla="*/ 308 w 417"/>
                  <a:gd name="T79" fmla="*/ 73 h 1231"/>
                  <a:gd name="T80" fmla="*/ 288 w 417"/>
                  <a:gd name="T81" fmla="*/ 47 h 1231"/>
                  <a:gd name="T82" fmla="*/ 271 w 417"/>
                  <a:gd name="T83" fmla="*/ 28 h 1231"/>
                  <a:gd name="T84" fmla="*/ 250 w 417"/>
                  <a:gd name="T85" fmla="*/ 13 h 1231"/>
                  <a:gd name="T86" fmla="*/ 230 w 417"/>
                  <a:gd name="T87" fmla="*/ 2 h 1231"/>
                  <a:gd name="T88" fmla="*/ 209 w 417"/>
                  <a:gd name="T89" fmla="*/ 0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17" h="1231">
                    <a:moveTo>
                      <a:pt x="209" y="0"/>
                    </a:moveTo>
                    <a:lnTo>
                      <a:pt x="187" y="2"/>
                    </a:lnTo>
                    <a:lnTo>
                      <a:pt x="166" y="13"/>
                    </a:lnTo>
                    <a:lnTo>
                      <a:pt x="146" y="28"/>
                    </a:lnTo>
                    <a:lnTo>
                      <a:pt x="127" y="47"/>
                    </a:lnTo>
                    <a:lnTo>
                      <a:pt x="110" y="73"/>
                    </a:lnTo>
                    <a:lnTo>
                      <a:pt x="93" y="105"/>
                    </a:lnTo>
                    <a:lnTo>
                      <a:pt x="63" y="178"/>
                    </a:lnTo>
                    <a:lnTo>
                      <a:pt x="37" y="271"/>
                    </a:lnTo>
                    <a:lnTo>
                      <a:pt x="17" y="374"/>
                    </a:lnTo>
                    <a:lnTo>
                      <a:pt x="4" y="491"/>
                    </a:lnTo>
                    <a:lnTo>
                      <a:pt x="0" y="615"/>
                    </a:lnTo>
                    <a:lnTo>
                      <a:pt x="4" y="738"/>
                    </a:lnTo>
                    <a:lnTo>
                      <a:pt x="17" y="854"/>
                    </a:lnTo>
                    <a:lnTo>
                      <a:pt x="37" y="960"/>
                    </a:lnTo>
                    <a:lnTo>
                      <a:pt x="63" y="1050"/>
                    </a:lnTo>
                    <a:lnTo>
                      <a:pt x="93" y="1126"/>
                    </a:lnTo>
                    <a:lnTo>
                      <a:pt x="110" y="1156"/>
                    </a:lnTo>
                    <a:lnTo>
                      <a:pt x="127" y="1182"/>
                    </a:lnTo>
                    <a:lnTo>
                      <a:pt x="146" y="1203"/>
                    </a:lnTo>
                    <a:lnTo>
                      <a:pt x="166" y="1218"/>
                    </a:lnTo>
                    <a:lnTo>
                      <a:pt x="187" y="1227"/>
                    </a:lnTo>
                    <a:lnTo>
                      <a:pt x="209" y="1231"/>
                    </a:lnTo>
                    <a:lnTo>
                      <a:pt x="230" y="1227"/>
                    </a:lnTo>
                    <a:lnTo>
                      <a:pt x="250" y="1218"/>
                    </a:lnTo>
                    <a:lnTo>
                      <a:pt x="271" y="1203"/>
                    </a:lnTo>
                    <a:lnTo>
                      <a:pt x="288" y="1182"/>
                    </a:lnTo>
                    <a:lnTo>
                      <a:pt x="308" y="1156"/>
                    </a:lnTo>
                    <a:lnTo>
                      <a:pt x="325" y="1126"/>
                    </a:lnTo>
                    <a:lnTo>
                      <a:pt x="355" y="1050"/>
                    </a:lnTo>
                    <a:lnTo>
                      <a:pt x="381" y="960"/>
                    </a:lnTo>
                    <a:lnTo>
                      <a:pt x="400" y="854"/>
                    </a:lnTo>
                    <a:lnTo>
                      <a:pt x="413" y="738"/>
                    </a:lnTo>
                    <a:lnTo>
                      <a:pt x="417" y="615"/>
                    </a:lnTo>
                    <a:lnTo>
                      <a:pt x="413" y="491"/>
                    </a:lnTo>
                    <a:lnTo>
                      <a:pt x="400" y="374"/>
                    </a:lnTo>
                    <a:lnTo>
                      <a:pt x="381" y="271"/>
                    </a:lnTo>
                    <a:lnTo>
                      <a:pt x="355" y="178"/>
                    </a:lnTo>
                    <a:lnTo>
                      <a:pt x="325" y="105"/>
                    </a:lnTo>
                    <a:lnTo>
                      <a:pt x="308" y="73"/>
                    </a:lnTo>
                    <a:lnTo>
                      <a:pt x="288" y="47"/>
                    </a:lnTo>
                    <a:lnTo>
                      <a:pt x="271" y="28"/>
                    </a:lnTo>
                    <a:lnTo>
                      <a:pt x="250" y="13"/>
                    </a:lnTo>
                    <a:lnTo>
                      <a:pt x="230" y="2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2D5E77"/>
              </a:solidFill>
              <a:ln w="12700" cap="flat" cmpd="sng" algn="ctr">
                <a:solidFill>
                  <a:srgbClr val="2D5E77">
                    <a:lumMod val="75000"/>
                  </a:srgbClr>
                </a:solidFill>
                <a:prstDash val="solid"/>
                <a:miter lim="800000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de-DE" sz="1400" kern="0">
                  <a:solidFill>
                    <a:prstClr val="white"/>
                  </a:solidFill>
                  <a:latin typeface="Arial" panose="020B0604020202020204"/>
                  <a:cs typeface="Calibri" panose="020F0502020204030204" pitchFamily="34" charset="0"/>
                </a:endParaRPr>
              </a:p>
            </p:txBody>
          </p:sp>
          <p:grpSp>
            <p:nvGrpSpPr>
              <p:cNvPr id="116" name="Group 4">
                <a:extLst>
                  <a:ext uri="{FF2B5EF4-FFF2-40B4-BE49-F238E27FC236}">
                    <a16:creationId xmlns:a16="http://schemas.microsoft.com/office/drawing/2014/main" id="{B23F2DDE-F05F-2246-8EFE-806E506CEE6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rot="20659942">
                <a:off x="10525560" y="2736083"/>
                <a:ext cx="236308" cy="162378"/>
                <a:chOff x="4954" y="1012"/>
                <a:chExt cx="499" cy="358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8" name="Freeform 5">
                  <a:extLst>
                    <a:ext uri="{FF2B5EF4-FFF2-40B4-BE49-F238E27FC236}">
                      <a16:creationId xmlns:a16="http://schemas.microsoft.com/office/drawing/2014/main" id="{C5CC7ACE-FA34-3348-B97B-A52C068EC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4" y="1012"/>
                  <a:ext cx="499" cy="358"/>
                </a:xfrm>
                <a:custGeom>
                  <a:avLst/>
                  <a:gdLst>
                    <a:gd name="T0" fmla="*/ 101 w 499"/>
                    <a:gd name="T1" fmla="*/ 0 h 358"/>
                    <a:gd name="T2" fmla="*/ 398 w 499"/>
                    <a:gd name="T3" fmla="*/ 0 h 358"/>
                    <a:gd name="T4" fmla="*/ 499 w 499"/>
                    <a:gd name="T5" fmla="*/ 179 h 358"/>
                    <a:gd name="T6" fmla="*/ 398 w 499"/>
                    <a:gd name="T7" fmla="*/ 358 h 358"/>
                    <a:gd name="T8" fmla="*/ 101 w 499"/>
                    <a:gd name="T9" fmla="*/ 358 h 358"/>
                    <a:gd name="T10" fmla="*/ 0 w 499"/>
                    <a:gd name="T11" fmla="*/ 179 h 358"/>
                    <a:gd name="T12" fmla="*/ 101 w 499"/>
                    <a:gd name="T13" fmla="*/ 0 h 3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9" h="358">
                      <a:moveTo>
                        <a:pt x="101" y="0"/>
                      </a:moveTo>
                      <a:lnTo>
                        <a:pt x="398" y="0"/>
                      </a:lnTo>
                      <a:lnTo>
                        <a:pt x="499" y="179"/>
                      </a:lnTo>
                      <a:lnTo>
                        <a:pt x="398" y="358"/>
                      </a:lnTo>
                      <a:lnTo>
                        <a:pt x="101" y="358"/>
                      </a:lnTo>
                      <a:lnTo>
                        <a:pt x="0" y="179"/>
                      </a:lnTo>
                      <a:lnTo>
                        <a:pt x="101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 cmpd="sng" algn="ctr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de-DE" kern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119" name="Freeform 6">
                  <a:extLst>
                    <a:ext uri="{FF2B5EF4-FFF2-40B4-BE49-F238E27FC236}">
                      <a16:creationId xmlns:a16="http://schemas.microsoft.com/office/drawing/2014/main" id="{8705BF1D-326C-ED4C-BCEB-4919869120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2" y="1241"/>
                  <a:ext cx="54" cy="51"/>
                </a:xfrm>
                <a:custGeom>
                  <a:avLst/>
                  <a:gdLst>
                    <a:gd name="T0" fmla="*/ 54 w 54"/>
                    <a:gd name="T1" fmla="*/ 25 h 51"/>
                    <a:gd name="T2" fmla="*/ 52 w 54"/>
                    <a:gd name="T3" fmla="*/ 15 h 51"/>
                    <a:gd name="T4" fmla="*/ 45 w 54"/>
                    <a:gd name="T5" fmla="*/ 6 h 51"/>
                    <a:gd name="T6" fmla="*/ 37 w 54"/>
                    <a:gd name="T7" fmla="*/ 2 h 51"/>
                    <a:gd name="T8" fmla="*/ 26 w 54"/>
                    <a:gd name="T9" fmla="*/ 0 h 51"/>
                    <a:gd name="T10" fmla="*/ 15 w 54"/>
                    <a:gd name="T11" fmla="*/ 2 h 51"/>
                    <a:gd name="T12" fmla="*/ 6 w 54"/>
                    <a:gd name="T13" fmla="*/ 6 h 51"/>
                    <a:gd name="T14" fmla="*/ 2 w 54"/>
                    <a:gd name="T15" fmla="*/ 15 h 51"/>
                    <a:gd name="T16" fmla="*/ 0 w 54"/>
                    <a:gd name="T17" fmla="*/ 25 h 51"/>
                    <a:gd name="T18" fmla="*/ 2 w 54"/>
                    <a:gd name="T19" fmla="*/ 36 h 51"/>
                    <a:gd name="T20" fmla="*/ 6 w 54"/>
                    <a:gd name="T21" fmla="*/ 43 h 51"/>
                    <a:gd name="T22" fmla="*/ 15 w 54"/>
                    <a:gd name="T23" fmla="*/ 49 h 51"/>
                    <a:gd name="T24" fmla="*/ 26 w 54"/>
                    <a:gd name="T25" fmla="*/ 51 h 51"/>
                    <a:gd name="T26" fmla="*/ 37 w 54"/>
                    <a:gd name="T27" fmla="*/ 49 h 51"/>
                    <a:gd name="T28" fmla="*/ 45 w 54"/>
                    <a:gd name="T29" fmla="*/ 43 h 51"/>
                    <a:gd name="T30" fmla="*/ 52 w 54"/>
                    <a:gd name="T31" fmla="*/ 36 h 51"/>
                    <a:gd name="T32" fmla="*/ 54 w 54"/>
                    <a:gd name="T33" fmla="*/ 2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" h="51">
                      <a:moveTo>
                        <a:pt x="54" y="25"/>
                      </a:moveTo>
                      <a:lnTo>
                        <a:pt x="52" y="15"/>
                      </a:lnTo>
                      <a:lnTo>
                        <a:pt x="45" y="6"/>
                      </a:lnTo>
                      <a:lnTo>
                        <a:pt x="37" y="2"/>
                      </a:lnTo>
                      <a:lnTo>
                        <a:pt x="26" y="0"/>
                      </a:lnTo>
                      <a:lnTo>
                        <a:pt x="15" y="2"/>
                      </a:lnTo>
                      <a:lnTo>
                        <a:pt x="6" y="6"/>
                      </a:lnTo>
                      <a:lnTo>
                        <a:pt x="2" y="15"/>
                      </a:lnTo>
                      <a:lnTo>
                        <a:pt x="0" y="25"/>
                      </a:lnTo>
                      <a:lnTo>
                        <a:pt x="2" y="36"/>
                      </a:lnTo>
                      <a:lnTo>
                        <a:pt x="6" y="43"/>
                      </a:lnTo>
                      <a:lnTo>
                        <a:pt x="15" y="49"/>
                      </a:lnTo>
                      <a:lnTo>
                        <a:pt x="26" y="51"/>
                      </a:lnTo>
                      <a:lnTo>
                        <a:pt x="37" y="49"/>
                      </a:lnTo>
                      <a:lnTo>
                        <a:pt x="45" y="43"/>
                      </a:lnTo>
                      <a:lnTo>
                        <a:pt x="52" y="36"/>
                      </a:lnTo>
                      <a:lnTo>
                        <a:pt x="54" y="25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2700" cap="flat" cmpd="sng" algn="ctr">
                  <a:solidFill>
                    <a:schemeClr val="accent3">
                      <a:lumMod val="75000"/>
                    </a:schemeClr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377">
                    <a:defRPr/>
                  </a:pPr>
                  <a:endParaRPr lang="de-DE" kern="0">
                    <a:solidFill>
                      <a:srgbClr val="EB9200"/>
                    </a:solidFill>
                    <a:latin typeface="Arial" panose="020B0604020202020204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17" name="Freeform 7">
                <a:extLst>
                  <a:ext uri="{FF2B5EF4-FFF2-40B4-BE49-F238E27FC236}">
                    <a16:creationId xmlns:a16="http://schemas.microsoft.com/office/drawing/2014/main" id="{C8C379A7-4B72-2347-BD4D-2838EBDA63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0102628" flipH="1">
                <a:off x="10495645" y="2558124"/>
                <a:ext cx="96603" cy="223608"/>
              </a:xfrm>
              <a:custGeom>
                <a:avLst/>
                <a:gdLst>
                  <a:gd name="T0" fmla="*/ 13 w 204"/>
                  <a:gd name="T1" fmla="*/ 228 h 493"/>
                  <a:gd name="T2" fmla="*/ 4 w 204"/>
                  <a:gd name="T3" fmla="*/ 277 h 493"/>
                  <a:gd name="T4" fmla="*/ 0 w 204"/>
                  <a:gd name="T5" fmla="*/ 325 h 493"/>
                  <a:gd name="T6" fmla="*/ 0 w 204"/>
                  <a:gd name="T7" fmla="*/ 368 h 493"/>
                  <a:gd name="T8" fmla="*/ 4 w 204"/>
                  <a:gd name="T9" fmla="*/ 407 h 493"/>
                  <a:gd name="T10" fmla="*/ 10 w 204"/>
                  <a:gd name="T11" fmla="*/ 441 h 493"/>
                  <a:gd name="T12" fmla="*/ 21 w 204"/>
                  <a:gd name="T13" fmla="*/ 467 h 493"/>
                  <a:gd name="T14" fmla="*/ 36 w 204"/>
                  <a:gd name="T15" fmla="*/ 484 h 493"/>
                  <a:gd name="T16" fmla="*/ 53 w 204"/>
                  <a:gd name="T17" fmla="*/ 493 h 493"/>
                  <a:gd name="T18" fmla="*/ 73 w 204"/>
                  <a:gd name="T19" fmla="*/ 490 h 493"/>
                  <a:gd name="T20" fmla="*/ 92 w 204"/>
                  <a:gd name="T21" fmla="*/ 480 h 493"/>
                  <a:gd name="T22" fmla="*/ 112 w 204"/>
                  <a:gd name="T23" fmla="*/ 460 h 493"/>
                  <a:gd name="T24" fmla="*/ 131 w 204"/>
                  <a:gd name="T25" fmla="*/ 432 h 493"/>
                  <a:gd name="T26" fmla="*/ 148 w 204"/>
                  <a:gd name="T27" fmla="*/ 398 h 493"/>
                  <a:gd name="T28" fmla="*/ 165 w 204"/>
                  <a:gd name="T29" fmla="*/ 359 h 493"/>
                  <a:gd name="T30" fmla="*/ 180 w 204"/>
                  <a:gd name="T31" fmla="*/ 314 h 493"/>
                  <a:gd name="T32" fmla="*/ 191 w 204"/>
                  <a:gd name="T33" fmla="*/ 264 h 493"/>
                  <a:gd name="T34" fmla="*/ 200 w 204"/>
                  <a:gd name="T35" fmla="*/ 215 h 493"/>
                  <a:gd name="T36" fmla="*/ 204 w 204"/>
                  <a:gd name="T37" fmla="*/ 168 h 493"/>
                  <a:gd name="T38" fmla="*/ 204 w 204"/>
                  <a:gd name="T39" fmla="*/ 122 h 493"/>
                  <a:gd name="T40" fmla="*/ 200 w 204"/>
                  <a:gd name="T41" fmla="*/ 84 h 493"/>
                  <a:gd name="T42" fmla="*/ 193 w 204"/>
                  <a:gd name="T43" fmla="*/ 51 h 493"/>
                  <a:gd name="T44" fmla="*/ 183 w 204"/>
                  <a:gd name="T45" fmla="*/ 25 h 493"/>
                  <a:gd name="T46" fmla="*/ 167 w 204"/>
                  <a:gd name="T47" fmla="*/ 8 h 493"/>
                  <a:gd name="T48" fmla="*/ 150 w 204"/>
                  <a:gd name="T49" fmla="*/ 0 h 493"/>
                  <a:gd name="T50" fmla="*/ 131 w 204"/>
                  <a:gd name="T51" fmla="*/ 2 h 493"/>
                  <a:gd name="T52" fmla="*/ 112 w 204"/>
                  <a:gd name="T53" fmla="*/ 13 h 493"/>
                  <a:gd name="T54" fmla="*/ 92 w 204"/>
                  <a:gd name="T55" fmla="*/ 32 h 493"/>
                  <a:gd name="T56" fmla="*/ 73 w 204"/>
                  <a:gd name="T57" fmla="*/ 60 h 493"/>
                  <a:gd name="T58" fmla="*/ 53 w 204"/>
                  <a:gd name="T59" fmla="*/ 94 h 493"/>
                  <a:gd name="T60" fmla="*/ 38 w 204"/>
                  <a:gd name="T61" fmla="*/ 133 h 493"/>
                  <a:gd name="T62" fmla="*/ 23 w 204"/>
                  <a:gd name="T63" fmla="*/ 178 h 493"/>
                  <a:gd name="T64" fmla="*/ 13 w 204"/>
                  <a:gd name="T65" fmla="*/ 228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4" h="493">
                    <a:moveTo>
                      <a:pt x="13" y="228"/>
                    </a:moveTo>
                    <a:lnTo>
                      <a:pt x="4" y="277"/>
                    </a:lnTo>
                    <a:lnTo>
                      <a:pt x="0" y="325"/>
                    </a:lnTo>
                    <a:lnTo>
                      <a:pt x="0" y="368"/>
                    </a:lnTo>
                    <a:lnTo>
                      <a:pt x="4" y="407"/>
                    </a:lnTo>
                    <a:lnTo>
                      <a:pt x="10" y="441"/>
                    </a:lnTo>
                    <a:lnTo>
                      <a:pt x="21" y="467"/>
                    </a:lnTo>
                    <a:lnTo>
                      <a:pt x="36" y="484"/>
                    </a:lnTo>
                    <a:lnTo>
                      <a:pt x="53" y="493"/>
                    </a:lnTo>
                    <a:lnTo>
                      <a:pt x="73" y="490"/>
                    </a:lnTo>
                    <a:lnTo>
                      <a:pt x="92" y="480"/>
                    </a:lnTo>
                    <a:lnTo>
                      <a:pt x="112" y="460"/>
                    </a:lnTo>
                    <a:lnTo>
                      <a:pt x="131" y="432"/>
                    </a:lnTo>
                    <a:lnTo>
                      <a:pt x="148" y="398"/>
                    </a:lnTo>
                    <a:lnTo>
                      <a:pt x="165" y="359"/>
                    </a:lnTo>
                    <a:lnTo>
                      <a:pt x="180" y="314"/>
                    </a:lnTo>
                    <a:lnTo>
                      <a:pt x="191" y="264"/>
                    </a:lnTo>
                    <a:lnTo>
                      <a:pt x="200" y="215"/>
                    </a:lnTo>
                    <a:lnTo>
                      <a:pt x="204" y="168"/>
                    </a:lnTo>
                    <a:lnTo>
                      <a:pt x="204" y="122"/>
                    </a:lnTo>
                    <a:lnTo>
                      <a:pt x="200" y="84"/>
                    </a:lnTo>
                    <a:lnTo>
                      <a:pt x="193" y="51"/>
                    </a:lnTo>
                    <a:lnTo>
                      <a:pt x="183" y="25"/>
                    </a:lnTo>
                    <a:lnTo>
                      <a:pt x="167" y="8"/>
                    </a:lnTo>
                    <a:lnTo>
                      <a:pt x="150" y="0"/>
                    </a:lnTo>
                    <a:lnTo>
                      <a:pt x="131" y="2"/>
                    </a:lnTo>
                    <a:lnTo>
                      <a:pt x="112" y="13"/>
                    </a:lnTo>
                    <a:lnTo>
                      <a:pt x="92" y="32"/>
                    </a:lnTo>
                    <a:lnTo>
                      <a:pt x="73" y="60"/>
                    </a:lnTo>
                    <a:lnTo>
                      <a:pt x="53" y="94"/>
                    </a:lnTo>
                    <a:lnTo>
                      <a:pt x="38" y="133"/>
                    </a:lnTo>
                    <a:lnTo>
                      <a:pt x="23" y="178"/>
                    </a:lnTo>
                    <a:lnTo>
                      <a:pt x="13" y="228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377">
                  <a:defRPr/>
                </a:pPr>
                <a:endParaRPr lang="de-DE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cxnSp>
          <p:nvCxnSpPr>
            <p:cNvPr id="112" name="Straight Arrow Connector 85">
              <a:extLst>
                <a:ext uri="{FF2B5EF4-FFF2-40B4-BE49-F238E27FC236}">
                  <a16:creationId xmlns:a16="http://schemas.microsoft.com/office/drawing/2014/main" id="{DEA7224E-4318-EB43-A5E1-E73A0E43B0B7}"/>
                </a:ext>
              </a:extLst>
            </p:cNvPr>
            <p:cNvCxnSpPr/>
            <p:nvPr/>
          </p:nvCxnSpPr>
          <p:spPr>
            <a:xfrm>
              <a:off x="10153511" y="1636470"/>
              <a:ext cx="371145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5D96C234-6283-C044-96EB-41E72C6AD10E}"/>
                </a:ext>
              </a:extLst>
            </p:cNvPr>
            <p:cNvSpPr/>
            <p:nvPr/>
          </p:nvSpPr>
          <p:spPr>
            <a:xfrm rot="11651531" flipH="1">
              <a:off x="9709836" y="937740"/>
              <a:ext cx="758515" cy="722913"/>
            </a:xfrm>
            <a:prstGeom prst="arc">
              <a:avLst>
                <a:gd name="adj1" fmla="val 18476467"/>
                <a:gd name="adj2" fmla="val 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srgbClr val="5E6C85"/>
                </a:solidFill>
                <a:latin typeface="Arial" panose="020B0604020202020204"/>
              </a:endParaRPr>
            </a:p>
          </p:txBody>
        </p:sp>
        <p:sp>
          <p:nvSpPr>
            <p:cNvPr id="114" name="ZoneTexte 73">
              <a:extLst>
                <a:ext uri="{FF2B5EF4-FFF2-40B4-BE49-F238E27FC236}">
                  <a16:creationId xmlns:a16="http://schemas.microsoft.com/office/drawing/2014/main" id="{0EB3BA41-8A73-2545-B18D-3C55D705E52A}"/>
                </a:ext>
              </a:extLst>
            </p:cNvPr>
            <p:cNvSpPr txBox="1"/>
            <p:nvPr/>
          </p:nvSpPr>
          <p:spPr>
            <a:xfrm>
              <a:off x="9749996" y="1658500"/>
              <a:ext cx="82800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914377">
                <a:defRPr/>
              </a:pPr>
              <a:r>
                <a:rPr lang="fr-FR" sz="1000">
                  <a:solidFill>
                    <a:srgbClr val="5E6C85"/>
                  </a:solidFill>
                  <a:latin typeface="Arial" panose="020B0604020202020204"/>
                  <a:cs typeface="Times New Roman" panose="02020603050405020304" pitchFamily="18" charset="0"/>
                </a:rPr>
                <a:t>C3bBb</a:t>
              </a:r>
            </a:p>
          </p:txBody>
        </p: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1E9F3D9-57C6-F941-AAB5-F701A7DB347B}"/>
              </a:ext>
            </a:extLst>
          </p:cNvPr>
          <p:cNvSpPr/>
          <p:nvPr/>
        </p:nvSpPr>
        <p:spPr>
          <a:xfrm>
            <a:off x="8374840" y="5346124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C3bBb</a:t>
            </a:r>
          </a:p>
        </p:txBody>
      </p:sp>
      <p:pic>
        <p:nvPicPr>
          <p:cNvPr id="121" name="Image 120">
            <a:extLst>
              <a:ext uri="{FF2B5EF4-FFF2-40B4-BE49-F238E27FC236}">
                <a16:creationId xmlns:a16="http://schemas.microsoft.com/office/drawing/2014/main" id="{DC54AA2E-ABC3-D74F-8D1A-92D3840753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0"/>
          <a:stretch/>
        </p:blipFill>
        <p:spPr>
          <a:xfrm>
            <a:off x="8263501" y="5239941"/>
            <a:ext cx="1312079" cy="1474335"/>
          </a:xfrm>
          <a:prstGeom prst="rect">
            <a:avLst/>
          </a:prstGeom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23F04288-0867-0F4E-A934-A14A169E350B}"/>
              </a:ext>
            </a:extLst>
          </p:cNvPr>
          <p:cNvSpPr/>
          <p:nvPr/>
        </p:nvSpPr>
        <p:spPr>
          <a:xfrm>
            <a:off x="8374840" y="5345988"/>
            <a:ext cx="990761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FA80E40-6B0D-FF4B-BB4F-6C72B3D1EC90}"/>
              </a:ext>
            </a:extLst>
          </p:cNvPr>
          <p:cNvSpPr/>
          <p:nvPr/>
        </p:nvSpPr>
        <p:spPr>
          <a:xfrm>
            <a:off x="8354242" y="5288456"/>
            <a:ext cx="928459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C3bBb</a:t>
            </a:r>
          </a:p>
        </p:txBody>
      </p:sp>
      <p:grpSp>
        <p:nvGrpSpPr>
          <p:cNvPr id="124" name="Group 232">
            <a:extLst>
              <a:ext uri="{FF2B5EF4-FFF2-40B4-BE49-F238E27FC236}">
                <a16:creationId xmlns:a16="http://schemas.microsoft.com/office/drawing/2014/main" id="{5EE23A3E-E78E-BF4B-99E6-0F401B65A44D}"/>
              </a:ext>
            </a:extLst>
          </p:cNvPr>
          <p:cNvGrpSpPr/>
          <p:nvPr/>
        </p:nvGrpSpPr>
        <p:grpSpPr>
          <a:xfrm>
            <a:off x="6832841" y="4229659"/>
            <a:ext cx="2417471" cy="1399927"/>
            <a:chOff x="6830325" y="2651687"/>
            <a:chExt cx="2052673" cy="1188677"/>
          </a:xfrm>
        </p:grpSpPr>
        <p:pic>
          <p:nvPicPr>
            <p:cNvPr id="125" name="Image 124">
              <a:extLst>
                <a:ext uri="{FF2B5EF4-FFF2-40B4-BE49-F238E27FC236}">
                  <a16:creationId xmlns:a16="http://schemas.microsoft.com/office/drawing/2014/main" id="{63B08AF0-AD7C-D744-ABFF-E13A2FD150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5123" t="51853" r="14695" b="2757"/>
            <a:stretch/>
          </p:blipFill>
          <p:spPr>
            <a:xfrm>
              <a:off x="7380931" y="2685505"/>
              <a:ext cx="625106" cy="1119009"/>
            </a:xfrm>
            <a:prstGeom prst="rect">
              <a:avLst/>
            </a:prstGeom>
          </p:spPr>
        </p:pic>
        <p:pic>
          <p:nvPicPr>
            <p:cNvPr id="126" name="Image 125">
              <a:extLst>
                <a:ext uri="{FF2B5EF4-FFF2-40B4-BE49-F238E27FC236}">
                  <a16:creationId xmlns:a16="http://schemas.microsoft.com/office/drawing/2014/main" id="{64E3FDAF-C6B1-5D45-A3A3-68790D3263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5123" t="51853" r="14695" b="2757"/>
            <a:stretch/>
          </p:blipFill>
          <p:spPr>
            <a:xfrm>
              <a:off x="6830326" y="2651687"/>
              <a:ext cx="625106" cy="1119009"/>
            </a:xfrm>
            <a:prstGeom prst="rect">
              <a:avLst/>
            </a:prstGeom>
          </p:spPr>
        </p:pic>
        <p:pic>
          <p:nvPicPr>
            <p:cNvPr id="127" name="Image 126">
              <a:extLst>
                <a:ext uri="{FF2B5EF4-FFF2-40B4-BE49-F238E27FC236}">
                  <a16:creationId xmlns:a16="http://schemas.microsoft.com/office/drawing/2014/main" id="{F235B987-73B1-6D49-84B0-004F0B11C8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4310" t="82548" r="42738" b="-1887"/>
            <a:stretch/>
          </p:blipFill>
          <p:spPr>
            <a:xfrm>
              <a:off x="6830325" y="3466188"/>
              <a:ext cx="2052673" cy="374176"/>
            </a:xfrm>
            <a:prstGeom prst="rect">
              <a:avLst/>
            </a:prstGeom>
          </p:spPr>
        </p:pic>
      </p:grpSp>
      <p:sp>
        <p:nvSpPr>
          <p:cNvPr id="133" name="Multiplizieren 39">
            <a:extLst>
              <a:ext uri="{FF2B5EF4-FFF2-40B4-BE49-F238E27FC236}">
                <a16:creationId xmlns:a16="http://schemas.microsoft.com/office/drawing/2014/main" id="{5C16004A-8983-A841-93B4-AD02A2573FAC}"/>
              </a:ext>
            </a:extLst>
          </p:cNvPr>
          <p:cNvSpPr/>
          <p:nvPr/>
        </p:nvSpPr>
        <p:spPr bwMode="auto">
          <a:xfrm>
            <a:off x="10275693" y="4604181"/>
            <a:ext cx="546577" cy="581716"/>
          </a:xfrm>
          <a:prstGeom prst="mathMultiply">
            <a:avLst>
              <a:gd name="adj1" fmla="val 1508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4907" tIns="32453" rIns="64907" bIns="32453" numCol="1" rtlCol="0" anchor="t" anchorCtr="0" compatLnSpc="1">
            <a:prstTxWarp prst="textNoShape">
              <a:avLst/>
            </a:prstTxWarp>
          </a:bodyPr>
          <a:lstStyle/>
          <a:p>
            <a:pPr defTabSz="318939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defRPr/>
            </a:pPr>
            <a:endParaRPr lang="en-GB" sz="2400">
              <a:solidFill>
                <a:srgbClr val="FF0000"/>
              </a:solidFill>
              <a:latin typeface="Times New Roman"/>
              <a:ea typeface="ＭＳ Ｐゴシック"/>
            </a:endParaRPr>
          </a:p>
        </p:txBody>
      </p:sp>
      <p:pic>
        <p:nvPicPr>
          <p:cNvPr id="134" name="Image 133">
            <a:extLst>
              <a:ext uri="{FF2B5EF4-FFF2-40B4-BE49-F238E27FC236}">
                <a16:creationId xmlns:a16="http://schemas.microsoft.com/office/drawing/2014/main" id="{A4409DA2-0704-6243-A11A-32E7BF30CF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0"/>
          <a:stretch/>
        </p:blipFill>
        <p:spPr>
          <a:xfrm>
            <a:off x="8355014" y="3967959"/>
            <a:ext cx="1312079" cy="1474335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74CB4C54-FAB3-F048-A357-E27DA7F5D49C}"/>
              </a:ext>
            </a:extLst>
          </p:cNvPr>
          <p:cNvSpPr/>
          <p:nvPr/>
        </p:nvSpPr>
        <p:spPr>
          <a:xfrm>
            <a:off x="8410544" y="5297387"/>
            <a:ext cx="151836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defTabSz="914377">
              <a:defRPr/>
            </a:pPr>
            <a:r>
              <a:rPr lang="fr-FR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(C3bBb)C3b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D737774-5FB3-B24D-9931-D7E00691327D}"/>
              </a:ext>
            </a:extLst>
          </p:cNvPr>
          <p:cNvSpPr/>
          <p:nvPr/>
        </p:nvSpPr>
        <p:spPr>
          <a:xfrm>
            <a:off x="-18235" y="4172132"/>
            <a:ext cx="143020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Factor B </a:t>
            </a:r>
            <a:b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</a:b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inhibitor</a:t>
            </a:r>
            <a:endParaRPr lang="fr-FR" sz="1600" b="1" dirty="0">
              <a:solidFill>
                <a:srgbClr val="5E6C85"/>
              </a:solidFill>
              <a:latin typeface="Arial" panose="020B0604020202020204"/>
              <a:cs typeface="Times New Roman" panose="02020603050405020304" pitchFamily="18" charset="0"/>
            </a:endParaRPr>
          </a:p>
          <a:p>
            <a:pPr algn="ctr" defTabSz="914377">
              <a:defRPr/>
            </a:pP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Iptacopan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, </a:t>
            </a:r>
          </a:p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(oral, mono)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</a:rPr>
              <a:t> 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6BCBC19-4811-1142-B352-911E4F8F914F}"/>
              </a:ext>
            </a:extLst>
          </p:cNvPr>
          <p:cNvSpPr/>
          <p:nvPr/>
        </p:nvSpPr>
        <p:spPr>
          <a:xfrm>
            <a:off x="-58311" y="5520072"/>
            <a:ext cx="155523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Factor D </a:t>
            </a:r>
            <a:b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</a:b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inhibitor</a:t>
            </a:r>
            <a:endParaRPr lang="fr-FR" sz="1600" b="1" dirty="0">
              <a:solidFill>
                <a:srgbClr val="5E6C85"/>
              </a:solidFill>
              <a:latin typeface="Arial" panose="020B0604020202020204"/>
              <a:cs typeface="Times New Roman" panose="02020603050405020304" pitchFamily="18" charset="0"/>
            </a:endParaRPr>
          </a:p>
          <a:p>
            <a:pPr algn="ctr" defTabSz="914377">
              <a:defRPr/>
            </a:pP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Danicopan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 </a:t>
            </a:r>
          </a:p>
          <a:p>
            <a:pPr algn="ctr" defTabSz="914377">
              <a:defRPr/>
            </a:pP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(oral, </a:t>
            </a:r>
            <a:r>
              <a:rPr lang="fr-FR" sz="1600" b="1" dirty="0" err="1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add-on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  <a:cs typeface="Times New Roman" panose="02020603050405020304" pitchFamily="18" charset="0"/>
              </a:rPr>
              <a:t>)</a:t>
            </a:r>
            <a:r>
              <a:rPr lang="fr-FR" sz="1600" b="1" dirty="0">
                <a:solidFill>
                  <a:srgbClr val="5E6C85"/>
                </a:solidFill>
                <a:latin typeface="Arial" panose="020B0604020202020204"/>
              </a:rPr>
              <a:t>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AD9A7C2C-46BF-A543-A7F3-248F6FE69A92}"/>
              </a:ext>
            </a:extLst>
          </p:cNvPr>
          <p:cNvSpPr/>
          <p:nvPr/>
        </p:nvSpPr>
        <p:spPr>
          <a:xfrm>
            <a:off x="55422" y="4025575"/>
            <a:ext cx="11615351" cy="2527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79A122-837C-134C-A44D-A28701875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285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3227685-F54B-DA49-B03A-055594EDD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130" y="421801"/>
            <a:ext cx="10515599" cy="777875"/>
          </a:xfrm>
        </p:spPr>
        <p:txBody>
          <a:bodyPr/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sz="3200" dirty="0"/>
              <a:t>Intensive </a:t>
            </a:r>
            <a:r>
              <a:rPr lang="fr-FR" sz="3200" dirty="0" err="1"/>
              <a:t>pegcetacoplan</a:t>
            </a:r>
            <a:r>
              <a:rPr lang="fr-FR" sz="3200" dirty="0"/>
              <a:t> </a:t>
            </a:r>
            <a:r>
              <a:rPr lang="fr-FR" sz="3200" dirty="0" err="1"/>
              <a:t>treatment</a:t>
            </a:r>
            <a:r>
              <a:rPr lang="fr-FR" sz="3200" dirty="0"/>
              <a:t> </a:t>
            </a:r>
            <a:r>
              <a:rPr lang="fr-FR" sz="3200" dirty="0" err="1"/>
              <a:t>regimens</a:t>
            </a:r>
            <a:r>
              <a:rPr lang="fr-FR" sz="3200" dirty="0"/>
              <a:t> </a:t>
            </a:r>
            <a:endParaRPr lang="fr-FR" sz="3200" u="sng" dirty="0"/>
          </a:p>
        </p:txBody>
      </p:sp>
      <p:sp>
        <p:nvSpPr>
          <p:cNvPr id="44" name="TextBox 35">
            <a:extLst>
              <a:ext uri="{FF2B5EF4-FFF2-40B4-BE49-F238E27FC236}">
                <a16:creationId xmlns:a16="http://schemas.microsoft.com/office/drawing/2014/main" id="{D33F443E-43CE-734A-ADB6-DA2B0078B9C2}"/>
              </a:ext>
            </a:extLst>
          </p:cNvPr>
          <p:cNvSpPr txBox="1"/>
          <p:nvPr/>
        </p:nvSpPr>
        <p:spPr>
          <a:xfrm>
            <a:off x="9868132" y="4600682"/>
            <a:ext cx="1758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3 months</a:t>
            </a:r>
          </a:p>
        </p:txBody>
      </p:sp>
      <p:sp>
        <p:nvSpPr>
          <p:cNvPr id="45" name="Freeform: Shape 40">
            <a:extLst>
              <a:ext uri="{FF2B5EF4-FFF2-40B4-BE49-F238E27FC236}">
                <a16:creationId xmlns:a16="http://schemas.microsoft.com/office/drawing/2014/main" id="{14B23E53-85AF-A64C-8C32-64F052C97DB9}"/>
              </a:ext>
            </a:extLst>
          </p:cNvPr>
          <p:cNvSpPr/>
          <p:nvPr/>
        </p:nvSpPr>
        <p:spPr>
          <a:xfrm>
            <a:off x="1727707" y="4393087"/>
            <a:ext cx="5892560" cy="1399680"/>
          </a:xfrm>
          <a:custGeom>
            <a:avLst/>
            <a:gdLst>
              <a:gd name="connsiteX0" fmla="*/ 0 w 5715000"/>
              <a:gd name="connsiteY0" fmla="*/ 0 h 1168064"/>
              <a:gd name="connsiteX1" fmla="*/ 1511300 w 5715000"/>
              <a:gd name="connsiteY1" fmla="*/ 1003300 h 1168064"/>
              <a:gd name="connsiteX2" fmla="*/ 5715000 w 5715000"/>
              <a:gd name="connsiteY2" fmla="*/ 1155700 h 116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15000" h="1168064">
                <a:moveTo>
                  <a:pt x="0" y="0"/>
                </a:moveTo>
                <a:cubicBezTo>
                  <a:pt x="279400" y="405341"/>
                  <a:pt x="558800" y="810683"/>
                  <a:pt x="1511300" y="1003300"/>
                </a:cubicBezTo>
                <a:cubicBezTo>
                  <a:pt x="2463800" y="1195917"/>
                  <a:pt x="4089400" y="1175808"/>
                  <a:pt x="5715000" y="1155700"/>
                </a:cubicBezTo>
              </a:path>
            </a:pathLst>
          </a:custGeom>
          <a:noFill/>
          <a:ln w="12700" cap="flat" cmpd="sng" algn="ctr">
            <a:solidFill>
              <a:srgbClr val="585854"/>
            </a:solidFill>
            <a:prstDash val="dash"/>
            <a:miter lim="800000"/>
            <a:headEnd type="arrow" w="med" len="med"/>
            <a:tailEnd type="none" w="med" len="med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400" kern="0">
              <a:solidFill>
                <a:prstClr val="white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66B11A1-25B5-A844-A1BE-079EB3D8F388}"/>
              </a:ext>
            </a:extLst>
          </p:cNvPr>
          <p:cNvSpPr/>
          <p:nvPr/>
        </p:nvSpPr>
        <p:spPr>
          <a:xfrm>
            <a:off x="2967544" y="3814034"/>
            <a:ext cx="1492944" cy="803839"/>
          </a:xfrm>
          <a:prstGeom prst="rect">
            <a:avLst/>
          </a:prstGeom>
          <a:solidFill>
            <a:srgbClr val="F15A22">
              <a:lumMod val="20000"/>
              <a:lumOff val="80000"/>
            </a:srgbClr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 dirty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1,080 mg</a:t>
            </a:r>
          </a:p>
          <a:p>
            <a:pPr algn="ctr" defTabSz="914377">
              <a:defRPr/>
            </a:pPr>
            <a:r>
              <a:rPr lang="en-GB" sz="1600" kern="0" dirty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intensive SC </a:t>
            </a:r>
            <a:r>
              <a:rPr lang="en-GB" sz="1600" kern="0" dirty="0" err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pegcetacoplan</a:t>
            </a:r>
            <a:endParaRPr lang="en-GB" sz="1600" kern="0" dirty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47" name="Oval 10">
            <a:extLst>
              <a:ext uri="{FF2B5EF4-FFF2-40B4-BE49-F238E27FC236}">
                <a16:creationId xmlns:a16="http://schemas.microsoft.com/office/drawing/2014/main" id="{467CC9F2-963F-464B-88B7-68BE7BF0FA1F}"/>
              </a:ext>
            </a:extLst>
          </p:cNvPr>
          <p:cNvSpPr/>
          <p:nvPr/>
        </p:nvSpPr>
        <p:spPr>
          <a:xfrm>
            <a:off x="2887565" y="3667687"/>
            <a:ext cx="324000" cy="324000"/>
          </a:xfrm>
          <a:prstGeom prst="ellipse">
            <a:avLst/>
          </a:prstGeom>
          <a:solidFill>
            <a:srgbClr val="F15A22"/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14377">
              <a:defRPr/>
            </a:pPr>
            <a:r>
              <a:rPr lang="en-GB" sz="14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</a:t>
            </a:r>
            <a:r>
              <a:rPr lang="en-GB" sz="1400" kern="0" baseline="300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st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F19C2E4-58C0-3E48-BA56-34E4395EB9B8}"/>
              </a:ext>
            </a:extLst>
          </p:cNvPr>
          <p:cNvSpPr/>
          <p:nvPr/>
        </p:nvSpPr>
        <p:spPr>
          <a:xfrm>
            <a:off x="839788" y="3002547"/>
            <a:ext cx="1578056" cy="1399680"/>
          </a:xfrm>
          <a:prstGeom prst="rect">
            <a:avLst/>
          </a:prstGeom>
          <a:solidFill>
            <a:srgbClr val="EB9200">
              <a:lumMod val="20000"/>
              <a:lumOff val="80000"/>
            </a:srgbClr>
          </a:solidFill>
          <a:ln w="12700" cap="flat" cmpd="sng" algn="ctr">
            <a:solidFill>
              <a:srgbClr val="EB9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AH episode:</a:t>
            </a:r>
          </a:p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LDH &gt;2x ULN</a:t>
            </a:r>
          </a:p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with additional sign/symptom*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C95D1D5-9CA9-6D49-BA20-753A938964DE}"/>
              </a:ext>
            </a:extLst>
          </p:cNvPr>
          <p:cNvSpPr/>
          <p:nvPr/>
        </p:nvSpPr>
        <p:spPr>
          <a:xfrm>
            <a:off x="2967544" y="2787940"/>
            <a:ext cx="1404000" cy="802800"/>
          </a:xfrm>
          <a:prstGeom prst="rect">
            <a:avLst/>
          </a:prstGeom>
          <a:solidFill>
            <a:srgbClr val="F15A22">
              <a:lumMod val="20000"/>
              <a:lumOff val="80000"/>
            </a:srgbClr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1,080 mg</a:t>
            </a:r>
          </a:p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dose of IV </a:t>
            </a:r>
            <a:r>
              <a:rPr lang="en-GB" sz="1600" kern="0" err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pegcetacoplan</a:t>
            </a:r>
            <a:endParaRPr lang="en-GB" sz="1600" kern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6A37681-B16D-D143-8FE1-A4F3BBE35E43}"/>
              </a:ext>
            </a:extLst>
          </p:cNvPr>
          <p:cNvSpPr/>
          <p:nvPr/>
        </p:nvSpPr>
        <p:spPr>
          <a:xfrm>
            <a:off x="4518451" y="3814553"/>
            <a:ext cx="1577549" cy="802800"/>
          </a:xfrm>
          <a:prstGeom prst="rect">
            <a:avLst/>
          </a:prstGeom>
          <a:solidFill>
            <a:srgbClr val="F15A22">
              <a:lumMod val="20000"/>
              <a:lumOff val="80000"/>
            </a:srgbClr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 dirty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1,080 mg</a:t>
            </a:r>
          </a:p>
          <a:p>
            <a:pPr algn="ctr" defTabSz="914377">
              <a:defRPr/>
            </a:pPr>
            <a:r>
              <a:rPr lang="en-GB" sz="1600" kern="0" dirty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intensive SC </a:t>
            </a:r>
            <a:r>
              <a:rPr lang="en-GB" sz="1600" kern="0" dirty="0" err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pegcetacoplan</a:t>
            </a:r>
            <a:endParaRPr lang="en-GB" sz="1600" kern="0" dirty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F08DDF6-ADBB-7841-AD6C-F153E4F3C453}"/>
              </a:ext>
            </a:extLst>
          </p:cNvPr>
          <p:cNvSpPr/>
          <p:nvPr/>
        </p:nvSpPr>
        <p:spPr>
          <a:xfrm>
            <a:off x="5947318" y="3814034"/>
            <a:ext cx="1526041" cy="803839"/>
          </a:xfrm>
          <a:prstGeom prst="rect">
            <a:avLst/>
          </a:prstGeom>
          <a:solidFill>
            <a:srgbClr val="F15A22">
              <a:lumMod val="20000"/>
              <a:lumOff val="80000"/>
            </a:srgbClr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 dirty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1,080 mg</a:t>
            </a:r>
          </a:p>
          <a:p>
            <a:pPr algn="ctr" defTabSz="914377">
              <a:defRPr/>
            </a:pPr>
            <a:r>
              <a:rPr lang="en-GB" sz="1600" kern="0" dirty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intensive SC </a:t>
            </a:r>
            <a:r>
              <a:rPr lang="en-GB" sz="1600" kern="0" dirty="0" err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pegcetacoplan</a:t>
            </a:r>
            <a:endParaRPr lang="en-GB" sz="1600" kern="0" dirty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AA4F0D2-7E16-A143-8B9B-E9E0003E7B89}"/>
              </a:ext>
            </a:extLst>
          </p:cNvPr>
          <p:cNvSpPr/>
          <p:nvPr/>
        </p:nvSpPr>
        <p:spPr>
          <a:xfrm>
            <a:off x="4518451" y="2787939"/>
            <a:ext cx="6833763" cy="802800"/>
          </a:xfrm>
          <a:prstGeom prst="rect">
            <a:avLst/>
          </a:prstGeom>
          <a:solidFill>
            <a:srgbClr val="2D5E77">
              <a:lumMod val="20000"/>
              <a:lumOff val="80000"/>
            </a:srgbClr>
          </a:solidFill>
          <a:ln w="12700" cap="flat" cmpd="sng" algn="ctr">
            <a:solidFill>
              <a:srgbClr val="2D5E7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Next higher dosing frequency as before the AH episode</a:t>
            </a:r>
            <a:r>
              <a:rPr lang="en-GB" sz="1600" kern="0" baseline="300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†</a:t>
            </a: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: 1,080 mg Q3D or TIW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2684BB0-F131-464B-9B3A-B0ED430ED622}"/>
              </a:ext>
            </a:extLst>
          </p:cNvPr>
          <p:cNvSpPr/>
          <p:nvPr/>
        </p:nvSpPr>
        <p:spPr>
          <a:xfrm>
            <a:off x="5865498" y="5301221"/>
            <a:ext cx="4055245" cy="802800"/>
          </a:xfrm>
          <a:prstGeom prst="rect">
            <a:avLst/>
          </a:prstGeom>
          <a:solidFill>
            <a:srgbClr val="EB9200">
              <a:lumMod val="20000"/>
              <a:lumOff val="80000"/>
            </a:srgbClr>
          </a:solidFill>
          <a:ln w="12700" cap="flat" cmpd="sng" algn="ctr">
            <a:solidFill>
              <a:srgbClr val="EB9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Repeat AH episode: LDH &gt;2x ULN with additional sign/symptom*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D6C7B14-BB02-7643-97B8-95B537759374}"/>
              </a:ext>
            </a:extLst>
          </p:cNvPr>
          <p:cNvSpPr/>
          <p:nvPr/>
        </p:nvSpPr>
        <p:spPr>
          <a:xfrm>
            <a:off x="2967544" y="2446039"/>
            <a:ext cx="2042040" cy="29591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rtlCol="0" anchor="ctr"/>
          <a:lstStyle/>
          <a:p>
            <a:pPr defTabSz="914377">
              <a:defRPr/>
            </a:pPr>
            <a:r>
              <a:rPr lang="en-GB" sz="1600" b="1" kern="0">
                <a:solidFill>
                  <a:srgbClr val="F15A22"/>
                </a:solidFill>
                <a:latin typeface="Calibri" panose="020F0502020204030204"/>
                <a:cs typeface="Calibri" panose="020F0502020204030204" pitchFamily="34" charset="0"/>
              </a:rPr>
              <a:t>Intensive dosing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id="{163216FF-8242-E949-B991-9BBAA2D61D0F}"/>
              </a:ext>
            </a:extLst>
          </p:cNvPr>
          <p:cNvSpPr txBox="1"/>
          <p:nvPr/>
        </p:nvSpPr>
        <p:spPr>
          <a:xfrm>
            <a:off x="3339423" y="4725268"/>
            <a:ext cx="660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1</a:t>
            </a:r>
          </a:p>
        </p:txBody>
      </p:sp>
      <p:sp>
        <p:nvSpPr>
          <p:cNvPr id="58" name="TextBox 27">
            <a:extLst>
              <a:ext uri="{FF2B5EF4-FFF2-40B4-BE49-F238E27FC236}">
                <a16:creationId xmlns:a16="http://schemas.microsoft.com/office/drawing/2014/main" id="{06FADC1B-A49C-DB4F-915A-DCA652E59965}"/>
              </a:ext>
            </a:extLst>
          </p:cNvPr>
          <p:cNvSpPr txBox="1"/>
          <p:nvPr/>
        </p:nvSpPr>
        <p:spPr>
          <a:xfrm>
            <a:off x="4869377" y="4725268"/>
            <a:ext cx="660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2</a:t>
            </a:r>
          </a:p>
        </p:txBody>
      </p:sp>
      <p:sp>
        <p:nvSpPr>
          <p:cNvPr id="59" name="TextBox 28">
            <a:extLst>
              <a:ext uri="{FF2B5EF4-FFF2-40B4-BE49-F238E27FC236}">
                <a16:creationId xmlns:a16="http://schemas.microsoft.com/office/drawing/2014/main" id="{1C368DC1-A848-374D-A1EA-C4EA7504F8D7}"/>
              </a:ext>
            </a:extLst>
          </p:cNvPr>
          <p:cNvSpPr txBox="1"/>
          <p:nvPr/>
        </p:nvSpPr>
        <p:spPr>
          <a:xfrm>
            <a:off x="6399330" y="4725268"/>
            <a:ext cx="660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3</a:t>
            </a:r>
          </a:p>
        </p:txBody>
      </p:sp>
      <p:sp>
        <p:nvSpPr>
          <p:cNvPr id="60" name="TextBox 29">
            <a:extLst>
              <a:ext uri="{FF2B5EF4-FFF2-40B4-BE49-F238E27FC236}">
                <a16:creationId xmlns:a16="http://schemas.microsoft.com/office/drawing/2014/main" id="{935E635F-585E-7840-B32E-06A8833F29DC}"/>
              </a:ext>
            </a:extLst>
          </p:cNvPr>
          <p:cNvSpPr txBox="1"/>
          <p:nvPr/>
        </p:nvSpPr>
        <p:spPr>
          <a:xfrm>
            <a:off x="7294571" y="4725268"/>
            <a:ext cx="660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7</a:t>
            </a:r>
          </a:p>
        </p:txBody>
      </p:sp>
      <p:sp>
        <p:nvSpPr>
          <p:cNvPr id="61" name="TextBox 30">
            <a:extLst>
              <a:ext uri="{FF2B5EF4-FFF2-40B4-BE49-F238E27FC236}">
                <a16:creationId xmlns:a16="http://schemas.microsoft.com/office/drawing/2014/main" id="{D461833B-A8FE-824B-88FC-F7ABF4E94169}"/>
              </a:ext>
            </a:extLst>
          </p:cNvPr>
          <p:cNvSpPr txBox="1"/>
          <p:nvPr/>
        </p:nvSpPr>
        <p:spPr>
          <a:xfrm>
            <a:off x="7936758" y="4725268"/>
            <a:ext cx="764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14</a:t>
            </a:r>
          </a:p>
        </p:txBody>
      </p:sp>
      <p:sp>
        <p:nvSpPr>
          <p:cNvPr id="62" name="TextBox 31">
            <a:extLst>
              <a:ext uri="{FF2B5EF4-FFF2-40B4-BE49-F238E27FC236}">
                <a16:creationId xmlns:a16="http://schemas.microsoft.com/office/drawing/2014/main" id="{048F64D6-CF3D-C146-8EB6-EB126E2A9D63}"/>
              </a:ext>
            </a:extLst>
          </p:cNvPr>
          <p:cNvSpPr txBox="1"/>
          <p:nvPr/>
        </p:nvSpPr>
        <p:spPr>
          <a:xfrm>
            <a:off x="8663903" y="4725268"/>
            <a:ext cx="764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21</a:t>
            </a:r>
          </a:p>
        </p:txBody>
      </p:sp>
      <p:sp>
        <p:nvSpPr>
          <p:cNvPr id="63" name="TextBox 32">
            <a:extLst>
              <a:ext uri="{FF2B5EF4-FFF2-40B4-BE49-F238E27FC236}">
                <a16:creationId xmlns:a16="http://schemas.microsoft.com/office/drawing/2014/main" id="{025B3BD9-2BEA-6345-872E-B812C34CE0B6}"/>
              </a:ext>
            </a:extLst>
          </p:cNvPr>
          <p:cNvSpPr txBox="1"/>
          <p:nvPr/>
        </p:nvSpPr>
        <p:spPr>
          <a:xfrm>
            <a:off x="9391047" y="4725268"/>
            <a:ext cx="764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Day 28</a:t>
            </a:r>
          </a:p>
        </p:txBody>
      </p:sp>
      <p:sp>
        <p:nvSpPr>
          <p:cNvPr id="64" name="TextBox 33">
            <a:extLst>
              <a:ext uri="{FF2B5EF4-FFF2-40B4-BE49-F238E27FC236}">
                <a16:creationId xmlns:a16="http://schemas.microsoft.com/office/drawing/2014/main" id="{98F05F9D-1471-A946-AA3D-6892431E6408}"/>
              </a:ext>
            </a:extLst>
          </p:cNvPr>
          <p:cNvSpPr txBox="1"/>
          <p:nvPr/>
        </p:nvSpPr>
        <p:spPr>
          <a:xfrm>
            <a:off x="9666829" y="4894545"/>
            <a:ext cx="1758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Next </a:t>
            </a:r>
            <a:b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</a:b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study visit</a:t>
            </a:r>
          </a:p>
        </p:txBody>
      </p:sp>
      <p:cxnSp>
        <p:nvCxnSpPr>
          <p:cNvPr id="65" name="Straight Arrow Connector 34">
            <a:extLst>
              <a:ext uri="{FF2B5EF4-FFF2-40B4-BE49-F238E27FC236}">
                <a16:creationId xmlns:a16="http://schemas.microsoft.com/office/drawing/2014/main" id="{78E466CA-4D16-9D4C-97B4-EDE32F05343A}"/>
              </a:ext>
            </a:extLst>
          </p:cNvPr>
          <p:cNvCxnSpPr>
            <a:cxnSpLocks/>
          </p:cNvCxnSpPr>
          <p:nvPr/>
        </p:nvCxnSpPr>
        <p:spPr>
          <a:xfrm>
            <a:off x="10102321" y="4890633"/>
            <a:ext cx="1269752" cy="0"/>
          </a:xfrm>
          <a:prstGeom prst="straightConnector1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6" name="Straight Arrow Connector 38">
            <a:extLst>
              <a:ext uri="{FF2B5EF4-FFF2-40B4-BE49-F238E27FC236}">
                <a16:creationId xmlns:a16="http://schemas.microsoft.com/office/drawing/2014/main" id="{6B5A307D-7E76-4C4F-BD00-7E80FBBC7ED9}"/>
              </a:ext>
            </a:extLst>
          </p:cNvPr>
          <p:cNvCxnSpPr>
            <a:cxnSpLocks/>
          </p:cNvCxnSpPr>
          <p:nvPr/>
        </p:nvCxnSpPr>
        <p:spPr>
          <a:xfrm>
            <a:off x="4371545" y="4215953"/>
            <a:ext cx="146907" cy="0"/>
          </a:xfrm>
          <a:prstGeom prst="straightConnector1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7" name="Straight Arrow Connector 39">
            <a:extLst>
              <a:ext uri="{FF2B5EF4-FFF2-40B4-BE49-F238E27FC236}">
                <a16:creationId xmlns:a16="http://schemas.microsoft.com/office/drawing/2014/main" id="{4D0C7F74-63D0-104B-A32D-C6FCF7D70122}"/>
              </a:ext>
            </a:extLst>
          </p:cNvPr>
          <p:cNvCxnSpPr>
            <a:cxnSpLocks/>
            <a:stCxn id="52" idx="3"/>
            <a:endCxn id="53" idx="1"/>
          </p:cNvCxnSpPr>
          <p:nvPr/>
        </p:nvCxnSpPr>
        <p:spPr>
          <a:xfrm flipH="1">
            <a:off x="5947317" y="4215953"/>
            <a:ext cx="148683" cy="0"/>
          </a:xfrm>
          <a:prstGeom prst="straightConnector1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8" name="Oval 12">
            <a:extLst>
              <a:ext uri="{FF2B5EF4-FFF2-40B4-BE49-F238E27FC236}">
                <a16:creationId xmlns:a16="http://schemas.microsoft.com/office/drawing/2014/main" id="{F72CCAD5-722A-3449-B368-CBD3B9774CFE}"/>
              </a:ext>
            </a:extLst>
          </p:cNvPr>
          <p:cNvSpPr/>
          <p:nvPr/>
        </p:nvSpPr>
        <p:spPr>
          <a:xfrm>
            <a:off x="4417799" y="3664801"/>
            <a:ext cx="324000" cy="324000"/>
          </a:xfrm>
          <a:prstGeom prst="ellipse">
            <a:avLst/>
          </a:prstGeom>
          <a:solidFill>
            <a:srgbClr val="F15A22"/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14377">
              <a:defRPr/>
            </a:pPr>
            <a:r>
              <a:rPr lang="en-GB" sz="14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2</a:t>
            </a:r>
            <a:r>
              <a:rPr lang="en-GB" sz="1400" kern="0" baseline="300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nd</a:t>
            </a:r>
          </a:p>
        </p:txBody>
      </p:sp>
      <p:sp>
        <p:nvSpPr>
          <p:cNvPr id="69" name="Oval 13">
            <a:extLst>
              <a:ext uri="{FF2B5EF4-FFF2-40B4-BE49-F238E27FC236}">
                <a16:creationId xmlns:a16="http://schemas.microsoft.com/office/drawing/2014/main" id="{11764F23-3CC7-6E42-8F27-F07970BFFD29}"/>
              </a:ext>
            </a:extLst>
          </p:cNvPr>
          <p:cNvSpPr/>
          <p:nvPr/>
        </p:nvSpPr>
        <p:spPr>
          <a:xfrm>
            <a:off x="5967067" y="3675408"/>
            <a:ext cx="324000" cy="324000"/>
          </a:xfrm>
          <a:prstGeom prst="ellipse">
            <a:avLst/>
          </a:prstGeom>
          <a:solidFill>
            <a:srgbClr val="F15A22"/>
          </a:solidFill>
          <a:ln w="12700" cap="flat" cmpd="sng" algn="ctr">
            <a:solidFill>
              <a:srgbClr val="F15A22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algn="ctr" defTabSz="914377">
              <a:defRPr/>
            </a:pPr>
            <a:r>
              <a:rPr lang="en-GB" sz="14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3</a:t>
            </a:r>
            <a:r>
              <a:rPr lang="en-GB" sz="1400" kern="0" baseline="300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rd</a:t>
            </a:r>
            <a:endParaRPr lang="en-GB" sz="1400" kern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A8F4D6C-E567-E34E-A5E0-2541C0C05034}"/>
              </a:ext>
            </a:extLst>
          </p:cNvPr>
          <p:cNvSpPr/>
          <p:nvPr/>
        </p:nvSpPr>
        <p:spPr>
          <a:xfrm>
            <a:off x="4518451" y="2446039"/>
            <a:ext cx="2042040" cy="29591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lIns="0" rtlCol="0" anchor="ctr"/>
          <a:lstStyle/>
          <a:p>
            <a:pPr defTabSz="914377">
              <a:defRPr/>
            </a:pPr>
            <a:r>
              <a:rPr lang="en-GB" sz="1600" b="1" kern="0">
                <a:solidFill>
                  <a:srgbClr val="2D5E77"/>
                </a:solidFill>
                <a:latin typeface="Calibri" panose="020F0502020204030204"/>
                <a:cs typeface="Calibri" panose="020F0502020204030204" pitchFamily="34" charset="0"/>
              </a:rPr>
              <a:t>Maintenance dosing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E09138B-9D64-0744-8EFC-9DB193CD929F}"/>
              </a:ext>
            </a:extLst>
          </p:cNvPr>
          <p:cNvSpPr/>
          <p:nvPr/>
        </p:nvSpPr>
        <p:spPr>
          <a:xfrm>
            <a:off x="7620267" y="3814553"/>
            <a:ext cx="3731947" cy="802800"/>
          </a:xfrm>
          <a:prstGeom prst="rect">
            <a:avLst/>
          </a:prstGeom>
          <a:solidFill>
            <a:srgbClr val="2D5E77">
              <a:lumMod val="20000"/>
              <a:lumOff val="80000"/>
            </a:srgbClr>
          </a:solidFill>
          <a:ln w="12700" cap="flat" cmpd="sng" algn="ctr">
            <a:solidFill>
              <a:srgbClr val="2D5E7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r>
              <a:rPr lang="en-GB" sz="1600" kern="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Next higher dosing frequency as before the AH episode: 1,080 mg Q3D or TIW</a:t>
            </a:r>
          </a:p>
        </p:txBody>
      </p:sp>
      <p:cxnSp>
        <p:nvCxnSpPr>
          <p:cNvPr id="72" name="Straight Arrow Connector 48">
            <a:extLst>
              <a:ext uri="{FF2B5EF4-FFF2-40B4-BE49-F238E27FC236}">
                <a16:creationId xmlns:a16="http://schemas.microsoft.com/office/drawing/2014/main" id="{9AF9CCE7-A9BB-1142-9E48-9C72D5A8EA7B}"/>
              </a:ext>
            </a:extLst>
          </p:cNvPr>
          <p:cNvCxnSpPr>
            <a:cxnSpLocks/>
            <a:stCxn id="53" idx="3"/>
            <a:endCxn id="71" idx="1"/>
          </p:cNvCxnSpPr>
          <p:nvPr/>
        </p:nvCxnSpPr>
        <p:spPr>
          <a:xfrm>
            <a:off x="7473359" y="4215953"/>
            <a:ext cx="146908" cy="0"/>
          </a:xfrm>
          <a:prstGeom prst="straightConnector1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3" name="Straight Arrow Connector 51">
            <a:extLst>
              <a:ext uri="{FF2B5EF4-FFF2-40B4-BE49-F238E27FC236}">
                <a16:creationId xmlns:a16="http://schemas.microsoft.com/office/drawing/2014/main" id="{C86A317B-1BA8-784D-8937-A278456604DF}"/>
              </a:ext>
            </a:extLst>
          </p:cNvPr>
          <p:cNvCxnSpPr>
            <a:cxnSpLocks/>
            <a:stCxn id="51" idx="3"/>
            <a:endCxn id="54" idx="1"/>
          </p:cNvCxnSpPr>
          <p:nvPr/>
        </p:nvCxnSpPr>
        <p:spPr>
          <a:xfrm flipV="1">
            <a:off x="4371545" y="3189341"/>
            <a:ext cx="146907" cy="1"/>
          </a:xfrm>
          <a:prstGeom prst="straightConnector1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4" name="Straight Arrow Connector 54">
            <a:extLst>
              <a:ext uri="{FF2B5EF4-FFF2-40B4-BE49-F238E27FC236}">
                <a16:creationId xmlns:a16="http://schemas.microsoft.com/office/drawing/2014/main" id="{8FF3F45F-9D95-3345-BAB1-AE65BF29198B}"/>
              </a:ext>
            </a:extLst>
          </p:cNvPr>
          <p:cNvCxnSpPr>
            <a:cxnSpLocks/>
          </p:cNvCxnSpPr>
          <p:nvPr/>
        </p:nvCxnSpPr>
        <p:spPr>
          <a:xfrm>
            <a:off x="2678948" y="3189340"/>
            <a:ext cx="288597" cy="0"/>
          </a:xfrm>
          <a:prstGeom prst="straightConnector1">
            <a:avLst/>
          </a:prstGeom>
          <a:noFill/>
          <a:ln w="6350" cap="flat" cmpd="sng" algn="ctr">
            <a:solidFill>
              <a:srgbClr val="9D9C9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6" name="Straight Arrow Connector 57">
            <a:extLst>
              <a:ext uri="{FF2B5EF4-FFF2-40B4-BE49-F238E27FC236}">
                <a16:creationId xmlns:a16="http://schemas.microsoft.com/office/drawing/2014/main" id="{4300651E-EFD1-6840-ACDC-C8D3B2035AEF}"/>
              </a:ext>
            </a:extLst>
          </p:cNvPr>
          <p:cNvCxnSpPr>
            <a:cxnSpLocks/>
          </p:cNvCxnSpPr>
          <p:nvPr/>
        </p:nvCxnSpPr>
        <p:spPr>
          <a:xfrm>
            <a:off x="2678948" y="4215953"/>
            <a:ext cx="288597" cy="0"/>
          </a:xfrm>
          <a:prstGeom prst="straightConnector1">
            <a:avLst/>
          </a:prstGeom>
          <a:noFill/>
          <a:ln w="6350" cap="flat" cmpd="sng" algn="ctr">
            <a:solidFill>
              <a:srgbClr val="9D9C98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7" name="Straight Connector 59">
            <a:extLst>
              <a:ext uri="{FF2B5EF4-FFF2-40B4-BE49-F238E27FC236}">
                <a16:creationId xmlns:a16="http://schemas.microsoft.com/office/drawing/2014/main" id="{4FECFF95-5313-B14A-A11E-2D8B6087FB81}"/>
              </a:ext>
            </a:extLst>
          </p:cNvPr>
          <p:cNvCxnSpPr>
            <a:cxnSpLocks/>
            <a:stCxn id="50" idx="3"/>
          </p:cNvCxnSpPr>
          <p:nvPr/>
        </p:nvCxnSpPr>
        <p:spPr>
          <a:xfrm>
            <a:off x="2417846" y="3702388"/>
            <a:ext cx="261103" cy="1"/>
          </a:xfrm>
          <a:prstGeom prst="line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</a:ln>
          <a:effectLst/>
        </p:spPr>
      </p:cxnSp>
      <p:cxnSp>
        <p:nvCxnSpPr>
          <p:cNvPr id="78" name="Straight Connector 60">
            <a:extLst>
              <a:ext uri="{FF2B5EF4-FFF2-40B4-BE49-F238E27FC236}">
                <a16:creationId xmlns:a16="http://schemas.microsoft.com/office/drawing/2014/main" id="{682E5AA9-794C-9E48-918B-A8B18D30A842}"/>
              </a:ext>
            </a:extLst>
          </p:cNvPr>
          <p:cNvCxnSpPr>
            <a:cxnSpLocks/>
          </p:cNvCxnSpPr>
          <p:nvPr/>
        </p:nvCxnSpPr>
        <p:spPr>
          <a:xfrm>
            <a:off x="2678947" y="3189340"/>
            <a:ext cx="0" cy="1026613"/>
          </a:xfrm>
          <a:prstGeom prst="line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</a:ln>
          <a:effectLst/>
        </p:spPr>
      </p:cxnSp>
      <p:sp>
        <p:nvSpPr>
          <p:cNvPr id="79" name="Content Placeholder 1">
            <a:extLst>
              <a:ext uri="{FF2B5EF4-FFF2-40B4-BE49-F238E27FC236}">
                <a16:creationId xmlns:a16="http://schemas.microsoft.com/office/drawing/2014/main" id="{CBA6CB81-685B-F643-B662-0635F699DBB4}"/>
              </a:ext>
            </a:extLst>
          </p:cNvPr>
          <p:cNvSpPr txBox="1">
            <a:spLocks/>
          </p:cNvSpPr>
          <p:nvPr/>
        </p:nvSpPr>
        <p:spPr>
          <a:xfrm>
            <a:off x="838936" y="1810251"/>
            <a:ext cx="10513277" cy="665687"/>
          </a:xfrm>
          <a:prstGeom prst="rect">
            <a:avLst/>
          </a:prstGeom>
        </p:spPr>
        <p:txBody>
          <a:bodyPr>
            <a:normAutofit/>
          </a:bodyPr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5560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39750" indent="-1841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22313" indent="-1825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77">
              <a:spcAft>
                <a:spcPts val="0"/>
              </a:spcAft>
              <a:buNone/>
              <a:defRPr/>
            </a:pPr>
            <a:r>
              <a:rPr lang="en-GB" sz="1600" b="1" dirty="0">
                <a:solidFill>
                  <a:srgbClr val="585854"/>
                </a:solidFill>
              </a:rPr>
              <a:t>Patients who had an acute </a:t>
            </a:r>
            <a:r>
              <a:rPr lang="en-GB" sz="1600" b="1" dirty="0" err="1">
                <a:solidFill>
                  <a:srgbClr val="585854"/>
                </a:solidFill>
              </a:rPr>
              <a:t>hemolytic</a:t>
            </a:r>
            <a:r>
              <a:rPr lang="en-GB" sz="1600" b="1" dirty="0">
                <a:solidFill>
                  <a:srgbClr val="585854"/>
                </a:solidFill>
              </a:rPr>
              <a:t> (AH) event warranting acute intervention (determined by investigator) </a:t>
            </a:r>
            <a:br>
              <a:rPr lang="en-GB" sz="1600" b="1" dirty="0">
                <a:solidFill>
                  <a:srgbClr val="585854"/>
                </a:solidFill>
              </a:rPr>
            </a:br>
            <a:r>
              <a:rPr lang="en-GB" sz="1600" b="1" dirty="0">
                <a:solidFill>
                  <a:srgbClr val="585854"/>
                </a:solidFill>
              </a:rPr>
              <a:t>were eligible to receive intensive </a:t>
            </a:r>
            <a:r>
              <a:rPr lang="en-GB" sz="1600" b="1" dirty="0" err="1">
                <a:solidFill>
                  <a:srgbClr val="585854"/>
                </a:solidFill>
              </a:rPr>
              <a:t>pegcetacoplan</a:t>
            </a:r>
            <a:r>
              <a:rPr lang="en-GB" sz="1600" b="1" dirty="0">
                <a:solidFill>
                  <a:srgbClr val="585854"/>
                </a:solidFill>
              </a:rPr>
              <a:t> dosing</a:t>
            </a:r>
          </a:p>
        </p:txBody>
      </p:sp>
      <p:sp>
        <p:nvSpPr>
          <p:cNvPr id="81" name="Text Placeholder 6">
            <a:extLst>
              <a:ext uri="{FF2B5EF4-FFF2-40B4-BE49-F238E27FC236}">
                <a16:creationId xmlns:a16="http://schemas.microsoft.com/office/drawing/2014/main" id="{E6028935-47B9-2D49-AAD2-3C068D2A9BD6}"/>
              </a:ext>
            </a:extLst>
          </p:cNvPr>
          <p:cNvSpPr txBox="1">
            <a:spLocks/>
          </p:cNvSpPr>
          <p:nvPr/>
        </p:nvSpPr>
        <p:spPr>
          <a:xfrm>
            <a:off x="65751" y="6572120"/>
            <a:ext cx="10512000" cy="19885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en-GB" dirty="0">
                <a:solidFill>
                  <a:srgbClr val="585854"/>
                </a:solidFill>
                <a:latin typeface="Calibri" panose="020F0502020204030204"/>
              </a:rPr>
              <a:t>* e.g., decreased haemoglobin, haemoglobinuria, or fatigue. </a:t>
            </a:r>
            <a:br>
              <a:rPr lang="en-GB" dirty="0">
                <a:solidFill>
                  <a:srgbClr val="585854"/>
                </a:solidFill>
                <a:latin typeface="Calibri" panose="020F0502020204030204"/>
              </a:rPr>
            </a:br>
            <a:r>
              <a:rPr lang="en-GB" dirty="0">
                <a:solidFill>
                  <a:srgbClr val="585854"/>
                </a:solidFill>
                <a:latin typeface="Calibri" panose="020F0502020204030204"/>
              </a:rPr>
              <a:t>† Maintenance dosing could not exceed 1,080 mg TIW.</a:t>
            </a:r>
            <a:br>
              <a:rPr lang="en-GB" dirty="0">
                <a:solidFill>
                  <a:srgbClr val="585854"/>
                </a:solidFill>
                <a:latin typeface="Calibri" panose="020F0502020204030204"/>
              </a:rPr>
            </a:br>
            <a:r>
              <a:rPr lang="en-GB" dirty="0">
                <a:solidFill>
                  <a:srgbClr val="585854"/>
                </a:solidFill>
                <a:latin typeface="Calibri" panose="020F0502020204030204"/>
              </a:rPr>
              <a:t>AH, acute haemolysis; IV, intravenous; LDH, lactate dehydrogenase; Q3D, every 3 days; SC, subcutaneous; TIW, 3 times weekly; ULN, upper limit of normal.</a:t>
            </a:r>
            <a:br>
              <a:rPr lang="en-GB" dirty="0">
                <a:solidFill>
                  <a:srgbClr val="585854"/>
                </a:solidFill>
                <a:latin typeface="Calibri" panose="020F0502020204030204"/>
              </a:rPr>
            </a:br>
            <a:endParaRPr lang="en-GB" dirty="0">
              <a:solidFill>
                <a:srgbClr val="585854"/>
              </a:solidFill>
              <a:latin typeface="Calibri" panose="020F0502020204030204"/>
            </a:endParaRPr>
          </a:p>
        </p:txBody>
      </p:sp>
      <p:sp>
        <p:nvSpPr>
          <p:cNvPr id="82" name="Text Placeholder 3">
            <a:extLst>
              <a:ext uri="{FF2B5EF4-FFF2-40B4-BE49-F238E27FC236}">
                <a16:creationId xmlns:a16="http://schemas.microsoft.com/office/drawing/2014/main" id="{380089B7-CC31-6049-B2AD-10EDE9237046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Griffin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Blood Advances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2024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601FFFD1-9B83-624D-8C8E-BA0A6666201E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2">
            <a:extLst>
              <a:ext uri="{FF2B5EF4-FFF2-40B4-BE49-F238E27FC236}">
                <a16:creationId xmlns:a16="http://schemas.microsoft.com/office/drawing/2014/main" id="{F86A34BF-1C47-204E-9F1B-1012E6BAB853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307 acute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hemolytic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sub-study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0" name="Image 39" descr="globulesVerticaux.png">
            <a:extLst>
              <a:ext uri="{FF2B5EF4-FFF2-40B4-BE49-F238E27FC236}">
                <a16:creationId xmlns:a16="http://schemas.microsoft.com/office/drawing/2014/main" id="{435729F2-7AC3-7642-958D-7687108685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43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 Placeholder 3">
            <a:extLst>
              <a:ext uri="{FF2B5EF4-FFF2-40B4-BE49-F238E27FC236}">
                <a16:creationId xmlns:a16="http://schemas.microsoft.com/office/drawing/2014/main" id="{16C6AAA5-C140-B145-8B54-0362640E017F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Griffin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Blood Advances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2024</a:t>
            </a:r>
          </a:p>
        </p:txBody>
      </p:sp>
      <p:sp>
        <p:nvSpPr>
          <p:cNvPr id="293" name="Text Placeholder 4">
            <a:extLst>
              <a:ext uri="{FF2B5EF4-FFF2-40B4-BE49-F238E27FC236}">
                <a16:creationId xmlns:a16="http://schemas.microsoft.com/office/drawing/2014/main" id="{FE05EB68-C26C-3940-84B4-549664EC5750}"/>
              </a:ext>
            </a:extLst>
          </p:cNvPr>
          <p:cNvSpPr txBox="1">
            <a:spLocks/>
          </p:cNvSpPr>
          <p:nvPr/>
        </p:nvSpPr>
        <p:spPr>
          <a:xfrm>
            <a:off x="60895" y="6614245"/>
            <a:ext cx="10512000" cy="19885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en-GB" dirty="0">
                <a:solidFill>
                  <a:srgbClr val="585854"/>
                </a:solidFill>
                <a:latin typeface="Calibri" panose="020F0502020204030204"/>
              </a:rPr>
              <a:t>*</a:t>
            </a:r>
            <a:r>
              <a:rPr lang="pl-PL" dirty="0">
                <a:solidFill>
                  <a:srgbClr val="585854"/>
                </a:solidFill>
                <a:latin typeface="Calibri" panose="020F0502020204030204"/>
              </a:rPr>
              <a:t>LDH ULN: 226 U/L</a:t>
            </a:r>
            <a:r>
              <a:rPr lang="en-GB" dirty="0">
                <a:solidFill>
                  <a:srgbClr val="585854"/>
                </a:solidFill>
                <a:latin typeface="Calibri" panose="020F0502020204030204"/>
              </a:rPr>
              <a:t>.</a:t>
            </a:r>
            <a:br>
              <a:rPr lang="en-GB" dirty="0">
                <a:solidFill>
                  <a:srgbClr val="585854"/>
                </a:solidFill>
                <a:latin typeface="Calibri" panose="020F0502020204030204"/>
              </a:rPr>
            </a:br>
            <a:r>
              <a:rPr lang="en-GB" dirty="0">
                <a:solidFill>
                  <a:srgbClr val="585854"/>
                </a:solidFill>
                <a:latin typeface="Calibri" panose="020F0502020204030204"/>
              </a:rPr>
              <a:t>AH, acute haemolysis; IV, intravenous; LDH, lactate dehydrogenase; SC, subcutaneous; ULN, upper limit of normal.</a:t>
            </a:r>
            <a:br>
              <a:rPr lang="en-GB" dirty="0">
                <a:solidFill>
                  <a:srgbClr val="585854"/>
                </a:solidFill>
                <a:latin typeface="Calibri" panose="020F0502020204030204"/>
              </a:rPr>
            </a:br>
            <a:endParaRPr lang="en-GB" dirty="0">
              <a:solidFill>
                <a:srgbClr val="585854"/>
              </a:solidFill>
              <a:latin typeface="Calibri" panose="020F0502020204030204"/>
            </a:endParaRPr>
          </a:p>
        </p:txBody>
      </p:sp>
      <p:sp>
        <p:nvSpPr>
          <p:cNvPr id="294" name="TextBox 62">
            <a:extLst>
              <a:ext uri="{FF2B5EF4-FFF2-40B4-BE49-F238E27FC236}">
                <a16:creationId xmlns:a16="http://schemas.microsoft.com/office/drawing/2014/main" id="{B405E0E1-377C-4C4C-9796-1987CA4285D8}"/>
              </a:ext>
            </a:extLst>
          </p:cNvPr>
          <p:cNvSpPr txBox="1"/>
          <p:nvPr/>
        </p:nvSpPr>
        <p:spPr>
          <a:xfrm rot="16200000">
            <a:off x="-804699" y="3330829"/>
            <a:ext cx="364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Change from day 1 LDH (%)</a:t>
            </a: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96719100-EF5A-DF42-B2EE-D441E374E313}"/>
              </a:ext>
            </a:extLst>
          </p:cNvPr>
          <p:cNvSpPr/>
          <p:nvPr/>
        </p:nvSpPr>
        <p:spPr>
          <a:xfrm>
            <a:off x="488976" y="2029540"/>
            <a:ext cx="11171517" cy="35422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cxnSp>
        <p:nvCxnSpPr>
          <p:cNvPr id="296" name="Straight Connector 27">
            <a:extLst>
              <a:ext uri="{FF2B5EF4-FFF2-40B4-BE49-F238E27FC236}">
                <a16:creationId xmlns:a16="http://schemas.microsoft.com/office/drawing/2014/main" id="{A39B9A68-E1F8-B349-A109-12428BAF8839}"/>
              </a:ext>
            </a:extLst>
          </p:cNvPr>
          <p:cNvCxnSpPr/>
          <p:nvPr/>
        </p:nvCxnSpPr>
        <p:spPr>
          <a:xfrm>
            <a:off x="1605991" y="2209172"/>
            <a:ext cx="0" cy="2858325"/>
          </a:xfrm>
          <a:prstGeom prst="line">
            <a:avLst/>
          </a:prstGeom>
          <a:noFill/>
          <a:ln w="6350" cap="flat" cmpd="sng" algn="ctr">
            <a:solidFill>
              <a:srgbClr val="585854"/>
            </a:solidFill>
            <a:prstDash val="solid"/>
            <a:miter lim="800000"/>
          </a:ln>
          <a:effectLst/>
        </p:spPr>
      </p:cxnSp>
      <p:cxnSp>
        <p:nvCxnSpPr>
          <p:cNvPr id="297" name="Straight Connector 28">
            <a:extLst>
              <a:ext uri="{FF2B5EF4-FFF2-40B4-BE49-F238E27FC236}">
                <a16:creationId xmlns:a16="http://schemas.microsoft.com/office/drawing/2014/main" id="{4B0AF97C-14AD-F646-964D-31F51C1E035C}"/>
              </a:ext>
            </a:extLst>
          </p:cNvPr>
          <p:cNvCxnSpPr>
            <a:cxnSpLocks/>
          </p:cNvCxnSpPr>
          <p:nvPr/>
        </p:nvCxnSpPr>
        <p:spPr>
          <a:xfrm rot="5400000">
            <a:off x="6490767" y="184137"/>
            <a:ext cx="0" cy="976672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98" name="Straight Connector 29">
            <a:extLst>
              <a:ext uri="{FF2B5EF4-FFF2-40B4-BE49-F238E27FC236}">
                <a16:creationId xmlns:a16="http://schemas.microsoft.com/office/drawing/2014/main" id="{8250B15D-270E-264F-A6D8-A37B174F1607}"/>
              </a:ext>
            </a:extLst>
          </p:cNvPr>
          <p:cNvCxnSpPr>
            <a:cxnSpLocks/>
          </p:cNvCxnSpPr>
          <p:nvPr/>
        </p:nvCxnSpPr>
        <p:spPr>
          <a:xfrm rot="5400000">
            <a:off x="1561797" y="2206533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299" name="Straight Connector 30">
            <a:extLst>
              <a:ext uri="{FF2B5EF4-FFF2-40B4-BE49-F238E27FC236}">
                <a16:creationId xmlns:a16="http://schemas.microsoft.com/office/drawing/2014/main" id="{7E2812DA-E74A-4948-9F2E-F156D3212243}"/>
              </a:ext>
            </a:extLst>
          </p:cNvPr>
          <p:cNvCxnSpPr>
            <a:cxnSpLocks/>
          </p:cNvCxnSpPr>
          <p:nvPr/>
        </p:nvCxnSpPr>
        <p:spPr>
          <a:xfrm rot="5400000">
            <a:off x="1561797" y="2627344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0" name="Straight Connector 31">
            <a:extLst>
              <a:ext uri="{FF2B5EF4-FFF2-40B4-BE49-F238E27FC236}">
                <a16:creationId xmlns:a16="http://schemas.microsoft.com/office/drawing/2014/main" id="{B530F30E-E5F5-4148-98E0-5C5CFDD5F113}"/>
              </a:ext>
            </a:extLst>
          </p:cNvPr>
          <p:cNvCxnSpPr>
            <a:cxnSpLocks/>
          </p:cNvCxnSpPr>
          <p:nvPr/>
        </p:nvCxnSpPr>
        <p:spPr>
          <a:xfrm rot="5400000">
            <a:off x="1561797" y="3048155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1" name="Straight Connector 32">
            <a:extLst>
              <a:ext uri="{FF2B5EF4-FFF2-40B4-BE49-F238E27FC236}">
                <a16:creationId xmlns:a16="http://schemas.microsoft.com/office/drawing/2014/main" id="{5F707032-C6C4-F844-94D9-666B0A8B487D}"/>
              </a:ext>
            </a:extLst>
          </p:cNvPr>
          <p:cNvCxnSpPr>
            <a:cxnSpLocks/>
          </p:cNvCxnSpPr>
          <p:nvPr/>
        </p:nvCxnSpPr>
        <p:spPr>
          <a:xfrm rot="5400000">
            <a:off x="1561797" y="3468965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2" name="Straight Connector 33">
            <a:extLst>
              <a:ext uri="{FF2B5EF4-FFF2-40B4-BE49-F238E27FC236}">
                <a16:creationId xmlns:a16="http://schemas.microsoft.com/office/drawing/2014/main" id="{6B5AE1CF-A8C4-C74A-8973-DE4CDFDF0C89}"/>
              </a:ext>
            </a:extLst>
          </p:cNvPr>
          <p:cNvCxnSpPr>
            <a:cxnSpLocks/>
          </p:cNvCxnSpPr>
          <p:nvPr/>
        </p:nvCxnSpPr>
        <p:spPr>
          <a:xfrm rot="5400000">
            <a:off x="1561797" y="3889775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3" name="Straight Connector 34">
            <a:extLst>
              <a:ext uri="{FF2B5EF4-FFF2-40B4-BE49-F238E27FC236}">
                <a16:creationId xmlns:a16="http://schemas.microsoft.com/office/drawing/2014/main" id="{12286986-F964-DA4F-B5DD-AEB09005B6D3}"/>
              </a:ext>
            </a:extLst>
          </p:cNvPr>
          <p:cNvCxnSpPr>
            <a:cxnSpLocks/>
          </p:cNvCxnSpPr>
          <p:nvPr/>
        </p:nvCxnSpPr>
        <p:spPr>
          <a:xfrm rot="5400000">
            <a:off x="1561797" y="4310587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4" name="Straight Connector 35">
            <a:extLst>
              <a:ext uri="{FF2B5EF4-FFF2-40B4-BE49-F238E27FC236}">
                <a16:creationId xmlns:a16="http://schemas.microsoft.com/office/drawing/2014/main" id="{8DEB7032-81CC-D040-84E4-AF6BA4BA02C4}"/>
              </a:ext>
            </a:extLst>
          </p:cNvPr>
          <p:cNvCxnSpPr>
            <a:cxnSpLocks/>
          </p:cNvCxnSpPr>
          <p:nvPr/>
        </p:nvCxnSpPr>
        <p:spPr>
          <a:xfrm rot="5400000">
            <a:off x="1561797" y="4731396"/>
            <a:ext cx="0" cy="8838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5" name="Straight Connector 36">
            <a:extLst>
              <a:ext uri="{FF2B5EF4-FFF2-40B4-BE49-F238E27FC236}">
                <a16:creationId xmlns:a16="http://schemas.microsoft.com/office/drawing/2014/main" id="{8CCDA982-F0BB-4A44-8239-8EB930A7A84F}"/>
              </a:ext>
            </a:extLst>
          </p:cNvPr>
          <p:cNvCxnSpPr>
            <a:cxnSpLocks/>
          </p:cNvCxnSpPr>
          <p:nvPr/>
        </p:nvCxnSpPr>
        <p:spPr>
          <a:xfrm rot="10800000">
            <a:off x="2753599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6" name="Straight Connector 37">
            <a:extLst>
              <a:ext uri="{FF2B5EF4-FFF2-40B4-BE49-F238E27FC236}">
                <a16:creationId xmlns:a16="http://schemas.microsoft.com/office/drawing/2014/main" id="{FAB1C81D-2876-4047-A88C-7B079252DECE}"/>
              </a:ext>
            </a:extLst>
          </p:cNvPr>
          <p:cNvCxnSpPr>
            <a:cxnSpLocks/>
          </p:cNvCxnSpPr>
          <p:nvPr/>
        </p:nvCxnSpPr>
        <p:spPr>
          <a:xfrm rot="10800000">
            <a:off x="3803667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7" name="Straight Connector 38">
            <a:extLst>
              <a:ext uri="{FF2B5EF4-FFF2-40B4-BE49-F238E27FC236}">
                <a16:creationId xmlns:a16="http://schemas.microsoft.com/office/drawing/2014/main" id="{0C55950C-21D5-C74F-AAA9-BC53FD972D87}"/>
              </a:ext>
            </a:extLst>
          </p:cNvPr>
          <p:cNvCxnSpPr>
            <a:cxnSpLocks/>
          </p:cNvCxnSpPr>
          <p:nvPr/>
        </p:nvCxnSpPr>
        <p:spPr>
          <a:xfrm rot="10800000">
            <a:off x="4853735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8" name="Straight Connector 39">
            <a:extLst>
              <a:ext uri="{FF2B5EF4-FFF2-40B4-BE49-F238E27FC236}">
                <a16:creationId xmlns:a16="http://schemas.microsoft.com/office/drawing/2014/main" id="{EDDF819A-58BD-5D4F-8271-629382C520C9}"/>
              </a:ext>
            </a:extLst>
          </p:cNvPr>
          <p:cNvCxnSpPr>
            <a:cxnSpLocks/>
          </p:cNvCxnSpPr>
          <p:nvPr/>
        </p:nvCxnSpPr>
        <p:spPr>
          <a:xfrm rot="10800000">
            <a:off x="5903804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09" name="Straight Connector 40">
            <a:extLst>
              <a:ext uri="{FF2B5EF4-FFF2-40B4-BE49-F238E27FC236}">
                <a16:creationId xmlns:a16="http://schemas.microsoft.com/office/drawing/2014/main" id="{CE531D8F-E0D4-1548-842C-41CAC31DD677}"/>
              </a:ext>
            </a:extLst>
          </p:cNvPr>
          <p:cNvCxnSpPr>
            <a:cxnSpLocks/>
          </p:cNvCxnSpPr>
          <p:nvPr/>
        </p:nvCxnSpPr>
        <p:spPr>
          <a:xfrm rot="10800000">
            <a:off x="6953872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0" name="Straight Connector 41">
            <a:extLst>
              <a:ext uri="{FF2B5EF4-FFF2-40B4-BE49-F238E27FC236}">
                <a16:creationId xmlns:a16="http://schemas.microsoft.com/office/drawing/2014/main" id="{A3373DEA-F0A6-BF46-9256-EEA1B3C8C705}"/>
              </a:ext>
            </a:extLst>
          </p:cNvPr>
          <p:cNvCxnSpPr>
            <a:cxnSpLocks/>
          </p:cNvCxnSpPr>
          <p:nvPr/>
        </p:nvCxnSpPr>
        <p:spPr>
          <a:xfrm rot="10800000">
            <a:off x="8003941" y="5067496"/>
            <a:ext cx="0" cy="8906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1" name="Straight Connector 42">
            <a:extLst>
              <a:ext uri="{FF2B5EF4-FFF2-40B4-BE49-F238E27FC236}">
                <a16:creationId xmlns:a16="http://schemas.microsoft.com/office/drawing/2014/main" id="{2A9CF24F-DB39-454B-9C15-B48B0B2E3DCC}"/>
              </a:ext>
            </a:extLst>
          </p:cNvPr>
          <p:cNvCxnSpPr>
            <a:cxnSpLocks/>
          </p:cNvCxnSpPr>
          <p:nvPr/>
        </p:nvCxnSpPr>
        <p:spPr>
          <a:xfrm rot="10800000">
            <a:off x="9054011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2" name="Straight Connector 43">
            <a:extLst>
              <a:ext uri="{FF2B5EF4-FFF2-40B4-BE49-F238E27FC236}">
                <a16:creationId xmlns:a16="http://schemas.microsoft.com/office/drawing/2014/main" id="{F59BD9F2-59F7-9945-B029-9432C49839DE}"/>
              </a:ext>
            </a:extLst>
          </p:cNvPr>
          <p:cNvCxnSpPr>
            <a:cxnSpLocks/>
          </p:cNvCxnSpPr>
          <p:nvPr/>
        </p:nvCxnSpPr>
        <p:spPr>
          <a:xfrm rot="10800000">
            <a:off x="10104079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313" name="Straight Connector 44">
            <a:extLst>
              <a:ext uri="{FF2B5EF4-FFF2-40B4-BE49-F238E27FC236}">
                <a16:creationId xmlns:a16="http://schemas.microsoft.com/office/drawing/2014/main" id="{59FC10C7-3A03-D647-BCF8-61F524544C6B}"/>
              </a:ext>
            </a:extLst>
          </p:cNvPr>
          <p:cNvCxnSpPr>
            <a:cxnSpLocks/>
          </p:cNvCxnSpPr>
          <p:nvPr/>
        </p:nvCxnSpPr>
        <p:spPr>
          <a:xfrm rot="10800000">
            <a:off x="11154151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14" name="TextBox 45">
            <a:extLst>
              <a:ext uri="{FF2B5EF4-FFF2-40B4-BE49-F238E27FC236}">
                <a16:creationId xmlns:a16="http://schemas.microsoft.com/office/drawing/2014/main" id="{8FF9E31B-AF7D-1D42-A765-3BFE9C6033DA}"/>
              </a:ext>
            </a:extLst>
          </p:cNvPr>
          <p:cNvSpPr txBox="1"/>
          <p:nvPr/>
        </p:nvSpPr>
        <p:spPr>
          <a:xfrm>
            <a:off x="2607575" y="5137362"/>
            <a:ext cx="265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15" name="TextBox 46">
            <a:extLst>
              <a:ext uri="{FF2B5EF4-FFF2-40B4-BE49-F238E27FC236}">
                <a16:creationId xmlns:a16="http://schemas.microsoft.com/office/drawing/2014/main" id="{21E627D9-3B37-2543-B7E1-30D17096DB1A}"/>
              </a:ext>
            </a:extLst>
          </p:cNvPr>
          <p:cNvSpPr txBox="1"/>
          <p:nvPr/>
        </p:nvSpPr>
        <p:spPr>
          <a:xfrm>
            <a:off x="3667085" y="5137362"/>
            <a:ext cx="265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16" name="TextBox 47">
            <a:extLst>
              <a:ext uri="{FF2B5EF4-FFF2-40B4-BE49-F238E27FC236}">
                <a16:creationId xmlns:a16="http://schemas.microsoft.com/office/drawing/2014/main" id="{8537437E-174D-DF41-BF22-A3A5B6FAD007}"/>
              </a:ext>
            </a:extLst>
          </p:cNvPr>
          <p:cNvSpPr txBox="1"/>
          <p:nvPr/>
        </p:nvSpPr>
        <p:spPr>
          <a:xfrm>
            <a:off x="4726595" y="5137362"/>
            <a:ext cx="265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317" name="TextBox 48">
            <a:extLst>
              <a:ext uri="{FF2B5EF4-FFF2-40B4-BE49-F238E27FC236}">
                <a16:creationId xmlns:a16="http://schemas.microsoft.com/office/drawing/2014/main" id="{38E8D5F7-FFFA-7744-80FD-517DA05D01AE}"/>
              </a:ext>
            </a:extLst>
          </p:cNvPr>
          <p:cNvSpPr txBox="1"/>
          <p:nvPr/>
        </p:nvSpPr>
        <p:spPr>
          <a:xfrm>
            <a:off x="5763427" y="5137362"/>
            <a:ext cx="265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318" name="TextBox 49">
            <a:extLst>
              <a:ext uri="{FF2B5EF4-FFF2-40B4-BE49-F238E27FC236}">
                <a16:creationId xmlns:a16="http://schemas.microsoft.com/office/drawing/2014/main" id="{1499139D-E21B-3E48-89A0-17310F3D0382}"/>
              </a:ext>
            </a:extLst>
          </p:cNvPr>
          <p:cNvSpPr txBox="1"/>
          <p:nvPr/>
        </p:nvSpPr>
        <p:spPr>
          <a:xfrm>
            <a:off x="6698216" y="5137362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10</a:t>
            </a:r>
          </a:p>
        </p:txBody>
      </p:sp>
      <p:sp>
        <p:nvSpPr>
          <p:cNvPr id="319" name="TextBox 50">
            <a:extLst>
              <a:ext uri="{FF2B5EF4-FFF2-40B4-BE49-F238E27FC236}">
                <a16:creationId xmlns:a16="http://schemas.microsoft.com/office/drawing/2014/main" id="{39E6A512-D694-1642-822D-648FA71DF5DF}"/>
              </a:ext>
            </a:extLst>
          </p:cNvPr>
          <p:cNvSpPr txBox="1"/>
          <p:nvPr/>
        </p:nvSpPr>
        <p:spPr>
          <a:xfrm>
            <a:off x="7747531" y="5137362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12</a:t>
            </a:r>
          </a:p>
        </p:txBody>
      </p:sp>
      <p:sp>
        <p:nvSpPr>
          <p:cNvPr id="320" name="TextBox 51">
            <a:extLst>
              <a:ext uri="{FF2B5EF4-FFF2-40B4-BE49-F238E27FC236}">
                <a16:creationId xmlns:a16="http://schemas.microsoft.com/office/drawing/2014/main" id="{80D26F04-9B1E-C04F-9EF5-26374064BB0D}"/>
              </a:ext>
            </a:extLst>
          </p:cNvPr>
          <p:cNvSpPr txBox="1"/>
          <p:nvPr/>
        </p:nvSpPr>
        <p:spPr>
          <a:xfrm>
            <a:off x="8796844" y="5137362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14</a:t>
            </a:r>
          </a:p>
        </p:txBody>
      </p:sp>
      <p:sp>
        <p:nvSpPr>
          <p:cNvPr id="321" name="TextBox 52">
            <a:extLst>
              <a:ext uri="{FF2B5EF4-FFF2-40B4-BE49-F238E27FC236}">
                <a16:creationId xmlns:a16="http://schemas.microsoft.com/office/drawing/2014/main" id="{BBCAEC3D-A237-CC44-80DD-A91DCDB33CC9}"/>
              </a:ext>
            </a:extLst>
          </p:cNvPr>
          <p:cNvSpPr txBox="1"/>
          <p:nvPr/>
        </p:nvSpPr>
        <p:spPr>
          <a:xfrm>
            <a:off x="9857496" y="5137362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16</a:t>
            </a:r>
          </a:p>
        </p:txBody>
      </p:sp>
      <p:sp>
        <p:nvSpPr>
          <p:cNvPr id="322" name="TextBox 53">
            <a:extLst>
              <a:ext uri="{FF2B5EF4-FFF2-40B4-BE49-F238E27FC236}">
                <a16:creationId xmlns:a16="http://schemas.microsoft.com/office/drawing/2014/main" id="{0A4AE076-8BA3-014F-94FD-FC4898197DF5}"/>
              </a:ext>
            </a:extLst>
          </p:cNvPr>
          <p:cNvSpPr txBox="1"/>
          <p:nvPr/>
        </p:nvSpPr>
        <p:spPr>
          <a:xfrm>
            <a:off x="10906813" y="5137362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18</a:t>
            </a:r>
          </a:p>
        </p:txBody>
      </p:sp>
      <p:sp>
        <p:nvSpPr>
          <p:cNvPr id="323" name="TextBox 54">
            <a:extLst>
              <a:ext uri="{FF2B5EF4-FFF2-40B4-BE49-F238E27FC236}">
                <a16:creationId xmlns:a16="http://schemas.microsoft.com/office/drawing/2014/main" id="{9228D5E4-4996-C341-8BAB-54DDEC28EC85}"/>
              </a:ext>
            </a:extLst>
          </p:cNvPr>
          <p:cNvSpPr txBox="1"/>
          <p:nvPr/>
        </p:nvSpPr>
        <p:spPr>
          <a:xfrm>
            <a:off x="1016060" y="2095621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20</a:t>
            </a:r>
          </a:p>
        </p:txBody>
      </p:sp>
      <p:sp>
        <p:nvSpPr>
          <p:cNvPr id="324" name="TextBox 55">
            <a:extLst>
              <a:ext uri="{FF2B5EF4-FFF2-40B4-BE49-F238E27FC236}">
                <a16:creationId xmlns:a16="http://schemas.microsoft.com/office/drawing/2014/main" id="{E555B169-D6E4-3B43-BC9C-FDEBF976EFA5}"/>
              </a:ext>
            </a:extLst>
          </p:cNvPr>
          <p:cNvSpPr txBox="1"/>
          <p:nvPr/>
        </p:nvSpPr>
        <p:spPr>
          <a:xfrm>
            <a:off x="1016060" y="2516428"/>
            <a:ext cx="51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325" name="TextBox 56">
            <a:extLst>
              <a:ext uri="{FF2B5EF4-FFF2-40B4-BE49-F238E27FC236}">
                <a16:creationId xmlns:a16="http://schemas.microsoft.com/office/drawing/2014/main" id="{1BF4EE9E-19AC-814C-9E56-67AA8C0DA106}"/>
              </a:ext>
            </a:extLst>
          </p:cNvPr>
          <p:cNvSpPr txBox="1"/>
          <p:nvPr/>
        </p:nvSpPr>
        <p:spPr>
          <a:xfrm>
            <a:off x="739597" y="2937242"/>
            <a:ext cx="792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-20</a:t>
            </a:r>
          </a:p>
        </p:txBody>
      </p:sp>
      <p:sp>
        <p:nvSpPr>
          <p:cNvPr id="326" name="TextBox 57">
            <a:extLst>
              <a:ext uri="{FF2B5EF4-FFF2-40B4-BE49-F238E27FC236}">
                <a16:creationId xmlns:a16="http://schemas.microsoft.com/office/drawing/2014/main" id="{5E0FCB55-4F8D-324A-A602-9B02EA207F8E}"/>
              </a:ext>
            </a:extLst>
          </p:cNvPr>
          <p:cNvSpPr txBox="1"/>
          <p:nvPr/>
        </p:nvSpPr>
        <p:spPr>
          <a:xfrm>
            <a:off x="819333" y="3358051"/>
            <a:ext cx="713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-40</a:t>
            </a:r>
          </a:p>
        </p:txBody>
      </p:sp>
      <p:sp>
        <p:nvSpPr>
          <p:cNvPr id="327" name="TextBox 58">
            <a:extLst>
              <a:ext uri="{FF2B5EF4-FFF2-40B4-BE49-F238E27FC236}">
                <a16:creationId xmlns:a16="http://schemas.microsoft.com/office/drawing/2014/main" id="{69E4C95F-2BB9-F044-92B6-2E013F4C7066}"/>
              </a:ext>
            </a:extLst>
          </p:cNvPr>
          <p:cNvSpPr txBox="1"/>
          <p:nvPr/>
        </p:nvSpPr>
        <p:spPr>
          <a:xfrm>
            <a:off x="752251" y="3778862"/>
            <a:ext cx="7801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-60</a:t>
            </a:r>
          </a:p>
        </p:txBody>
      </p:sp>
      <p:sp>
        <p:nvSpPr>
          <p:cNvPr id="328" name="TextBox 59">
            <a:extLst>
              <a:ext uri="{FF2B5EF4-FFF2-40B4-BE49-F238E27FC236}">
                <a16:creationId xmlns:a16="http://schemas.microsoft.com/office/drawing/2014/main" id="{44FEBBCC-AB5C-5E43-B0EA-85A800DE07B2}"/>
              </a:ext>
            </a:extLst>
          </p:cNvPr>
          <p:cNvSpPr txBox="1"/>
          <p:nvPr/>
        </p:nvSpPr>
        <p:spPr>
          <a:xfrm>
            <a:off x="739597" y="4199672"/>
            <a:ext cx="792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-80</a:t>
            </a:r>
          </a:p>
        </p:txBody>
      </p:sp>
      <p:sp>
        <p:nvSpPr>
          <p:cNvPr id="329" name="TextBox 60">
            <a:extLst>
              <a:ext uri="{FF2B5EF4-FFF2-40B4-BE49-F238E27FC236}">
                <a16:creationId xmlns:a16="http://schemas.microsoft.com/office/drawing/2014/main" id="{24EE5002-DAED-FD41-B27F-2AFCDA81CE0C}"/>
              </a:ext>
            </a:extLst>
          </p:cNvPr>
          <p:cNvSpPr txBox="1"/>
          <p:nvPr/>
        </p:nvSpPr>
        <p:spPr>
          <a:xfrm>
            <a:off x="819333" y="4620482"/>
            <a:ext cx="713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-100</a:t>
            </a:r>
          </a:p>
        </p:txBody>
      </p:sp>
      <p:sp>
        <p:nvSpPr>
          <p:cNvPr id="330" name="TextBox 61">
            <a:extLst>
              <a:ext uri="{FF2B5EF4-FFF2-40B4-BE49-F238E27FC236}">
                <a16:creationId xmlns:a16="http://schemas.microsoft.com/office/drawing/2014/main" id="{CBE9625E-9E96-A448-A7C0-6DE8D9449455}"/>
              </a:ext>
            </a:extLst>
          </p:cNvPr>
          <p:cNvSpPr txBox="1"/>
          <p:nvPr/>
        </p:nvSpPr>
        <p:spPr>
          <a:xfrm>
            <a:off x="5829113" y="5278801"/>
            <a:ext cx="1323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 b="1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Study day</a:t>
            </a:r>
          </a:p>
        </p:txBody>
      </p:sp>
      <p:cxnSp>
        <p:nvCxnSpPr>
          <p:cNvPr id="331" name="Straight Connector 63">
            <a:extLst>
              <a:ext uri="{FF2B5EF4-FFF2-40B4-BE49-F238E27FC236}">
                <a16:creationId xmlns:a16="http://schemas.microsoft.com/office/drawing/2014/main" id="{2CF58344-AFE6-8646-92AA-0EBB0D7DC4FF}"/>
              </a:ext>
            </a:extLst>
          </p:cNvPr>
          <p:cNvCxnSpPr>
            <a:cxnSpLocks/>
          </p:cNvCxnSpPr>
          <p:nvPr/>
        </p:nvCxnSpPr>
        <p:spPr>
          <a:xfrm rot="5400000">
            <a:off x="6502115" y="-2209493"/>
            <a:ext cx="0" cy="9766721"/>
          </a:xfrm>
          <a:prstGeom prst="line">
            <a:avLst/>
          </a:prstGeom>
          <a:noFill/>
          <a:ln w="9525" cap="flat" cmpd="sng" algn="ctr">
            <a:solidFill>
              <a:srgbClr val="585854"/>
            </a:solidFill>
            <a:prstDash val="dash"/>
            <a:miter lim="800000"/>
          </a:ln>
          <a:effectLst/>
        </p:spPr>
      </p:cxnSp>
      <p:cxnSp>
        <p:nvCxnSpPr>
          <p:cNvPr id="332" name="Straight Connector 64">
            <a:extLst>
              <a:ext uri="{FF2B5EF4-FFF2-40B4-BE49-F238E27FC236}">
                <a16:creationId xmlns:a16="http://schemas.microsoft.com/office/drawing/2014/main" id="{68965E1A-9D0D-204C-BC95-A0BC00C2AB3D}"/>
              </a:ext>
            </a:extLst>
          </p:cNvPr>
          <p:cNvCxnSpPr>
            <a:cxnSpLocks/>
          </p:cNvCxnSpPr>
          <p:nvPr/>
        </p:nvCxnSpPr>
        <p:spPr>
          <a:xfrm rot="10800000">
            <a:off x="2219148" y="5067496"/>
            <a:ext cx="0" cy="12023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333" name="TextBox 65">
            <a:extLst>
              <a:ext uri="{FF2B5EF4-FFF2-40B4-BE49-F238E27FC236}">
                <a16:creationId xmlns:a16="http://schemas.microsoft.com/office/drawing/2014/main" id="{203069CD-3DEA-8C42-B1A1-ED8BA5A7E21D}"/>
              </a:ext>
            </a:extLst>
          </p:cNvPr>
          <p:cNvSpPr txBox="1"/>
          <p:nvPr/>
        </p:nvSpPr>
        <p:spPr>
          <a:xfrm>
            <a:off x="2097699" y="5137362"/>
            <a:ext cx="265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334" name="Straight Connector 66">
            <a:extLst>
              <a:ext uri="{FF2B5EF4-FFF2-40B4-BE49-F238E27FC236}">
                <a16:creationId xmlns:a16="http://schemas.microsoft.com/office/drawing/2014/main" id="{232AA675-84A5-7944-AF71-7E3593F8FFE4}"/>
              </a:ext>
            </a:extLst>
          </p:cNvPr>
          <p:cNvCxnSpPr>
            <a:cxnSpLocks/>
            <a:stCxn id="346" idx="0"/>
          </p:cNvCxnSpPr>
          <p:nvPr/>
        </p:nvCxnSpPr>
        <p:spPr>
          <a:xfrm flipV="1">
            <a:off x="2207009" y="2358626"/>
            <a:ext cx="499441" cy="30574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35" name="Straight Connector 67">
            <a:extLst>
              <a:ext uri="{FF2B5EF4-FFF2-40B4-BE49-F238E27FC236}">
                <a16:creationId xmlns:a16="http://schemas.microsoft.com/office/drawing/2014/main" id="{E6F2462B-A286-7649-8C1C-B48042AB1AA4}"/>
              </a:ext>
            </a:extLst>
          </p:cNvPr>
          <p:cNvCxnSpPr>
            <a:cxnSpLocks/>
          </p:cNvCxnSpPr>
          <p:nvPr/>
        </p:nvCxnSpPr>
        <p:spPr>
          <a:xfrm flipV="1">
            <a:off x="2201845" y="2500065"/>
            <a:ext cx="525871" cy="178299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36" name="Straight Connector 68">
            <a:extLst>
              <a:ext uri="{FF2B5EF4-FFF2-40B4-BE49-F238E27FC236}">
                <a16:creationId xmlns:a16="http://schemas.microsoft.com/office/drawing/2014/main" id="{4D497C29-1CDE-9B43-9D0F-0CA6DAB096B3}"/>
              </a:ext>
            </a:extLst>
          </p:cNvPr>
          <p:cNvCxnSpPr>
            <a:cxnSpLocks/>
          </p:cNvCxnSpPr>
          <p:nvPr/>
        </p:nvCxnSpPr>
        <p:spPr>
          <a:xfrm flipV="1">
            <a:off x="2214187" y="2538259"/>
            <a:ext cx="513528" cy="14599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37" name="Straight Connector 69">
            <a:extLst>
              <a:ext uri="{FF2B5EF4-FFF2-40B4-BE49-F238E27FC236}">
                <a16:creationId xmlns:a16="http://schemas.microsoft.com/office/drawing/2014/main" id="{D9E9EE00-0149-044A-919E-960BED4C78ED}"/>
              </a:ext>
            </a:extLst>
          </p:cNvPr>
          <p:cNvCxnSpPr>
            <a:cxnSpLocks/>
          </p:cNvCxnSpPr>
          <p:nvPr/>
        </p:nvCxnSpPr>
        <p:spPr>
          <a:xfrm flipV="1">
            <a:off x="2209132" y="2612864"/>
            <a:ext cx="518581" cy="6837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38" name="Straight Connector 70">
            <a:extLst>
              <a:ext uri="{FF2B5EF4-FFF2-40B4-BE49-F238E27FC236}">
                <a16:creationId xmlns:a16="http://schemas.microsoft.com/office/drawing/2014/main" id="{BE1D41B7-2A62-D844-9768-712339C34B9F}"/>
              </a:ext>
            </a:extLst>
          </p:cNvPr>
          <p:cNvCxnSpPr>
            <a:cxnSpLocks/>
          </p:cNvCxnSpPr>
          <p:nvPr/>
        </p:nvCxnSpPr>
        <p:spPr>
          <a:xfrm>
            <a:off x="2209133" y="2685595"/>
            <a:ext cx="531308" cy="1055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39" name="Straight Connector 71">
            <a:extLst>
              <a:ext uri="{FF2B5EF4-FFF2-40B4-BE49-F238E27FC236}">
                <a16:creationId xmlns:a16="http://schemas.microsoft.com/office/drawing/2014/main" id="{6C53BC94-4890-6146-8689-93660F07671E}"/>
              </a:ext>
            </a:extLst>
          </p:cNvPr>
          <p:cNvCxnSpPr>
            <a:cxnSpLocks/>
          </p:cNvCxnSpPr>
          <p:nvPr/>
        </p:nvCxnSpPr>
        <p:spPr>
          <a:xfrm>
            <a:off x="2218420" y="2679605"/>
            <a:ext cx="521637" cy="12779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40" name="Straight Connector 72">
            <a:extLst>
              <a:ext uri="{FF2B5EF4-FFF2-40B4-BE49-F238E27FC236}">
                <a16:creationId xmlns:a16="http://schemas.microsoft.com/office/drawing/2014/main" id="{A435ABBE-3427-3843-91E2-A4FC8FBB1D18}"/>
              </a:ext>
            </a:extLst>
          </p:cNvPr>
          <p:cNvCxnSpPr>
            <a:cxnSpLocks/>
          </p:cNvCxnSpPr>
          <p:nvPr/>
        </p:nvCxnSpPr>
        <p:spPr>
          <a:xfrm>
            <a:off x="2203711" y="2675109"/>
            <a:ext cx="541768" cy="24930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41" name="Straight Connector 73">
            <a:extLst>
              <a:ext uri="{FF2B5EF4-FFF2-40B4-BE49-F238E27FC236}">
                <a16:creationId xmlns:a16="http://schemas.microsoft.com/office/drawing/2014/main" id="{D94442BA-0359-6F4A-BDB0-B426F2E877B9}"/>
              </a:ext>
            </a:extLst>
          </p:cNvPr>
          <p:cNvCxnSpPr>
            <a:cxnSpLocks/>
          </p:cNvCxnSpPr>
          <p:nvPr/>
        </p:nvCxnSpPr>
        <p:spPr>
          <a:xfrm>
            <a:off x="2203711" y="2677585"/>
            <a:ext cx="549888" cy="29857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342" name="Straight Connector 74">
            <a:extLst>
              <a:ext uri="{FF2B5EF4-FFF2-40B4-BE49-F238E27FC236}">
                <a16:creationId xmlns:a16="http://schemas.microsoft.com/office/drawing/2014/main" id="{A6B97D5C-A36A-2944-BFD1-56CF4D12B959}"/>
              </a:ext>
            </a:extLst>
          </p:cNvPr>
          <p:cNvCxnSpPr>
            <a:cxnSpLocks/>
          </p:cNvCxnSpPr>
          <p:nvPr/>
        </p:nvCxnSpPr>
        <p:spPr>
          <a:xfrm>
            <a:off x="2214186" y="2672740"/>
            <a:ext cx="525871" cy="544523"/>
          </a:xfrm>
          <a:prstGeom prst="line">
            <a:avLst/>
          </a:pr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</p:cxnSp>
      <p:cxnSp>
        <p:nvCxnSpPr>
          <p:cNvPr id="343" name="Straight Connector 75">
            <a:extLst>
              <a:ext uri="{FF2B5EF4-FFF2-40B4-BE49-F238E27FC236}">
                <a16:creationId xmlns:a16="http://schemas.microsoft.com/office/drawing/2014/main" id="{4E8FEF22-9B9A-6541-A712-49E3BFBB3A20}"/>
              </a:ext>
            </a:extLst>
          </p:cNvPr>
          <p:cNvCxnSpPr>
            <a:cxnSpLocks/>
          </p:cNvCxnSpPr>
          <p:nvPr/>
        </p:nvCxnSpPr>
        <p:spPr>
          <a:xfrm>
            <a:off x="2221475" y="2672739"/>
            <a:ext cx="516716" cy="624531"/>
          </a:xfrm>
          <a:prstGeom prst="line">
            <a:avLst/>
          </a:pr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</p:cxnSp>
      <p:cxnSp>
        <p:nvCxnSpPr>
          <p:cNvPr id="344" name="Straight Connector 76">
            <a:extLst>
              <a:ext uri="{FF2B5EF4-FFF2-40B4-BE49-F238E27FC236}">
                <a16:creationId xmlns:a16="http://schemas.microsoft.com/office/drawing/2014/main" id="{36E39A1D-C74B-3B49-97F0-AD9A498AB6FE}"/>
              </a:ext>
            </a:extLst>
          </p:cNvPr>
          <p:cNvCxnSpPr>
            <a:cxnSpLocks/>
          </p:cNvCxnSpPr>
          <p:nvPr/>
        </p:nvCxnSpPr>
        <p:spPr>
          <a:xfrm>
            <a:off x="2217251" y="2670910"/>
            <a:ext cx="520940" cy="655159"/>
          </a:xfrm>
          <a:prstGeom prst="line">
            <a:avLst/>
          </a:pr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</p:cxnSp>
      <p:cxnSp>
        <p:nvCxnSpPr>
          <p:cNvPr id="345" name="Straight Connector 77">
            <a:extLst>
              <a:ext uri="{FF2B5EF4-FFF2-40B4-BE49-F238E27FC236}">
                <a16:creationId xmlns:a16="http://schemas.microsoft.com/office/drawing/2014/main" id="{9429AAC9-56E5-D64B-99EB-D2BD8A648980}"/>
              </a:ext>
            </a:extLst>
          </p:cNvPr>
          <p:cNvCxnSpPr>
            <a:cxnSpLocks/>
          </p:cNvCxnSpPr>
          <p:nvPr/>
        </p:nvCxnSpPr>
        <p:spPr>
          <a:xfrm>
            <a:off x="2212946" y="2672637"/>
            <a:ext cx="525245" cy="718443"/>
          </a:xfrm>
          <a:prstGeom prst="line">
            <a:avLst/>
          </a:pr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</p:cxnSp>
      <p:sp>
        <p:nvSpPr>
          <p:cNvPr id="346" name="Oval 78">
            <a:extLst>
              <a:ext uri="{FF2B5EF4-FFF2-40B4-BE49-F238E27FC236}">
                <a16:creationId xmlns:a16="http://schemas.microsoft.com/office/drawing/2014/main" id="{AD2BC8EA-E205-554E-BD4D-1F5440AB8F11}"/>
              </a:ext>
            </a:extLst>
          </p:cNvPr>
          <p:cNvSpPr/>
          <p:nvPr/>
        </p:nvSpPr>
        <p:spPr>
          <a:xfrm>
            <a:off x="2184080" y="2653733"/>
            <a:ext cx="88387" cy="45508"/>
          </a:xfrm>
          <a:prstGeom prst="ellipse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cxnSp>
        <p:nvCxnSpPr>
          <p:cNvPr id="347" name="Straight Connector 8">
            <a:extLst>
              <a:ext uri="{FF2B5EF4-FFF2-40B4-BE49-F238E27FC236}">
                <a16:creationId xmlns:a16="http://schemas.microsoft.com/office/drawing/2014/main" id="{604392A1-1AAB-914E-8127-05328A3F7019}"/>
              </a:ext>
            </a:extLst>
          </p:cNvPr>
          <p:cNvCxnSpPr>
            <a:cxnSpLocks/>
          </p:cNvCxnSpPr>
          <p:nvPr/>
        </p:nvCxnSpPr>
        <p:spPr>
          <a:xfrm>
            <a:off x="1959391" y="4502012"/>
            <a:ext cx="374248" cy="0"/>
          </a:xfrm>
          <a:prstGeom prst="line">
            <a:avLst/>
          </a:pr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</p:cxnSp>
      <p:cxnSp>
        <p:nvCxnSpPr>
          <p:cNvPr id="348" name="Straight Connector 9">
            <a:extLst>
              <a:ext uri="{FF2B5EF4-FFF2-40B4-BE49-F238E27FC236}">
                <a16:creationId xmlns:a16="http://schemas.microsoft.com/office/drawing/2014/main" id="{F9688D24-A5FF-5C4D-9637-9ED2A85DD07E}"/>
              </a:ext>
            </a:extLst>
          </p:cNvPr>
          <p:cNvCxnSpPr>
            <a:cxnSpLocks/>
          </p:cNvCxnSpPr>
          <p:nvPr/>
        </p:nvCxnSpPr>
        <p:spPr>
          <a:xfrm>
            <a:off x="1959391" y="4771119"/>
            <a:ext cx="374248" cy="0"/>
          </a:xfrm>
          <a:prstGeom prst="line">
            <a:avLst/>
          </a:pr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</p:cxnSp>
      <p:sp>
        <p:nvSpPr>
          <p:cNvPr id="349" name="TextBox 10">
            <a:extLst>
              <a:ext uri="{FF2B5EF4-FFF2-40B4-BE49-F238E27FC236}">
                <a16:creationId xmlns:a16="http://schemas.microsoft.com/office/drawing/2014/main" id="{15C30C6C-FA71-5240-8435-566750499E9E}"/>
              </a:ext>
            </a:extLst>
          </p:cNvPr>
          <p:cNvSpPr txBox="1"/>
          <p:nvPr/>
        </p:nvSpPr>
        <p:spPr>
          <a:xfrm>
            <a:off x="2435168" y="4346904"/>
            <a:ext cx="2491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Intensive SC pegcetacoplan </a:t>
            </a:r>
          </a:p>
        </p:txBody>
      </p:sp>
      <p:sp>
        <p:nvSpPr>
          <p:cNvPr id="350" name="TextBox 11">
            <a:extLst>
              <a:ext uri="{FF2B5EF4-FFF2-40B4-BE49-F238E27FC236}">
                <a16:creationId xmlns:a16="http://schemas.microsoft.com/office/drawing/2014/main" id="{9B282DEE-6649-EF42-A1AA-B162D9DB9A09}"/>
              </a:ext>
            </a:extLst>
          </p:cNvPr>
          <p:cNvSpPr txBox="1"/>
          <p:nvPr/>
        </p:nvSpPr>
        <p:spPr>
          <a:xfrm>
            <a:off x="2435169" y="4616010"/>
            <a:ext cx="2409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GB" sz="1600">
                <a:solidFill>
                  <a:srgbClr val="585854"/>
                </a:solidFill>
                <a:latin typeface="Calibri" panose="020F0502020204030204"/>
                <a:cs typeface="Calibri" panose="020F0502020204030204" pitchFamily="34" charset="0"/>
              </a:rPr>
              <a:t>Intensive IV pegcetacoplan</a:t>
            </a:r>
          </a:p>
        </p:txBody>
      </p:sp>
      <p:sp>
        <p:nvSpPr>
          <p:cNvPr id="351" name="Freeform: Shape 12">
            <a:extLst>
              <a:ext uri="{FF2B5EF4-FFF2-40B4-BE49-F238E27FC236}">
                <a16:creationId xmlns:a16="http://schemas.microsoft.com/office/drawing/2014/main" id="{BB94F76E-AF8F-8E49-A03C-A12782B74AC0}"/>
              </a:ext>
            </a:extLst>
          </p:cNvPr>
          <p:cNvSpPr/>
          <p:nvPr/>
        </p:nvSpPr>
        <p:spPr>
          <a:xfrm>
            <a:off x="2229569" y="2341918"/>
            <a:ext cx="7331395" cy="2089039"/>
          </a:xfrm>
          <a:custGeom>
            <a:avLst/>
            <a:gdLst>
              <a:gd name="connsiteX0" fmla="*/ 0 w 5972175"/>
              <a:gd name="connsiteY0" fmla="*/ 514350 h 3305175"/>
              <a:gd name="connsiteX1" fmla="*/ 409575 w 5972175"/>
              <a:gd name="connsiteY1" fmla="*/ 0 h 3305175"/>
              <a:gd name="connsiteX2" fmla="*/ 2552700 w 5972175"/>
              <a:gd name="connsiteY2" fmla="*/ 2495550 h 3305175"/>
              <a:gd name="connsiteX3" fmla="*/ 5972175 w 5972175"/>
              <a:gd name="connsiteY3" fmla="*/ 3305175 h 3305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2175" h="3305175">
                <a:moveTo>
                  <a:pt x="0" y="514350"/>
                </a:moveTo>
                <a:lnTo>
                  <a:pt x="409575" y="0"/>
                </a:lnTo>
                <a:lnTo>
                  <a:pt x="2552700" y="2495550"/>
                </a:lnTo>
                <a:lnTo>
                  <a:pt x="5972175" y="3305175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2" name="Freeform: Shape 13">
            <a:extLst>
              <a:ext uri="{FF2B5EF4-FFF2-40B4-BE49-F238E27FC236}">
                <a16:creationId xmlns:a16="http://schemas.microsoft.com/office/drawing/2014/main" id="{DDEF7445-6380-A14B-AA6B-29C405DDF4D2}"/>
              </a:ext>
            </a:extLst>
          </p:cNvPr>
          <p:cNvSpPr/>
          <p:nvPr/>
        </p:nvSpPr>
        <p:spPr>
          <a:xfrm>
            <a:off x="2229572" y="2498446"/>
            <a:ext cx="6805217" cy="1830167"/>
          </a:xfrm>
          <a:custGeom>
            <a:avLst/>
            <a:gdLst>
              <a:gd name="connsiteX0" fmla="*/ 0 w 5543550"/>
              <a:gd name="connsiteY0" fmla="*/ 266700 h 2895600"/>
              <a:gd name="connsiteX1" fmla="*/ 419100 w 5543550"/>
              <a:gd name="connsiteY1" fmla="*/ 0 h 2895600"/>
              <a:gd name="connsiteX2" fmla="*/ 2552700 w 5543550"/>
              <a:gd name="connsiteY2" fmla="*/ 657225 h 2895600"/>
              <a:gd name="connsiteX3" fmla="*/ 5543550 w 554355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3550" h="2895600">
                <a:moveTo>
                  <a:pt x="0" y="266700"/>
                </a:moveTo>
                <a:lnTo>
                  <a:pt x="419100" y="0"/>
                </a:lnTo>
                <a:lnTo>
                  <a:pt x="2552700" y="657225"/>
                </a:lnTo>
                <a:lnTo>
                  <a:pt x="5543550" y="289560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3" name="Freeform: Shape 14">
            <a:extLst>
              <a:ext uri="{FF2B5EF4-FFF2-40B4-BE49-F238E27FC236}">
                <a16:creationId xmlns:a16="http://schemas.microsoft.com/office/drawing/2014/main" id="{BDC35F8F-010D-0244-B81B-AD8AB4F23B33}"/>
              </a:ext>
            </a:extLst>
          </p:cNvPr>
          <p:cNvSpPr/>
          <p:nvPr/>
        </p:nvSpPr>
        <p:spPr>
          <a:xfrm>
            <a:off x="2241263" y="2624871"/>
            <a:ext cx="7857571" cy="1450888"/>
          </a:xfrm>
          <a:custGeom>
            <a:avLst/>
            <a:gdLst>
              <a:gd name="connsiteX0" fmla="*/ 0 w 6400800"/>
              <a:gd name="connsiteY0" fmla="*/ 76200 h 2295525"/>
              <a:gd name="connsiteX1" fmla="*/ 409575 w 6400800"/>
              <a:gd name="connsiteY1" fmla="*/ 0 h 2295525"/>
              <a:gd name="connsiteX2" fmla="*/ 3409950 w 6400800"/>
              <a:gd name="connsiteY2" fmla="*/ 2019300 h 2295525"/>
              <a:gd name="connsiteX3" fmla="*/ 6400800 w 6400800"/>
              <a:gd name="connsiteY3" fmla="*/ 2295525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0800" h="2295525">
                <a:moveTo>
                  <a:pt x="0" y="76200"/>
                </a:moveTo>
                <a:lnTo>
                  <a:pt x="409575" y="0"/>
                </a:lnTo>
                <a:lnTo>
                  <a:pt x="3409950" y="2019300"/>
                </a:lnTo>
                <a:lnTo>
                  <a:pt x="6400800" y="2295525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4" name="Freeform: Shape 15">
            <a:extLst>
              <a:ext uri="{FF2B5EF4-FFF2-40B4-BE49-F238E27FC236}">
                <a16:creationId xmlns:a16="http://schemas.microsoft.com/office/drawing/2014/main" id="{6EAEDE2C-C5B1-E44B-99E6-DBFE91DBC1E3}"/>
              </a:ext>
            </a:extLst>
          </p:cNvPr>
          <p:cNvSpPr/>
          <p:nvPr/>
        </p:nvSpPr>
        <p:spPr>
          <a:xfrm>
            <a:off x="2221776" y="2679056"/>
            <a:ext cx="8909923" cy="1902409"/>
          </a:xfrm>
          <a:custGeom>
            <a:avLst/>
            <a:gdLst>
              <a:gd name="connsiteX0" fmla="*/ 0 w 7258050"/>
              <a:gd name="connsiteY0" fmla="*/ 0 h 3009900"/>
              <a:gd name="connsiteX1" fmla="*/ 425450 w 7258050"/>
              <a:gd name="connsiteY1" fmla="*/ 488950 h 3009900"/>
              <a:gd name="connsiteX2" fmla="*/ 4273550 w 7258050"/>
              <a:gd name="connsiteY2" fmla="*/ 2844800 h 3009900"/>
              <a:gd name="connsiteX3" fmla="*/ 7258050 w 7258050"/>
              <a:gd name="connsiteY3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58050" h="3009900">
                <a:moveTo>
                  <a:pt x="0" y="0"/>
                </a:moveTo>
                <a:lnTo>
                  <a:pt x="425450" y="488950"/>
                </a:lnTo>
                <a:lnTo>
                  <a:pt x="4273550" y="2844800"/>
                </a:lnTo>
                <a:lnTo>
                  <a:pt x="7258050" y="300990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5" name="Freeform: Shape 16">
            <a:extLst>
              <a:ext uri="{FF2B5EF4-FFF2-40B4-BE49-F238E27FC236}">
                <a16:creationId xmlns:a16="http://schemas.microsoft.com/office/drawing/2014/main" id="{F63D1810-9BE2-9842-919D-DAC21EF65DF0}"/>
              </a:ext>
            </a:extLst>
          </p:cNvPr>
          <p:cNvSpPr/>
          <p:nvPr/>
        </p:nvSpPr>
        <p:spPr>
          <a:xfrm>
            <a:off x="2221775" y="2671028"/>
            <a:ext cx="8917719" cy="1356571"/>
          </a:xfrm>
          <a:custGeom>
            <a:avLst/>
            <a:gdLst>
              <a:gd name="connsiteX0" fmla="*/ 0 w 7264400"/>
              <a:gd name="connsiteY0" fmla="*/ 0 h 2146300"/>
              <a:gd name="connsiteX1" fmla="*/ 425450 w 7264400"/>
              <a:gd name="connsiteY1" fmla="*/ 406400 h 2146300"/>
              <a:gd name="connsiteX2" fmla="*/ 2552700 w 7264400"/>
              <a:gd name="connsiteY2" fmla="*/ 1574800 h 2146300"/>
              <a:gd name="connsiteX3" fmla="*/ 7264400 w 7264400"/>
              <a:gd name="connsiteY3" fmla="*/ 2146300 h 214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4400" h="2146300">
                <a:moveTo>
                  <a:pt x="0" y="0"/>
                </a:moveTo>
                <a:lnTo>
                  <a:pt x="425450" y="406400"/>
                </a:lnTo>
                <a:lnTo>
                  <a:pt x="2552700" y="1574800"/>
                </a:lnTo>
                <a:lnTo>
                  <a:pt x="7264400" y="214630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6" name="Freeform: Shape 17">
            <a:extLst>
              <a:ext uri="{FF2B5EF4-FFF2-40B4-BE49-F238E27FC236}">
                <a16:creationId xmlns:a16="http://schemas.microsoft.com/office/drawing/2014/main" id="{C2AA26E8-965C-2E4F-9EF6-ED0FB19F375E}"/>
              </a:ext>
            </a:extLst>
          </p:cNvPr>
          <p:cNvSpPr/>
          <p:nvPr/>
        </p:nvSpPr>
        <p:spPr>
          <a:xfrm>
            <a:off x="2237366" y="2530553"/>
            <a:ext cx="6797421" cy="2095059"/>
          </a:xfrm>
          <a:custGeom>
            <a:avLst/>
            <a:gdLst>
              <a:gd name="connsiteX0" fmla="*/ 5537200 w 5537200"/>
              <a:gd name="connsiteY0" fmla="*/ 3314700 h 3314700"/>
              <a:gd name="connsiteX1" fmla="*/ 2971800 w 5537200"/>
              <a:gd name="connsiteY1" fmla="*/ 3117850 h 3314700"/>
              <a:gd name="connsiteX2" fmla="*/ 412750 w 5537200"/>
              <a:gd name="connsiteY2" fmla="*/ 0 h 3314700"/>
              <a:gd name="connsiteX3" fmla="*/ 0 w 5537200"/>
              <a:gd name="connsiteY3" fmla="*/ 215900 h 331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7200" h="3314700">
                <a:moveTo>
                  <a:pt x="5537200" y="3314700"/>
                </a:moveTo>
                <a:lnTo>
                  <a:pt x="2971800" y="3117850"/>
                </a:lnTo>
                <a:lnTo>
                  <a:pt x="412750" y="0"/>
                </a:lnTo>
                <a:lnTo>
                  <a:pt x="0" y="21590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7" name="Freeform: Shape 18">
            <a:extLst>
              <a:ext uri="{FF2B5EF4-FFF2-40B4-BE49-F238E27FC236}">
                <a16:creationId xmlns:a16="http://schemas.microsoft.com/office/drawing/2014/main" id="{489488B4-0A65-014E-808E-9E4E2C5F128A}"/>
              </a:ext>
            </a:extLst>
          </p:cNvPr>
          <p:cNvSpPr/>
          <p:nvPr/>
        </p:nvSpPr>
        <p:spPr>
          <a:xfrm>
            <a:off x="2206184" y="2675041"/>
            <a:ext cx="6828603" cy="1745883"/>
          </a:xfrm>
          <a:custGeom>
            <a:avLst/>
            <a:gdLst>
              <a:gd name="connsiteX0" fmla="*/ 5562600 w 5562600"/>
              <a:gd name="connsiteY0" fmla="*/ 2762250 h 2762250"/>
              <a:gd name="connsiteX1" fmla="*/ 2571750 w 5562600"/>
              <a:gd name="connsiteY1" fmla="*/ 2482850 h 2762250"/>
              <a:gd name="connsiteX2" fmla="*/ 431800 w 5562600"/>
              <a:gd name="connsiteY2" fmla="*/ 196850 h 2762250"/>
              <a:gd name="connsiteX3" fmla="*/ 0 w 5562600"/>
              <a:gd name="connsiteY3" fmla="*/ 0 h 2762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2600" h="2762250">
                <a:moveTo>
                  <a:pt x="5562600" y="2762250"/>
                </a:moveTo>
                <a:lnTo>
                  <a:pt x="2571750" y="2482850"/>
                </a:lnTo>
                <a:lnTo>
                  <a:pt x="431800" y="196850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8" name="Freeform: Shape 19">
            <a:extLst>
              <a:ext uri="{FF2B5EF4-FFF2-40B4-BE49-F238E27FC236}">
                <a16:creationId xmlns:a16="http://schemas.microsoft.com/office/drawing/2014/main" id="{B4FEC7D0-D599-7D47-85DB-EEF8937E2381}"/>
              </a:ext>
            </a:extLst>
          </p:cNvPr>
          <p:cNvSpPr/>
          <p:nvPr/>
        </p:nvSpPr>
        <p:spPr>
          <a:xfrm>
            <a:off x="2229571" y="2675042"/>
            <a:ext cx="7343087" cy="1681665"/>
          </a:xfrm>
          <a:custGeom>
            <a:avLst/>
            <a:gdLst>
              <a:gd name="connsiteX0" fmla="*/ 5981700 w 5981700"/>
              <a:gd name="connsiteY0" fmla="*/ 2660650 h 2660650"/>
              <a:gd name="connsiteX1" fmla="*/ 2997200 w 5981700"/>
              <a:gd name="connsiteY1" fmla="*/ 2235200 h 2660650"/>
              <a:gd name="connsiteX2" fmla="*/ 412750 w 5981700"/>
              <a:gd name="connsiteY2" fmla="*/ 177800 h 2660650"/>
              <a:gd name="connsiteX3" fmla="*/ 0 w 5981700"/>
              <a:gd name="connsiteY3" fmla="*/ 0 h 266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81700" h="2660650">
                <a:moveTo>
                  <a:pt x="5981700" y="2660650"/>
                </a:moveTo>
                <a:lnTo>
                  <a:pt x="2997200" y="2235200"/>
                </a:lnTo>
                <a:lnTo>
                  <a:pt x="412750" y="177800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59" name="Freeform: Shape 20">
            <a:extLst>
              <a:ext uri="{FF2B5EF4-FFF2-40B4-BE49-F238E27FC236}">
                <a16:creationId xmlns:a16="http://schemas.microsoft.com/office/drawing/2014/main" id="{68DACAEB-777F-034A-B602-33A1984DDD2F}"/>
              </a:ext>
            </a:extLst>
          </p:cNvPr>
          <p:cNvSpPr/>
          <p:nvPr/>
        </p:nvSpPr>
        <p:spPr>
          <a:xfrm>
            <a:off x="5355448" y="3505841"/>
            <a:ext cx="3679339" cy="702367"/>
          </a:xfrm>
          <a:custGeom>
            <a:avLst/>
            <a:gdLst>
              <a:gd name="connsiteX0" fmla="*/ 2997200 w 2997200"/>
              <a:gd name="connsiteY0" fmla="*/ 0 h 1111250"/>
              <a:gd name="connsiteX1" fmla="*/ 0 w 2997200"/>
              <a:gd name="connsiteY1" fmla="*/ 1111250 h 111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97200" h="1111250">
                <a:moveTo>
                  <a:pt x="2997200" y="0"/>
                </a:moveTo>
                <a:lnTo>
                  <a:pt x="0" y="1111250"/>
                </a:lnTo>
              </a:path>
            </a:pathLst>
          </a:custGeom>
          <a:noFill/>
          <a:ln w="6350" cap="flat" cmpd="sng" algn="ctr">
            <a:solidFill>
              <a:srgbClr val="4CA1A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60" name="Freeform: Shape 21">
            <a:extLst>
              <a:ext uri="{FF2B5EF4-FFF2-40B4-BE49-F238E27FC236}">
                <a16:creationId xmlns:a16="http://schemas.microsoft.com/office/drawing/2014/main" id="{2EC1D6BF-9474-E842-B9DF-E996A65DBC71}"/>
              </a:ext>
            </a:extLst>
          </p:cNvPr>
          <p:cNvSpPr/>
          <p:nvPr/>
        </p:nvSpPr>
        <p:spPr>
          <a:xfrm>
            <a:off x="2206184" y="2675041"/>
            <a:ext cx="7366472" cy="1705747"/>
          </a:xfrm>
          <a:custGeom>
            <a:avLst/>
            <a:gdLst>
              <a:gd name="connsiteX0" fmla="*/ 0 w 6000750"/>
              <a:gd name="connsiteY0" fmla="*/ 0 h 2698750"/>
              <a:gd name="connsiteX1" fmla="*/ 438150 w 6000750"/>
              <a:gd name="connsiteY1" fmla="*/ 863600 h 2698750"/>
              <a:gd name="connsiteX2" fmla="*/ 3003550 w 6000750"/>
              <a:gd name="connsiteY2" fmla="*/ 2501900 h 2698750"/>
              <a:gd name="connsiteX3" fmla="*/ 6000750 w 6000750"/>
              <a:gd name="connsiteY3" fmla="*/ 2698750 h 2698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0750" h="2698750">
                <a:moveTo>
                  <a:pt x="0" y="0"/>
                </a:moveTo>
                <a:lnTo>
                  <a:pt x="438150" y="863600"/>
                </a:lnTo>
                <a:lnTo>
                  <a:pt x="3003550" y="2501900"/>
                </a:lnTo>
                <a:lnTo>
                  <a:pt x="6000750" y="2698750"/>
                </a:lnTo>
              </a:path>
            </a:pathLst>
          </a:cu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61" name="Freeform: Shape 22">
            <a:extLst>
              <a:ext uri="{FF2B5EF4-FFF2-40B4-BE49-F238E27FC236}">
                <a16:creationId xmlns:a16="http://schemas.microsoft.com/office/drawing/2014/main" id="{5A6B26F8-F2A1-4B42-BD82-B03D722C3533}"/>
              </a:ext>
            </a:extLst>
          </p:cNvPr>
          <p:cNvSpPr/>
          <p:nvPr/>
        </p:nvSpPr>
        <p:spPr>
          <a:xfrm>
            <a:off x="2190595" y="2667015"/>
            <a:ext cx="7382063" cy="1765949"/>
          </a:xfrm>
          <a:custGeom>
            <a:avLst/>
            <a:gdLst>
              <a:gd name="connsiteX0" fmla="*/ 0 w 6013450"/>
              <a:gd name="connsiteY0" fmla="*/ 0 h 2794000"/>
              <a:gd name="connsiteX1" fmla="*/ 444500 w 6013450"/>
              <a:gd name="connsiteY1" fmla="*/ 1143000 h 2794000"/>
              <a:gd name="connsiteX2" fmla="*/ 3022600 w 6013450"/>
              <a:gd name="connsiteY2" fmla="*/ 2679700 h 2794000"/>
              <a:gd name="connsiteX3" fmla="*/ 6013450 w 6013450"/>
              <a:gd name="connsiteY3" fmla="*/ 2794000 h 279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3450" h="2794000">
                <a:moveTo>
                  <a:pt x="0" y="0"/>
                </a:moveTo>
                <a:lnTo>
                  <a:pt x="444500" y="1143000"/>
                </a:lnTo>
                <a:lnTo>
                  <a:pt x="3022600" y="2679700"/>
                </a:lnTo>
                <a:lnTo>
                  <a:pt x="6013450" y="2794000"/>
                </a:lnTo>
              </a:path>
            </a:pathLst>
          </a:cu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62" name="Freeform: Shape 23">
            <a:extLst>
              <a:ext uri="{FF2B5EF4-FFF2-40B4-BE49-F238E27FC236}">
                <a16:creationId xmlns:a16="http://schemas.microsoft.com/office/drawing/2014/main" id="{86F650C4-D2C2-A540-B3BF-01F34848553B}"/>
              </a:ext>
            </a:extLst>
          </p:cNvPr>
          <p:cNvSpPr/>
          <p:nvPr/>
        </p:nvSpPr>
        <p:spPr>
          <a:xfrm>
            <a:off x="2182801" y="2663000"/>
            <a:ext cx="7389857" cy="1741869"/>
          </a:xfrm>
          <a:custGeom>
            <a:avLst/>
            <a:gdLst>
              <a:gd name="connsiteX0" fmla="*/ 0 w 6019800"/>
              <a:gd name="connsiteY0" fmla="*/ 0 h 2755900"/>
              <a:gd name="connsiteX1" fmla="*/ 457200 w 6019800"/>
              <a:gd name="connsiteY1" fmla="*/ 1060450 h 2755900"/>
              <a:gd name="connsiteX2" fmla="*/ 3022600 w 6019800"/>
              <a:gd name="connsiteY2" fmla="*/ 2755900 h 2755900"/>
              <a:gd name="connsiteX3" fmla="*/ 6019800 w 6019800"/>
              <a:gd name="connsiteY3" fmla="*/ 2559050 h 275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800" h="2755900">
                <a:moveTo>
                  <a:pt x="0" y="0"/>
                </a:moveTo>
                <a:lnTo>
                  <a:pt x="457200" y="1060450"/>
                </a:lnTo>
                <a:lnTo>
                  <a:pt x="3022600" y="2755900"/>
                </a:lnTo>
                <a:lnTo>
                  <a:pt x="6019800" y="2559050"/>
                </a:lnTo>
              </a:path>
            </a:pathLst>
          </a:cu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63" name="Freeform: Shape 24">
            <a:extLst>
              <a:ext uri="{FF2B5EF4-FFF2-40B4-BE49-F238E27FC236}">
                <a16:creationId xmlns:a16="http://schemas.microsoft.com/office/drawing/2014/main" id="{2FFB33D7-2B22-B04F-9B6E-30F3127E0A32}"/>
              </a:ext>
            </a:extLst>
          </p:cNvPr>
          <p:cNvSpPr/>
          <p:nvPr/>
        </p:nvSpPr>
        <p:spPr>
          <a:xfrm>
            <a:off x="2175005" y="2663000"/>
            <a:ext cx="7389857" cy="1822139"/>
          </a:xfrm>
          <a:custGeom>
            <a:avLst/>
            <a:gdLst>
              <a:gd name="connsiteX0" fmla="*/ 0 w 6019800"/>
              <a:gd name="connsiteY0" fmla="*/ 0 h 2882900"/>
              <a:gd name="connsiteX1" fmla="*/ 469900 w 6019800"/>
              <a:gd name="connsiteY1" fmla="*/ 1009650 h 2882900"/>
              <a:gd name="connsiteX2" fmla="*/ 3035300 w 6019800"/>
              <a:gd name="connsiteY2" fmla="*/ 2654300 h 2882900"/>
              <a:gd name="connsiteX3" fmla="*/ 6019800 w 6019800"/>
              <a:gd name="connsiteY3" fmla="*/ 2882900 h 288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800" h="2882900">
                <a:moveTo>
                  <a:pt x="0" y="0"/>
                </a:moveTo>
                <a:lnTo>
                  <a:pt x="469900" y="1009650"/>
                </a:lnTo>
                <a:lnTo>
                  <a:pt x="3035300" y="2654300"/>
                </a:lnTo>
                <a:lnTo>
                  <a:pt x="6019800" y="2882900"/>
                </a:lnTo>
              </a:path>
            </a:pathLst>
          </a:custGeom>
          <a:noFill/>
          <a:ln w="6350" cap="flat" cmpd="sng" algn="ctr">
            <a:solidFill>
              <a:srgbClr val="EB9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64" name="Oval 25">
            <a:extLst>
              <a:ext uri="{FF2B5EF4-FFF2-40B4-BE49-F238E27FC236}">
                <a16:creationId xmlns:a16="http://schemas.microsoft.com/office/drawing/2014/main" id="{62C5F4F0-F7E7-1348-A25B-08F711E822B5}"/>
              </a:ext>
            </a:extLst>
          </p:cNvPr>
          <p:cNvSpPr/>
          <p:nvPr/>
        </p:nvSpPr>
        <p:spPr>
          <a:xfrm>
            <a:off x="2163713" y="2654345"/>
            <a:ext cx="88387" cy="45508"/>
          </a:xfrm>
          <a:prstGeom prst="ellipse">
            <a:avLst/>
          </a:prstGeom>
          <a:solidFill>
            <a:sysClr val="windowText" lastClr="00000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sz="2800" kern="0">
              <a:solidFill>
                <a:srgbClr val="585854"/>
              </a:solidFill>
              <a:latin typeface="Calibri" panose="020F0502020204030204"/>
              <a:cs typeface="Calibri" panose="020F0502020204030204" pitchFamily="34" charset="0"/>
            </a:endParaRPr>
          </a:p>
        </p:txBody>
      </p:sp>
      <p:sp>
        <p:nvSpPr>
          <p:cNvPr id="365" name="Content Placeholder 1">
            <a:extLst>
              <a:ext uri="{FF2B5EF4-FFF2-40B4-BE49-F238E27FC236}">
                <a16:creationId xmlns:a16="http://schemas.microsoft.com/office/drawing/2014/main" id="{4B737509-7D76-2F45-A4E6-8710CCA9DA83}"/>
              </a:ext>
            </a:extLst>
          </p:cNvPr>
          <p:cNvSpPr txBox="1">
            <a:spLocks/>
          </p:cNvSpPr>
          <p:nvPr/>
        </p:nvSpPr>
        <p:spPr>
          <a:xfrm>
            <a:off x="839789" y="5633401"/>
            <a:ext cx="10511148" cy="849579"/>
          </a:xfrm>
          <a:prstGeom prst="rect">
            <a:avLst/>
          </a:prstGeom>
        </p:spPr>
        <p:txBody>
          <a:bodyPr lIns="0">
            <a:normAutofit fontScale="92500" lnSpcReduction="10000"/>
          </a:bodyPr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5560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39750" indent="-1841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22313" indent="-1825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58" indent="-182558" defTabSz="914377">
              <a:spcAft>
                <a:spcPts val="0"/>
              </a:spcAft>
              <a:defRPr/>
            </a:pPr>
            <a:r>
              <a:rPr lang="en-GB" sz="1600" b="1">
                <a:solidFill>
                  <a:srgbClr val="585854"/>
                </a:solidFill>
              </a:rPr>
              <a:t>LDH decreased </a:t>
            </a:r>
            <a:r>
              <a:rPr lang="en-GB" sz="1600">
                <a:solidFill>
                  <a:srgbClr val="585854"/>
                </a:solidFill>
              </a:rPr>
              <a:t>within the first week, with 9/13 patients (69%), achieving LDH &lt;2x ULN* at day 14-19</a:t>
            </a:r>
          </a:p>
          <a:p>
            <a:pPr marL="182558" indent="-182558" defTabSz="914377">
              <a:spcAft>
                <a:spcPts val="0"/>
              </a:spcAft>
              <a:defRPr/>
            </a:pPr>
            <a:r>
              <a:rPr lang="en-GB" sz="1600" b="1">
                <a:solidFill>
                  <a:srgbClr val="585854"/>
                </a:solidFill>
              </a:rPr>
              <a:t>Mean time to resolution </a:t>
            </a:r>
            <a:r>
              <a:rPr lang="en-GB" sz="1600">
                <a:solidFill>
                  <a:srgbClr val="585854"/>
                </a:solidFill>
              </a:rPr>
              <a:t>of AH event was </a:t>
            </a:r>
            <a:r>
              <a:rPr lang="en-GB" sz="1600" b="1">
                <a:solidFill>
                  <a:srgbClr val="585854"/>
                </a:solidFill>
              </a:rPr>
              <a:t>18.8 days </a:t>
            </a:r>
            <a:r>
              <a:rPr lang="en-GB" sz="1600">
                <a:solidFill>
                  <a:srgbClr val="585854"/>
                </a:solidFill>
              </a:rPr>
              <a:t>(as reported by investigator)</a:t>
            </a:r>
          </a:p>
          <a:p>
            <a:pPr marL="182558" indent="-182558" defTabSz="914377">
              <a:spcAft>
                <a:spcPts val="0"/>
              </a:spcAft>
              <a:defRPr/>
            </a:pPr>
            <a:r>
              <a:rPr lang="en-GB" sz="1600">
                <a:solidFill>
                  <a:srgbClr val="585854"/>
                </a:solidFill>
              </a:rPr>
              <a:t>After the initial drop, </a:t>
            </a:r>
            <a:r>
              <a:rPr lang="en-GB" sz="1600" b="1">
                <a:solidFill>
                  <a:srgbClr val="585854"/>
                </a:solidFill>
              </a:rPr>
              <a:t>haemoglobin levels improved </a:t>
            </a:r>
            <a:r>
              <a:rPr lang="en-GB" sz="1600">
                <a:solidFill>
                  <a:srgbClr val="585854"/>
                </a:solidFill>
              </a:rPr>
              <a:t>for all patients </a:t>
            </a:r>
            <a:r>
              <a:rPr lang="en-GB" sz="1600" b="1">
                <a:solidFill>
                  <a:srgbClr val="585854"/>
                </a:solidFill>
              </a:rPr>
              <a:t>regardless</a:t>
            </a:r>
            <a:r>
              <a:rPr lang="en-GB" sz="1600">
                <a:solidFill>
                  <a:srgbClr val="585854"/>
                </a:solidFill>
              </a:rPr>
              <a:t> of </a:t>
            </a:r>
            <a:r>
              <a:rPr lang="en-GB" sz="1600" b="1">
                <a:solidFill>
                  <a:srgbClr val="585854"/>
                </a:solidFill>
              </a:rPr>
              <a:t>transfusion status</a:t>
            </a:r>
          </a:p>
        </p:txBody>
      </p:sp>
      <p:sp>
        <p:nvSpPr>
          <p:cNvPr id="366" name="Rectangle 365">
            <a:hlinkClick r:id="" action="ppaction://noaction"/>
            <a:extLst>
              <a:ext uri="{FF2B5EF4-FFF2-40B4-BE49-F238E27FC236}">
                <a16:creationId xmlns:a16="http://schemas.microsoft.com/office/drawing/2014/main" id="{3E8A4A8D-E69D-164F-B95C-35557477157C}"/>
              </a:ext>
            </a:extLst>
          </p:cNvPr>
          <p:cNvSpPr/>
          <p:nvPr/>
        </p:nvSpPr>
        <p:spPr>
          <a:xfrm>
            <a:off x="10651348" y="820286"/>
            <a:ext cx="1103773" cy="493911"/>
          </a:xfrm>
          <a:prstGeom prst="rect">
            <a:avLst/>
          </a:prstGeom>
          <a:solidFill>
            <a:srgbClr val="FFFFFF">
              <a:alpha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77">
              <a:defRPr/>
            </a:pPr>
            <a:endParaRPr lang="en-GB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7" name="Content Placeholder 1">
            <a:extLst>
              <a:ext uri="{FF2B5EF4-FFF2-40B4-BE49-F238E27FC236}">
                <a16:creationId xmlns:a16="http://schemas.microsoft.com/office/drawing/2014/main" id="{9CDD99E8-BC97-D741-9BC5-6DB1EF31897C}"/>
              </a:ext>
            </a:extLst>
          </p:cNvPr>
          <p:cNvSpPr txBox="1">
            <a:spLocks/>
          </p:cNvSpPr>
          <p:nvPr/>
        </p:nvSpPr>
        <p:spPr>
          <a:xfrm>
            <a:off x="839789" y="1508787"/>
            <a:ext cx="10511148" cy="776637"/>
          </a:xfrm>
          <a:prstGeom prst="rect">
            <a:avLst/>
          </a:prstGeom>
        </p:spPr>
        <p:txBody>
          <a:bodyPr lIns="0">
            <a:normAutofit/>
          </a:bodyPr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5560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39750" indent="-1841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722313" indent="-1825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95350" indent="-17303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tx2">
                  <a:lumMod val="60000"/>
                  <a:lumOff val="40000"/>
                </a:schemeClr>
              </a:buClr>
              <a:buFont typeface="Arial" panose="020B0604020202020204" pitchFamily="34" charset="0"/>
              <a:buChar char="­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77">
              <a:spcAft>
                <a:spcPts val="0"/>
              </a:spcAft>
              <a:buNone/>
              <a:defRPr/>
            </a:pPr>
            <a:r>
              <a:rPr lang="en-GB" sz="1600" b="1" dirty="0">
                <a:solidFill>
                  <a:srgbClr val="585854"/>
                </a:solidFill>
              </a:rPr>
              <a:t>Overall, 13 out of 137 patients (aged 20 to 72 years) in the OLE received intensive </a:t>
            </a:r>
            <a:r>
              <a:rPr lang="en-GB" sz="1600" b="1" dirty="0" err="1">
                <a:solidFill>
                  <a:srgbClr val="585854"/>
                </a:solidFill>
              </a:rPr>
              <a:t>pegcetacoplan</a:t>
            </a:r>
            <a:r>
              <a:rPr lang="en-GB" sz="1600" b="1" dirty="0">
                <a:solidFill>
                  <a:srgbClr val="585854"/>
                </a:solidFill>
              </a:rPr>
              <a:t> treatment at the time of analysis </a:t>
            </a:r>
            <a:r>
              <a:rPr lang="en-GB" sz="1600" dirty="0">
                <a:solidFill>
                  <a:srgbClr val="585854"/>
                </a:solidFill>
              </a:rPr>
              <a:t>(PEGASUS: n=10; PRINCE: n=2; PADDOCK: n=1)</a:t>
            </a:r>
          </a:p>
        </p:txBody>
      </p:sp>
      <p:sp>
        <p:nvSpPr>
          <p:cNvPr id="81" name="Titre 1">
            <a:extLst>
              <a:ext uri="{FF2B5EF4-FFF2-40B4-BE49-F238E27FC236}">
                <a16:creationId xmlns:a16="http://schemas.microsoft.com/office/drawing/2014/main" id="{59FC3F1F-5A46-BB43-A114-3AFCEC63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130" y="421801"/>
            <a:ext cx="10515599" cy="777875"/>
          </a:xfrm>
        </p:spPr>
        <p:txBody>
          <a:bodyPr/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sz="3200" dirty="0"/>
              <a:t>Intensive </a:t>
            </a:r>
            <a:r>
              <a:rPr lang="fr-FR" sz="3200" dirty="0" err="1"/>
              <a:t>pegcetacoplan</a:t>
            </a:r>
            <a:r>
              <a:rPr lang="fr-FR" sz="3200" dirty="0"/>
              <a:t> </a:t>
            </a:r>
            <a:r>
              <a:rPr lang="fr-FR" sz="3200" dirty="0" err="1"/>
              <a:t>treatment</a:t>
            </a:r>
            <a:r>
              <a:rPr lang="fr-FR" sz="3200" dirty="0"/>
              <a:t> </a:t>
            </a:r>
            <a:r>
              <a:rPr lang="fr-FR" sz="3200" dirty="0" err="1"/>
              <a:t>regimens</a:t>
            </a:r>
            <a:r>
              <a:rPr lang="fr-FR" sz="3200" dirty="0"/>
              <a:t> </a:t>
            </a:r>
            <a:endParaRPr lang="fr-FR" sz="3200" u="sng" dirty="0"/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559B67B2-5081-534C-8C69-9F2C2A21A1AE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2">
            <a:extLst>
              <a:ext uri="{FF2B5EF4-FFF2-40B4-BE49-F238E27FC236}">
                <a16:creationId xmlns:a16="http://schemas.microsoft.com/office/drawing/2014/main" id="{628F3B8C-71F6-1D46-820D-942F8BE40B18}"/>
              </a:ext>
            </a:extLst>
          </p:cNvPr>
          <p:cNvSpPr txBox="1">
            <a:spLocks noChangeArrowheads="1"/>
          </p:cNvSpPr>
          <p:nvPr/>
        </p:nvSpPr>
        <p:spPr>
          <a:xfrm>
            <a:off x="1576605" y="193678"/>
            <a:ext cx="9070975" cy="561975"/>
          </a:xfrm>
          <a:prstGeom prst="rect">
            <a:avLst/>
          </a:prstGeom>
        </p:spPr>
        <p:txBody>
          <a:bodyPr vert="horz" lIns="91440" tIns="2808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189">
              <a:tabLst>
                <a:tab pos="0" algn="l"/>
                <a:tab pos="447663" algn="l"/>
                <a:tab pos="896916" algn="l"/>
                <a:tab pos="1346166" algn="l"/>
                <a:tab pos="1795418" algn="l"/>
                <a:tab pos="2244669" algn="l"/>
                <a:tab pos="2693921" algn="l"/>
                <a:tab pos="3143172" algn="l"/>
                <a:tab pos="3592424" algn="l"/>
                <a:tab pos="4041674" algn="l"/>
                <a:tab pos="4490926" algn="l"/>
                <a:tab pos="4940176" algn="l"/>
                <a:tab pos="5389428" algn="l"/>
                <a:tab pos="5838679" algn="l"/>
                <a:tab pos="6287931" algn="l"/>
                <a:tab pos="6737182" algn="l"/>
                <a:tab pos="7186434" algn="l"/>
                <a:tab pos="7635684" algn="l"/>
                <a:tab pos="8084937" algn="l"/>
                <a:tab pos="8534187" algn="l"/>
                <a:tab pos="8983438" algn="l"/>
              </a:tabLst>
              <a:defRPr/>
            </a:pPr>
            <a:r>
              <a:rPr lang="fr-FR" sz="3200" b="1" dirty="0">
                <a:solidFill>
                  <a:prstClr val="black"/>
                </a:solidFill>
                <a:latin typeface="Calibri"/>
              </a:rPr>
              <a:t>307 acute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hemolytic</a:t>
            </a:r>
            <a:r>
              <a:rPr lang="fr-FR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fr-FR" sz="3200" b="1" dirty="0" err="1">
                <a:solidFill>
                  <a:prstClr val="black"/>
                </a:solidFill>
                <a:latin typeface="Calibri"/>
              </a:rPr>
              <a:t>sub-study</a:t>
            </a:r>
            <a:endParaRPr lang="en" sz="32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84" name="Image 83" descr="globulesVerticaux.png">
            <a:extLst>
              <a:ext uri="{FF2B5EF4-FFF2-40B4-BE49-F238E27FC236}">
                <a16:creationId xmlns:a16="http://schemas.microsoft.com/office/drawing/2014/main" id="{8B33FAB6-258E-504C-8F4A-EE3416315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00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5DDBEA9E-95FF-8840-89CF-F22B85527649}"/>
              </a:ext>
            </a:extLst>
          </p:cNvPr>
          <p:cNvSpPr txBox="1">
            <a:spLocks/>
          </p:cNvSpPr>
          <p:nvPr/>
        </p:nvSpPr>
        <p:spPr>
          <a:xfrm>
            <a:off x="42388" y="6604372"/>
            <a:ext cx="10800000" cy="173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en-US" dirty="0">
                <a:solidFill>
                  <a:srgbClr val="5E6C85"/>
                </a:solidFill>
              </a:rPr>
              <a:t/>
            </a:r>
            <a:br>
              <a:rPr lang="en-US" dirty="0">
                <a:solidFill>
                  <a:srgbClr val="5E6C85"/>
                </a:solidFill>
              </a:rPr>
            </a:br>
            <a:r>
              <a:rPr lang="en-US" dirty="0">
                <a:solidFill>
                  <a:srgbClr val="5E6C85"/>
                </a:solidFill>
              </a:rPr>
              <a:t>EVH, extravascular </a:t>
            </a:r>
            <a:r>
              <a:rPr lang="en-US" dirty="0" err="1">
                <a:solidFill>
                  <a:srgbClr val="5E6C85"/>
                </a:solidFill>
              </a:rPr>
              <a:t>haemolysis</a:t>
            </a:r>
            <a:r>
              <a:rPr lang="en-US" dirty="0">
                <a:solidFill>
                  <a:srgbClr val="5E6C85"/>
                </a:solidFill>
              </a:rPr>
              <a:t>; PNH, paroxysmal nocturnal </a:t>
            </a:r>
            <a:r>
              <a:rPr lang="en-US" dirty="0" err="1">
                <a:solidFill>
                  <a:srgbClr val="5E6C85"/>
                </a:solidFill>
              </a:rPr>
              <a:t>haemoglobinuria</a:t>
            </a:r>
            <a:r>
              <a:rPr lang="en-US" dirty="0">
                <a:solidFill>
                  <a:srgbClr val="5E6C85"/>
                </a:solidFill>
              </a:rPr>
              <a:t>.</a:t>
            </a:r>
            <a:endParaRPr lang="en-GB" dirty="0">
              <a:solidFill>
                <a:srgbClr val="5E6C85"/>
              </a:solidFill>
            </a:endParaRPr>
          </a:p>
        </p:txBody>
      </p:sp>
      <p:sp>
        <p:nvSpPr>
          <p:cNvPr id="43" name="TextBox 12">
            <a:extLst>
              <a:ext uri="{FF2B5EF4-FFF2-40B4-BE49-F238E27FC236}">
                <a16:creationId xmlns:a16="http://schemas.microsoft.com/office/drawing/2014/main" id="{69CECCD8-1DCE-A148-97A2-32B506EFE260}"/>
              </a:ext>
            </a:extLst>
          </p:cNvPr>
          <p:cNvSpPr txBox="1"/>
          <p:nvPr/>
        </p:nvSpPr>
        <p:spPr>
          <a:xfrm>
            <a:off x="1758341" y="3258341"/>
            <a:ext cx="39827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had 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participated in PEGASUS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1600" b="1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continuing treatment after trial completion</a:t>
            </a:r>
            <a:endParaRPr lang="en-US" sz="1600" dirty="0">
              <a:solidFill>
                <a:srgbClr val="5E6C85"/>
              </a:solidFill>
              <a:latin typeface="Arial" panose="020B0604020202020204"/>
            </a:endParaRPr>
          </a:p>
        </p:txBody>
      </p:sp>
      <p:sp>
        <p:nvSpPr>
          <p:cNvPr id="44" name="TextBox 14">
            <a:extLst>
              <a:ext uri="{FF2B5EF4-FFF2-40B4-BE49-F238E27FC236}">
                <a16:creationId xmlns:a16="http://schemas.microsoft.com/office/drawing/2014/main" id="{7D696588-F210-994D-BE93-14DAD2F6A538}"/>
              </a:ext>
            </a:extLst>
          </p:cNvPr>
          <p:cNvSpPr txBox="1"/>
          <p:nvPr/>
        </p:nvSpPr>
        <p:spPr>
          <a:xfrm>
            <a:off x="1758341" y="4188843"/>
            <a:ext cx="33341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the mean 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 of </a:t>
            </a:r>
            <a:r>
              <a:rPr lang="en-GB" sz="1600" b="1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pegcetacoplan</a:t>
            </a:r>
            <a:r>
              <a:rPr lang="en-GB" sz="1600" b="1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endParaRPr lang="en-US" sz="1600" dirty="0">
              <a:solidFill>
                <a:srgbClr val="5E6C85"/>
              </a:solidFill>
              <a:latin typeface="Arial" panose="020B0604020202020204"/>
            </a:endParaRPr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id="{A1D18116-54F4-0944-9B92-E225EC21C0C7}"/>
              </a:ext>
            </a:extLst>
          </p:cNvPr>
          <p:cNvSpPr txBox="1"/>
          <p:nvPr/>
        </p:nvSpPr>
        <p:spPr>
          <a:xfrm>
            <a:off x="7370360" y="2204726"/>
            <a:ext cx="43186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C5 inhibitors was the 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indication for switch to </a:t>
            </a:r>
            <a:r>
              <a:rPr lang="en-GB" sz="1600" b="1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pegcetacoplan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(eculizumab n=29; </a:t>
            </a:r>
            <a:b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 err="1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ravulizumab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n=16; others n=3)</a:t>
            </a:r>
            <a:endParaRPr lang="en-US" sz="1600" dirty="0">
              <a:solidFill>
                <a:srgbClr val="5E6C85"/>
              </a:solidFill>
              <a:latin typeface="Arial" panose="020B0604020202020204"/>
            </a:endParaRPr>
          </a:p>
        </p:txBody>
      </p:sp>
      <p:sp>
        <p:nvSpPr>
          <p:cNvPr id="47" name="TextBox 20">
            <a:extLst>
              <a:ext uri="{FF2B5EF4-FFF2-40B4-BE49-F238E27FC236}">
                <a16:creationId xmlns:a16="http://schemas.microsoft.com/office/drawing/2014/main" id="{553D6359-2D93-0D46-A67B-78A25114135E}"/>
              </a:ext>
            </a:extLst>
          </p:cNvPr>
          <p:cNvSpPr txBox="1"/>
          <p:nvPr/>
        </p:nvSpPr>
        <p:spPr>
          <a:xfrm>
            <a:off x="7370359" y="3258341"/>
            <a:ext cx="41163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patients 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blood transfusion</a:t>
            </a:r>
            <a:r>
              <a:rPr lang="en-GB" sz="1600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the previous 12 months</a:t>
            </a:r>
            <a:endParaRPr lang="en-US" sz="1600" dirty="0">
              <a:solidFill>
                <a:srgbClr val="5E6C85"/>
              </a:solidFill>
              <a:latin typeface="Arial" panose="020B0604020202020204"/>
            </a:endParaRP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AF99885E-0AAC-4747-96A3-7B43F91188AE}"/>
              </a:ext>
            </a:extLst>
          </p:cNvPr>
          <p:cNvSpPr txBox="1"/>
          <p:nvPr/>
        </p:nvSpPr>
        <p:spPr>
          <a:xfrm>
            <a:off x="259222" y="3196785"/>
            <a:ext cx="15772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GB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12/48</a:t>
            </a:r>
            <a:endParaRPr lang="en-US" sz="4000" b="1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0" name="TextBox 11">
            <a:extLst>
              <a:ext uri="{FF2B5EF4-FFF2-40B4-BE49-F238E27FC236}">
                <a16:creationId xmlns:a16="http://schemas.microsoft.com/office/drawing/2014/main" id="{F3B39A6A-D4D7-D843-A5CB-E2210B33D965}"/>
              </a:ext>
            </a:extLst>
          </p:cNvPr>
          <p:cNvSpPr txBox="1"/>
          <p:nvPr/>
        </p:nvSpPr>
        <p:spPr>
          <a:xfrm>
            <a:off x="405204" y="4127286"/>
            <a:ext cx="1431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GB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20.2</a:t>
            </a:r>
            <a:endParaRPr lang="en-US" sz="4000" b="1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2" name="TextBox 15">
            <a:extLst>
              <a:ext uri="{FF2B5EF4-FFF2-40B4-BE49-F238E27FC236}">
                <a16:creationId xmlns:a16="http://schemas.microsoft.com/office/drawing/2014/main" id="{5CA67141-059D-3A4E-8EE6-AE5B39A9FB44}"/>
              </a:ext>
            </a:extLst>
          </p:cNvPr>
          <p:cNvSpPr txBox="1"/>
          <p:nvPr/>
        </p:nvSpPr>
        <p:spPr>
          <a:xfrm>
            <a:off x="5978341" y="2266282"/>
            <a:ext cx="14312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GB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EVH</a:t>
            </a:r>
            <a:endParaRPr lang="en-US" sz="4000" b="1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3" name="TextBox 17">
            <a:extLst>
              <a:ext uri="{FF2B5EF4-FFF2-40B4-BE49-F238E27FC236}">
                <a16:creationId xmlns:a16="http://schemas.microsoft.com/office/drawing/2014/main" id="{71653851-C58B-3244-A45A-F413396988BB}"/>
              </a:ext>
            </a:extLst>
          </p:cNvPr>
          <p:cNvSpPr txBox="1"/>
          <p:nvPr/>
        </p:nvSpPr>
        <p:spPr>
          <a:xfrm>
            <a:off x="5825941" y="3196785"/>
            <a:ext cx="1583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GB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73%</a:t>
            </a:r>
            <a:endParaRPr lang="en-US" sz="4000" b="1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4" name="TextBox 7">
            <a:extLst>
              <a:ext uri="{FF2B5EF4-FFF2-40B4-BE49-F238E27FC236}">
                <a16:creationId xmlns:a16="http://schemas.microsoft.com/office/drawing/2014/main" id="{D1B0FB63-A9D9-2D44-BCFA-B2ED83ED98B7}"/>
              </a:ext>
            </a:extLst>
          </p:cNvPr>
          <p:cNvSpPr txBox="1"/>
          <p:nvPr/>
        </p:nvSpPr>
        <p:spPr>
          <a:xfrm>
            <a:off x="7409589" y="4300055"/>
            <a:ext cx="47824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had a 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of aplastic </a:t>
            </a:r>
            <a:r>
              <a:rPr lang="en-GB" sz="1600" b="1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anemia</a:t>
            </a:r>
            <a:endParaRPr lang="en-US" sz="1600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5" name="TextBox 8">
            <a:extLst>
              <a:ext uri="{FF2B5EF4-FFF2-40B4-BE49-F238E27FC236}">
                <a16:creationId xmlns:a16="http://schemas.microsoft.com/office/drawing/2014/main" id="{FEBE535D-555A-9141-9123-CF98985FBFFD}"/>
              </a:ext>
            </a:extLst>
          </p:cNvPr>
          <p:cNvSpPr txBox="1"/>
          <p:nvPr/>
        </p:nvSpPr>
        <p:spPr>
          <a:xfrm>
            <a:off x="5865169" y="4127286"/>
            <a:ext cx="1583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GB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22/48</a:t>
            </a:r>
            <a:endParaRPr lang="en-US" sz="4000" b="1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6" name="TextBox 9">
            <a:extLst>
              <a:ext uri="{FF2B5EF4-FFF2-40B4-BE49-F238E27FC236}">
                <a16:creationId xmlns:a16="http://schemas.microsoft.com/office/drawing/2014/main" id="{196EEA0A-5E54-B144-B84B-18CA3D7C2D13}"/>
              </a:ext>
            </a:extLst>
          </p:cNvPr>
          <p:cNvSpPr txBox="1"/>
          <p:nvPr/>
        </p:nvSpPr>
        <p:spPr>
          <a:xfrm>
            <a:off x="1758341" y="2327837"/>
            <a:ext cx="398279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 or previously treated with </a:t>
            </a:r>
            <a:r>
              <a:rPr lang="en-GB" sz="1600" b="1" dirty="0" err="1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pegcetacoplan</a:t>
            </a:r>
            <a:r>
              <a:rPr lang="en-GB" sz="16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dirty="0"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included</a:t>
            </a:r>
            <a:endParaRPr lang="en-US" sz="1600" dirty="0">
              <a:solidFill>
                <a:srgbClr val="5E6C85"/>
              </a:solidFill>
              <a:latin typeface="Arial" panose="020B0604020202020204"/>
            </a:endParaRPr>
          </a:p>
        </p:txBody>
      </p:sp>
      <p:sp>
        <p:nvSpPr>
          <p:cNvPr id="57" name="TextBox 10">
            <a:extLst>
              <a:ext uri="{FF2B5EF4-FFF2-40B4-BE49-F238E27FC236}">
                <a16:creationId xmlns:a16="http://schemas.microsoft.com/office/drawing/2014/main" id="{CB0B37B6-C5D2-0C4E-A35C-BCDE3822B700}"/>
              </a:ext>
            </a:extLst>
          </p:cNvPr>
          <p:cNvSpPr txBox="1"/>
          <p:nvPr/>
        </p:nvSpPr>
        <p:spPr>
          <a:xfrm>
            <a:off x="259222" y="2266281"/>
            <a:ext cx="15772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GB" sz="4000" b="1" dirty="0">
                <a:solidFill>
                  <a:srgbClr val="4472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en-US" sz="4000" b="1" dirty="0">
              <a:solidFill>
                <a:srgbClr val="4472C4"/>
              </a:solidFill>
              <a:latin typeface="Arial" panose="020B0604020202020204"/>
            </a:endParaRPr>
          </a:p>
        </p:txBody>
      </p:sp>
      <p:sp>
        <p:nvSpPr>
          <p:cNvPr id="58" name="Content Placeholder 2, chunk 3">
            <a:extLst>
              <a:ext uri="{FF2B5EF4-FFF2-40B4-BE49-F238E27FC236}">
                <a16:creationId xmlns:a16="http://schemas.microsoft.com/office/drawing/2014/main" id="{573E509E-23FF-4C42-8AB8-2787B21D8D38}"/>
              </a:ext>
            </a:extLst>
          </p:cNvPr>
          <p:cNvSpPr txBox="1"/>
          <p:nvPr/>
        </p:nvSpPr>
        <p:spPr>
          <a:xfrm>
            <a:off x="3484952" y="5197037"/>
            <a:ext cx="5238835" cy="590931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numCol="1" rtlCol="0">
            <a:sp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>
                <a:solidFill>
                  <a:srgbClr val="5E6C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Tx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ctr" defTabSz="914377">
              <a:defRPr/>
            </a:pPr>
            <a:r>
              <a:rPr lang="en-GB" b="1" dirty="0">
                <a:solidFill>
                  <a:prstClr val="white"/>
                </a:solidFill>
                <a:latin typeface="Arial" panose="020B0604020202020204"/>
              </a:rPr>
              <a:t>Largest real-world cohort </a:t>
            </a:r>
            <a:r>
              <a:rPr lang="en-GB" dirty="0">
                <a:solidFill>
                  <a:prstClr val="white"/>
                </a:solidFill>
                <a:latin typeface="Arial" panose="020B0604020202020204"/>
              </a:rPr>
              <a:t>of PNH patients treated with </a:t>
            </a:r>
            <a:r>
              <a:rPr lang="en-GB" dirty="0" err="1">
                <a:solidFill>
                  <a:prstClr val="white"/>
                </a:solidFill>
                <a:latin typeface="Arial" panose="020B0604020202020204"/>
              </a:rPr>
              <a:t>pegcetacoplan</a:t>
            </a:r>
            <a:r>
              <a:rPr lang="en-GB" dirty="0">
                <a:solidFill>
                  <a:prstClr val="white"/>
                </a:solidFill>
                <a:latin typeface="Arial" panose="020B0604020202020204"/>
              </a:rPr>
              <a:t> in second line</a:t>
            </a:r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509B7814-F74A-1741-8A37-1FCF188F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 err="1"/>
              <a:t>Pegcetacoplan</a:t>
            </a:r>
            <a:r>
              <a:rPr lang="fr-FR" dirty="0"/>
              <a:t> - Real world </a:t>
            </a:r>
            <a:r>
              <a:rPr lang="fr-FR" dirty="0" err="1"/>
              <a:t>experience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3000" b="0" dirty="0" err="1"/>
              <a:t>Retrospective</a:t>
            </a:r>
            <a:r>
              <a:rPr lang="fr-FR" sz="3000" b="0" dirty="0"/>
              <a:t> </a:t>
            </a:r>
            <a:r>
              <a:rPr lang="fr-FR" sz="3000" b="0" dirty="0" err="1"/>
              <a:t>analysis</a:t>
            </a:r>
            <a:r>
              <a:rPr lang="fr-FR" sz="3000" b="0" dirty="0"/>
              <a:t> – UK &amp; France - </a:t>
            </a:r>
            <a:r>
              <a:rPr lang="en" sz="3000" b="0" dirty="0"/>
              <a:t>May 2019 and August 2023</a:t>
            </a:r>
            <a:endParaRPr lang="fr-FR" sz="3000" b="0" u="sng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1D5D0E5-E418-8B4A-BC6C-71E7830832B3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Griffin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AJH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2024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2B03254-54C7-A94A-B497-597CB916C24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095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5">
            <a:extLst>
              <a:ext uri="{FF2B5EF4-FFF2-40B4-BE49-F238E27FC236}">
                <a16:creationId xmlns:a16="http://schemas.microsoft.com/office/drawing/2014/main" id="{C7EF3E31-9628-8148-BD1A-AF5DBC2858E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5939" y="2133166"/>
          <a:ext cx="10860548" cy="2693504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329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2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2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2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28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Start of 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pegcetacoplan 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200" b="0">
                          <a:effectLst/>
                        </a:rPr>
                        <a:t>(patients with data available)</a:t>
                      </a:r>
                      <a:endParaRPr lang="en-US" sz="1600" b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 months post pegcetacoplan 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(patients with data available)</a:t>
                      </a:r>
                      <a:endParaRPr lang="en-US" sz="1200" b="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Mean change</a:t>
                      </a:r>
                      <a:endParaRPr lang="en-US" sz="16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(patients with paired </a:t>
                      </a:r>
                      <a:b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available)</a:t>
                      </a:r>
                      <a:endParaRPr lang="en-US" sz="1200" b="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Mean </a:t>
                      </a:r>
                      <a:r>
                        <a:rPr lang="en-GB" sz="1600" dirty="0" err="1">
                          <a:effectLst/>
                        </a:rPr>
                        <a:t>hemoglobin</a:t>
                      </a:r>
                      <a:r>
                        <a:rPr lang="en-GB" sz="1600" dirty="0">
                          <a:effectLst/>
                        </a:rPr>
                        <a:t>,</a:t>
                      </a:r>
                      <a:r>
                        <a:rPr lang="en-GB" sz="1600" baseline="0" dirty="0">
                          <a:effectLst/>
                        </a:rPr>
                        <a:t> </a:t>
                      </a:r>
                      <a:r>
                        <a:rPr lang="en-GB" sz="1600" dirty="0">
                          <a:effectLst/>
                        </a:rPr>
                        <a:t>g/</a:t>
                      </a:r>
                      <a:r>
                        <a:rPr lang="en-GB" sz="1600" dirty="0" err="1">
                          <a:effectLst/>
                        </a:rPr>
                        <a:t>dL</a:t>
                      </a:r>
                      <a:endParaRPr lang="en-US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9.1 </a:t>
                      </a:r>
                      <a:r>
                        <a:rPr lang="en-GB" sz="1500">
                          <a:effectLst/>
                        </a:rPr>
                        <a:t>(47/48)</a:t>
                      </a:r>
                      <a:endParaRPr lang="en-US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11.6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(42/48)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dirty="0">
                          <a:solidFill>
                            <a:schemeClr val="accent1"/>
                          </a:solidFill>
                          <a:effectLst/>
                        </a:rPr>
                        <a:t>+2.2 </a:t>
                      </a:r>
                      <a:r>
                        <a:rPr lang="en-GB" sz="1500" b="0" dirty="0">
                          <a:solidFill>
                            <a:schemeClr val="accent1"/>
                          </a:solidFill>
                          <a:effectLst/>
                        </a:rPr>
                        <a:t>(41/48)</a:t>
                      </a:r>
                      <a:endParaRPr lang="en-US" sz="1500" b="0" dirty="0">
                        <a:solidFill>
                          <a:schemeClr val="accent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Mean reticulocyte count, ×10</a:t>
                      </a:r>
                      <a:r>
                        <a:rPr lang="en-GB" sz="1600" baseline="30000">
                          <a:effectLst/>
                        </a:rPr>
                        <a:t>9</a:t>
                      </a:r>
                      <a:r>
                        <a:rPr lang="en-GB" sz="1600">
                          <a:effectLst/>
                        </a:rPr>
                        <a:t>/L</a:t>
                      </a:r>
                      <a:endParaRPr lang="en-US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205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(38/48)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107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(30/48)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kern="12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-133 </a:t>
                      </a:r>
                      <a:r>
                        <a:rPr lang="en-GB" sz="1500" b="0" kern="12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(28/48)</a:t>
                      </a:r>
                      <a:endParaRPr lang="en-US" sz="1500" b="0" kern="120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Mean LDH, ×ULN</a:t>
                      </a:r>
                      <a:endParaRPr lang="en-US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0.82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0.87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(41/48)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 </a:t>
                      </a:r>
                      <a:r>
                        <a:rPr lang="en-GB" sz="1500" b="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(37/48)</a:t>
                      </a:r>
                      <a:endParaRPr lang="en-US" sz="1500" b="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FA5DAB1E-3AE3-9742-8AB1-BC556A9D1F8C}"/>
              </a:ext>
            </a:extLst>
          </p:cNvPr>
          <p:cNvSpPr/>
          <p:nvPr/>
        </p:nvSpPr>
        <p:spPr>
          <a:xfrm>
            <a:off x="8965096" y="2133166"/>
            <a:ext cx="2411387" cy="269350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2" name="Straight Connector 8">
            <a:extLst>
              <a:ext uri="{FF2B5EF4-FFF2-40B4-BE49-F238E27FC236}">
                <a16:creationId xmlns:a16="http://schemas.microsoft.com/office/drawing/2014/main" id="{352BB454-1A2C-9643-B508-86D618E630D5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10170789" y="4826667"/>
            <a:ext cx="0" cy="325779"/>
          </a:xfrm>
          <a:prstGeom prst="lin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4481702-F7CF-6646-8B0A-ED3A00E6A75A}"/>
              </a:ext>
            </a:extLst>
          </p:cNvPr>
          <p:cNvSpPr/>
          <p:nvPr/>
        </p:nvSpPr>
        <p:spPr>
          <a:xfrm>
            <a:off x="4743451" y="5154848"/>
            <a:ext cx="6633032" cy="943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dirty="0">
                <a:solidFill>
                  <a:prstClr val="white"/>
                </a:solidFill>
                <a:latin typeface="Arial" panose="020B0604020202020204"/>
              </a:rPr>
              <a:t>Rapid increase in </a:t>
            </a:r>
            <a:r>
              <a:rPr lang="en-GB" dirty="0" err="1">
                <a:solidFill>
                  <a:prstClr val="white"/>
                </a:solidFill>
                <a:latin typeface="Arial" panose="020B0604020202020204"/>
              </a:rPr>
              <a:t>hemoglobin</a:t>
            </a:r>
            <a:r>
              <a:rPr lang="en-GB" dirty="0">
                <a:solidFill>
                  <a:prstClr val="white"/>
                </a:solidFill>
                <a:latin typeface="Arial" panose="020B0604020202020204"/>
              </a:rPr>
              <a:t>, reduction in reticulocytes and maintained LDH confirm that </a:t>
            </a:r>
            <a:r>
              <a:rPr lang="en-GB" b="1" dirty="0" err="1">
                <a:solidFill>
                  <a:prstClr val="white"/>
                </a:solidFill>
                <a:latin typeface="Arial" panose="020B0604020202020204"/>
              </a:rPr>
              <a:t>pegcetacoplan</a:t>
            </a:r>
            <a:r>
              <a:rPr lang="en-GB" dirty="0">
                <a:solidFill>
                  <a:prstClr val="white"/>
                </a:solidFill>
                <a:latin typeface="Arial" panose="020B0604020202020204"/>
              </a:rPr>
              <a:t> is able to </a:t>
            </a:r>
            <a:r>
              <a:rPr lang="en-GB" b="1" dirty="0">
                <a:solidFill>
                  <a:prstClr val="white"/>
                </a:solidFill>
                <a:latin typeface="Arial" panose="020B0604020202020204"/>
              </a:rPr>
              <a:t>address both intra- and extravascular </a:t>
            </a:r>
            <a:r>
              <a:rPr lang="en-GB" b="1" dirty="0" err="1">
                <a:solidFill>
                  <a:prstClr val="white"/>
                </a:solidFill>
                <a:latin typeface="Arial" panose="020B0604020202020204"/>
              </a:rPr>
              <a:t>hemolysis</a:t>
            </a:r>
            <a:endParaRPr lang="en-US" b="1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188E6D0A-4779-B948-92C0-36DC82820D0E}"/>
              </a:ext>
            </a:extLst>
          </p:cNvPr>
          <p:cNvSpPr txBox="1">
            <a:spLocks/>
          </p:cNvSpPr>
          <p:nvPr/>
        </p:nvSpPr>
        <p:spPr>
          <a:xfrm>
            <a:off x="42388" y="6604372"/>
            <a:ext cx="10800000" cy="173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en-US" dirty="0">
                <a:solidFill>
                  <a:srgbClr val="5E6C85"/>
                </a:solidFill>
              </a:rPr>
              <a:t/>
            </a:r>
            <a:br>
              <a:rPr lang="en-US" dirty="0">
                <a:solidFill>
                  <a:srgbClr val="5E6C85"/>
                </a:solidFill>
              </a:rPr>
            </a:br>
            <a:r>
              <a:rPr lang="en-US" dirty="0">
                <a:solidFill>
                  <a:srgbClr val="5E6C85"/>
                </a:solidFill>
              </a:rPr>
              <a:t>EVH, extravascular </a:t>
            </a:r>
            <a:r>
              <a:rPr lang="en-US" dirty="0" err="1">
                <a:solidFill>
                  <a:srgbClr val="5E6C85"/>
                </a:solidFill>
              </a:rPr>
              <a:t>haemolysis</a:t>
            </a:r>
            <a:r>
              <a:rPr lang="en-US" dirty="0">
                <a:solidFill>
                  <a:srgbClr val="5E6C85"/>
                </a:solidFill>
              </a:rPr>
              <a:t>; PNH, paroxysmal nocturnal </a:t>
            </a:r>
            <a:r>
              <a:rPr lang="en-US" dirty="0" err="1">
                <a:solidFill>
                  <a:srgbClr val="5E6C85"/>
                </a:solidFill>
              </a:rPr>
              <a:t>haemoglobinuria</a:t>
            </a:r>
            <a:r>
              <a:rPr lang="en-US" dirty="0">
                <a:solidFill>
                  <a:srgbClr val="5E6C85"/>
                </a:solidFill>
              </a:rPr>
              <a:t>.</a:t>
            </a:r>
            <a:endParaRPr lang="en-GB" dirty="0">
              <a:solidFill>
                <a:srgbClr val="5E6C85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23A7C5A-DCBD-3049-A8F5-856D9E31D2A9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Griffin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AJH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2024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F36F6E5-C5EB-5148-A847-ADD8252C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 err="1"/>
              <a:t>Pegcetacoplan</a:t>
            </a:r>
            <a:r>
              <a:rPr lang="fr-FR" dirty="0"/>
              <a:t> - Real world </a:t>
            </a:r>
            <a:r>
              <a:rPr lang="fr-FR" dirty="0" err="1"/>
              <a:t>experience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3000" b="0" dirty="0" err="1"/>
              <a:t>Retrospective</a:t>
            </a:r>
            <a:r>
              <a:rPr lang="fr-FR" sz="3000" b="0" dirty="0"/>
              <a:t> </a:t>
            </a:r>
            <a:r>
              <a:rPr lang="fr-FR" sz="3000" b="0" dirty="0" err="1"/>
              <a:t>analysis</a:t>
            </a:r>
            <a:r>
              <a:rPr lang="fr-FR" sz="3000" b="0" dirty="0"/>
              <a:t> – UK &amp; France - </a:t>
            </a:r>
            <a:r>
              <a:rPr lang="en" sz="3000" b="0" dirty="0"/>
              <a:t>May 2019 and August 2023</a:t>
            </a:r>
            <a:endParaRPr lang="fr-FR" sz="3000" b="0" u="sng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6B12567-DC8E-E54B-B8EE-44D3674886CC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71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5">
            <a:extLst>
              <a:ext uri="{FF2B5EF4-FFF2-40B4-BE49-F238E27FC236}">
                <a16:creationId xmlns:a16="http://schemas.microsoft.com/office/drawing/2014/main" id="{C7EF3E31-9628-8148-BD1A-AF5DBC2858E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5939" y="2133166"/>
          <a:ext cx="10860548" cy="2693504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3293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2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2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2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289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Start of 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600">
                          <a:effectLst/>
                        </a:rPr>
                        <a:t>pegcetacoplan 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200" b="0">
                          <a:effectLst/>
                        </a:rPr>
                        <a:t>(patients with data available)</a:t>
                      </a:r>
                      <a:endParaRPr lang="en-US" sz="1600" b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 months post pegcetacoplan </a:t>
                      </a:r>
                      <a:br>
                        <a:rPr lang="en-GB" sz="1600">
                          <a:effectLst/>
                        </a:rPr>
                      </a:br>
                      <a: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(patients with data available)</a:t>
                      </a:r>
                      <a:endParaRPr lang="en-US" sz="1200" b="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Mean change</a:t>
                      </a:r>
                      <a:endParaRPr lang="en-US" sz="160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(patients with paired </a:t>
                      </a:r>
                      <a:b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0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available)</a:t>
                      </a:r>
                      <a:endParaRPr lang="en-US" sz="1200" b="0" kern="12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Mean </a:t>
                      </a:r>
                      <a:r>
                        <a:rPr lang="en-GB" sz="1600" dirty="0" err="1">
                          <a:effectLst/>
                        </a:rPr>
                        <a:t>hemoglobin</a:t>
                      </a:r>
                      <a:r>
                        <a:rPr lang="en-GB" sz="1600" dirty="0">
                          <a:effectLst/>
                        </a:rPr>
                        <a:t>,</a:t>
                      </a:r>
                      <a:r>
                        <a:rPr lang="en-GB" sz="1600" baseline="0" dirty="0">
                          <a:effectLst/>
                        </a:rPr>
                        <a:t> </a:t>
                      </a:r>
                      <a:r>
                        <a:rPr lang="en-GB" sz="1600" dirty="0">
                          <a:effectLst/>
                        </a:rPr>
                        <a:t>g/</a:t>
                      </a:r>
                      <a:r>
                        <a:rPr lang="en-GB" sz="1600" dirty="0" err="1">
                          <a:effectLst/>
                        </a:rPr>
                        <a:t>dL</a:t>
                      </a:r>
                      <a:endParaRPr lang="en-US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9.1 </a:t>
                      </a:r>
                      <a:r>
                        <a:rPr lang="en-GB" sz="1500">
                          <a:effectLst/>
                        </a:rPr>
                        <a:t>(47/48)</a:t>
                      </a:r>
                      <a:endParaRPr lang="en-US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11.6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(42/48)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dirty="0">
                          <a:solidFill>
                            <a:schemeClr val="accent1"/>
                          </a:solidFill>
                          <a:effectLst/>
                        </a:rPr>
                        <a:t>+2.2 </a:t>
                      </a:r>
                      <a:r>
                        <a:rPr lang="en-GB" sz="1500" b="0" dirty="0">
                          <a:solidFill>
                            <a:schemeClr val="accent1"/>
                          </a:solidFill>
                          <a:effectLst/>
                        </a:rPr>
                        <a:t>(41/48)</a:t>
                      </a:r>
                      <a:endParaRPr lang="en-US" sz="1500" b="0" dirty="0">
                        <a:solidFill>
                          <a:schemeClr val="accent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Mean reticulocyte count, ×10</a:t>
                      </a:r>
                      <a:r>
                        <a:rPr lang="en-GB" sz="1600" baseline="30000">
                          <a:effectLst/>
                        </a:rPr>
                        <a:t>9</a:t>
                      </a:r>
                      <a:r>
                        <a:rPr lang="en-GB" sz="1600">
                          <a:effectLst/>
                        </a:rPr>
                        <a:t>/L</a:t>
                      </a:r>
                      <a:endParaRPr lang="en-US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205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(38/48)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107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(30/48)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kern="12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-133 </a:t>
                      </a:r>
                      <a:r>
                        <a:rPr lang="en-GB" sz="1500" b="0" kern="120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(28/48)</a:t>
                      </a:r>
                      <a:endParaRPr lang="en-US" sz="1500" b="0" kern="120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Mean LDH, ×ULN</a:t>
                      </a:r>
                      <a:endParaRPr lang="en-US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0.82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(44/48)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0.87 </a:t>
                      </a:r>
                      <a:r>
                        <a:rPr lang="en-GB" sz="15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(41/48)</a:t>
                      </a:r>
                      <a:endParaRPr lang="en-US" sz="150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900" b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 </a:t>
                      </a:r>
                      <a:r>
                        <a:rPr lang="en-GB" sz="1500" b="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(37/48)</a:t>
                      </a:r>
                      <a:endParaRPr lang="en-US" sz="1500" b="0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Placeholder 28">
            <a:extLst>
              <a:ext uri="{FF2B5EF4-FFF2-40B4-BE49-F238E27FC236}">
                <a16:creationId xmlns:a16="http://schemas.microsoft.com/office/drawing/2014/main" id="{188E6D0A-4779-B948-92C0-36DC82820D0E}"/>
              </a:ext>
            </a:extLst>
          </p:cNvPr>
          <p:cNvSpPr txBox="1">
            <a:spLocks/>
          </p:cNvSpPr>
          <p:nvPr/>
        </p:nvSpPr>
        <p:spPr>
          <a:xfrm>
            <a:off x="42388" y="6604372"/>
            <a:ext cx="10800000" cy="1738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en-US" dirty="0">
                <a:solidFill>
                  <a:srgbClr val="5E6C85"/>
                </a:solidFill>
              </a:rPr>
              <a:t/>
            </a:r>
            <a:br>
              <a:rPr lang="en-US" dirty="0">
                <a:solidFill>
                  <a:srgbClr val="5E6C85"/>
                </a:solidFill>
              </a:rPr>
            </a:br>
            <a:r>
              <a:rPr lang="en-US" dirty="0">
                <a:solidFill>
                  <a:srgbClr val="5E6C85"/>
                </a:solidFill>
              </a:rPr>
              <a:t>EVH, extravascular </a:t>
            </a:r>
            <a:r>
              <a:rPr lang="en-US" dirty="0" err="1">
                <a:solidFill>
                  <a:srgbClr val="5E6C85"/>
                </a:solidFill>
              </a:rPr>
              <a:t>haemolysis</a:t>
            </a:r>
            <a:r>
              <a:rPr lang="en-US" dirty="0">
                <a:solidFill>
                  <a:srgbClr val="5E6C85"/>
                </a:solidFill>
              </a:rPr>
              <a:t>; PNH, paroxysmal nocturnal </a:t>
            </a:r>
            <a:r>
              <a:rPr lang="en-US" dirty="0" err="1">
                <a:solidFill>
                  <a:srgbClr val="5E6C85"/>
                </a:solidFill>
              </a:rPr>
              <a:t>haemoglobinuria</a:t>
            </a:r>
            <a:r>
              <a:rPr lang="en-US" dirty="0">
                <a:solidFill>
                  <a:srgbClr val="5E6C85"/>
                </a:solidFill>
              </a:rPr>
              <a:t>.</a:t>
            </a:r>
            <a:endParaRPr lang="en-GB" dirty="0">
              <a:solidFill>
                <a:srgbClr val="5E6C85"/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23A7C5A-DCBD-3049-A8F5-856D9E31D2A9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Griffin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AJH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2024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2F36F6E5-C5EB-5148-A847-ADD8252C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 err="1"/>
              <a:t>Pegcetacoplan</a:t>
            </a:r>
            <a:r>
              <a:rPr lang="fr-FR" dirty="0"/>
              <a:t> - Real world </a:t>
            </a:r>
            <a:r>
              <a:rPr lang="fr-FR" dirty="0" err="1"/>
              <a:t>experience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3000" b="0" dirty="0" err="1"/>
              <a:t>Retrospective</a:t>
            </a:r>
            <a:r>
              <a:rPr lang="fr-FR" sz="3000" b="0" dirty="0"/>
              <a:t> </a:t>
            </a:r>
            <a:r>
              <a:rPr lang="fr-FR" sz="3000" b="0" dirty="0" err="1"/>
              <a:t>analysis</a:t>
            </a:r>
            <a:r>
              <a:rPr lang="fr-FR" sz="3000" b="0" dirty="0"/>
              <a:t> – UK &amp; France - </a:t>
            </a:r>
            <a:r>
              <a:rPr lang="en" sz="3000" b="0" dirty="0"/>
              <a:t>May 2019 and August 2023</a:t>
            </a:r>
            <a:endParaRPr lang="fr-FR" sz="3000" b="0" u="sng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6B12567-DC8E-E54B-B8EE-44D3674886CC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, chunk 3">
            <a:extLst>
              <a:ext uri="{FF2B5EF4-FFF2-40B4-BE49-F238E27FC236}">
                <a16:creationId xmlns:a16="http://schemas.microsoft.com/office/drawing/2014/main" id="{43AEA33C-672B-B64E-9F0F-FC1E002934A6}"/>
              </a:ext>
            </a:extLst>
          </p:cNvPr>
          <p:cNvSpPr txBox="1"/>
          <p:nvPr/>
        </p:nvSpPr>
        <p:spPr>
          <a:xfrm>
            <a:off x="3071792" y="5102489"/>
            <a:ext cx="6068101" cy="1217769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numCol="1" rtlCol="0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indent="0" algn="ctr" defTabSz="914377">
              <a:buNone/>
              <a:defRPr/>
            </a:pPr>
            <a:r>
              <a:rPr lang="en-GB" b="1" dirty="0">
                <a:solidFill>
                  <a:prstClr val="white"/>
                </a:solidFill>
              </a:rPr>
              <a:t>BTH events were manageable - </a:t>
            </a:r>
            <a:r>
              <a:rPr lang="en-GB" dirty="0">
                <a:solidFill>
                  <a:prstClr val="white"/>
                </a:solidFill>
              </a:rPr>
              <a:t>successful clinical management included daily SC </a:t>
            </a:r>
            <a:r>
              <a:rPr lang="en-GB" dirty="0" err="1">
                <a:solidFill>
                  <a:prstClr val="white"/>
                </a:solidFill>
              </a:rPr>
              <a:t>pegcetacoplan</a:t>
            </a:r>
            <a:r>
              <a:rPr lang="en-GB" dirty="0">
                <a:solidFill>
                  <a:prstClr val="white"/>
                </a:solidFill>
              </a:rPr>
              <a:t> for 3 days, single eculizumab doses and/or blood transfusions</a:t>
            </a:r>
          </a:p>
          <a:p>
            <a:pPr marL="0" indent="0" algn="ctr" defTabSz="914377">
              <a:buNone/>
              <a:defRPr/>
            </a:pPr>
            <a:r>
              <a:rPr lang="en-GB" b="1" u="sng" dirty="0">
                <a:solidFill>
                  <a:prstClr val="white"/>
                </a:solidFill>
              </a:rPr>
              <a:t>No drug discontinuation</a:t>
            </a:r>
            <a:endParaRPr lang="en-US" b="1" u="sng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5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10" descr="globulesVerticaux.png">
            <a:extLst>
              <a:ext uri="{FF2B5EF4-FFF2-40B4-BE49-F238E27FC236}">
                <a16:creationId xmlns:a16="http://schemas.microsoft.com/office/drawing/2014/main" id="{580B4AD4-69E5-4256-8762-31D3720D9F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3109">
            <a:off x="9446090" y="-267843"/>
            <a:ext cx="2873143" cy="4065859"/>
          </a:xfrm>
          <a:prstGeom prst="rect">
            <a:avLst/>
          </a:prstGeom>
        </p:spPr>
      </p:pic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197E42AA-89AF-6B42-BF7C-87C7B07EFC6B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03" name="Titre 1">
            <a:extLst>
              <a:ext uri="{FF2B5EF4-FFF2-40B4-BE49-F238E27FC236}">
                <a16:creationId xmlns:a16="http://schemas.microsoft.com/office/drawing/2014/main" id="{765509E9-7278-E843-8938-EAE4833A2F46}"/>
              </a:ext>
            </a:extLst>
          </p:cNvPr>
          <p:cNvSpPr txBox="1">
            <a:spLocks/>
          </p:cNvSpPr>
          <p:nvPr/>
        </p:nvSpPr>
        <p:spPr>
          <a:xfrm>
            <a:off x="838202" y="152427"/>
            <a:ext cx="10515599" cy="777875"/>
          </a:xfrm>
          <a:prstGeom prst="rect">
            <a:avLst/>
          </a:prstGeom>
        </p:spPr>
        <p:txBody>
          <a:bodyPr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i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fr-FR" sz="3600" dirty="0" err="1">
                <a:solidFill>
                  <a:sysClr val="windowText" lastClr="000000"/>
                </a:solidFill>
                <a:latin typeface="Calibri" panose="020F0502020204030204"/>
              </a:rPr>
              <a:t>Iptacopan</a:t>
            </a:r>
            <a:endParaRPr lang="fr-FR" sz="3000" b="0" u="sng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EB68C9-7C70-AA48-9A9A-DC8FC0B9C77D}"/>
              </a:ext>
            </a:extLst>
          </p:cNvPr>
          <p:cNvSpPr/>
          <p:nvPr/>
        </p:nvSpPr>
        <p:spPr>
          <a:xfrm>
            <a:off x="3031959" y="6580320"/>
            <a:ext cx="6160168" cy="2486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CasellaDiTesto 7">
            <a:extLst>
              <a:ext uri="{FF2B5EF4-FFF2-40B4-BE49-F238E27FC236}">
                <a16:creationId xmlns:a16="http://schemas.microsoft.com/office/drawing/2014/main" id="{8A5DDDB4-C8DB-6A44-B315-F36485C4C98E}"/>
              </a:ext>
            </a:extLst>
          </p:cNvPr>
          <p:cNvSpPr txBox="1"/>
          <p:nvPr/>
        </p:nvSpPr>
        <p:spPr>
          <a:xfrm>
            <a:off x="55263" y="6519683"/>
            <a:ext cx="78456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it-IT" sz="1200" dirty="0" err="1">
                <a:solidFill>
                  <a:prstClr val="black"/>
                </a:solidFill>
                <a:latin typeface="Calibri" panose="020F0502020204030204"/>
              </a:rPr>
              <a:t>Risitano</a:t>
            </a:r>
            <a:r>
              <a:rPr lang="it-IT" sz="1200" dirty="0">
                <a:solidFill>
                  <a:prstClr val="black"/>
                </a:solidFill>
                <a:latin typeface="Calibri" panose="020F0502020204030204"/>
              </a:rPr>
              <a:t> e</a:t>
            </a:r>
            <a:r>
              <a:rPr lang="it-IT" sz="1200" i="1" dirty="0">
                <a:solidFill>
                  <a:prstClr val="black"/>
                </a:solidFill>
                <a:latin typeface="Calibri" panose="020F0502020204030204"/>
              </a:rPr>
              <a:t>t al</a:t>
            </a:r>
            <a:r>
              <a:rPr lang="it-IT" sz="1200" dirty="0">
                <a:solidFill>
                  <a:prstClr val="black"/>
                </a:solidFill>
                <a:latin typeface="Calibri" panose="020F0502020204030204"/>
              </a:rPr>
              <a:t>. Lancet </a:t>
            </a:r>
            <a:r>
              <a:rPr lang="it-IT" sz="1200" dirty="0" err="1">
                <a:solidFill>
                  <a:prstClr val="black"/>
                </a:solidFill>
                <a:latin typeface="Calibri" panose="020F0502020204030204"/>
              </a:rPr>
              <a:t>haematology</a:t>
            </a:r>
            <a:r>
              <a:rPr lang="it-IT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it-IT" sz="1200" i="1" dirty="0">
                <a:solidFill>
                  <a:prstClr val="black"/>
                </a:solidFill>
                <a:latin typeface="Calibri" panose="020F0502020204030204"/>
              </a:rPr>
              <a:t>2025</a:t>
            </a:r>
          </a:p>
        </p:txBody>
      </p:sp>
      <p:graphicFrame>
        <p:nvGraphicFramePr>
          <p:cNvPr id="15" name="Table 8">
            <a:extLst>
              <a:ext uri="{FF2B5EF4-FFF2-40B4-BE49-F238E27FC236}">
                <a16:creationId xmlns:a16="http://schemas.microsoft.com/office/drawing/2014/main" id="{DC3909A7-CFC3-D249-97BE-FDB8ADFE76A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6796" y="4679328"/>
          <a:ext cx="11088689" cy="9475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154244">
                  <a:extLst>
                    <a:ext uri="{9D8B030D-6E8A-4147-A177-3AD203B41FA5}">
                      <a16:colId xmlns:a16="http://schemas.microsoft.com/office/drawing/2014/main" val="2180422062"/>
                    </a:ext>
                  </a:extLst>
                </a:gridCol>
                <a:gridCol w="2568103">
                  <a:extLst>
                    <a:ext uri="{9D8B030D-6E8A-4147-A177-3AD203B41FA5}">
                      <a16:colId xmlns:a16="http://schemas.microsoft.com/office/drawing/2014/main" val="1496768539"/>
                    </a:ext>
                  </a:extLst>
                </a:gridCol>
                <a:gridCol w="2665379">
                  <a:extLst>
                    <a:ext uri="{9D8B030D-6E8A-4147-A177-3AD203B41FA5}">
                      <a16:colId xmlns:a16="http://schemas.microsoft.com/office/drawing/2014/main" val="2204643115"/>
                    </a:ext>
                  </a:extLst>
                </a:gridCol>
                <a:gridCol w="3700963">
                  <a:extLst>
                    <a:ext uri="{9D8B030D-6E8A-4147-A177-3AD203B41FA5}">
                      <a16:colId xmlns:a16="http://schemas.microsoft.com/office/drawing/2014/main" val="1341110109"/>
                    </a:ext>
                  </a:extLst>
                </a:gridCol>
              </a:tblGrid>
              <a:tr h="437760">
                <a:tc>
                  <a:txBody>
                    <a:bodyPr/>
                    <a:lstStyle/>
                    <a:p>
                      <a:endParaRPr lang="en-GB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Treatment arm</a:t>
                      </a:r>
                      <a:endParaRPr lang="en-GB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Adjusted mean change from baseline at Week 48 (95% CI)</a:t>
                      </a:r>
                      <a:endParaRPr lang="en-GB" sz="12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Adjusted mean difference in change from baseline (95% CI): Week 48 versus Week 24</a:t>
                      </a:r>
                      <a:r>
                        <a:rPr lang="en-US" sz="1200" b="1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§</a:t>
                      </a:r>
                      <a:endParaRPr lang="en-GB" sz="1200" b="1" baseline="30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259515"/>
                  </a:ext>
                </a:extLst>
              </a:tr>
              <a:tr h="254880">
                <a:tc rowSpan="2">
                  <a:txBody>
                    <a:bodyPr/>
                    <a:lstStyle/>
                    <a:p>
                      <a:r>
                        <a:rPr lang="en-US" sz="1200" dirty="0">
                          <a:latin typeface="+mn-lt"/>
                        </a:rPr>
                        <a:t>Change from baseline in </a:t>
                      </a:r>
                      <a:br>
                        <a:rPr lang="en-US" sz="1200" dirty="0">
                          <a:latin typeface="+mn-lt"/>
                        </a:rPr>
                      </a:br>
                      <a:r>
                        <a:rPr lang="en-US" sz="1200" dirty="0">
                          <a:latin typeface="+mn-lt"/>
                        </a:rPr>
                        <a:t>Hb level (g/dL)</a:t>
                      </a:r>
                      <a:r>
                        <a:rPr lang="en-GB" sz="1200" baseline="30000" dirty="0"/>
                        <a:t>‡</a:t>
                      </a:r>
                      <a:endParaRPr lang="en-GB" sz="1200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Iptacopan </a:t>
                      </a:r>
                      <a:endParaRPr lang="en-GB" sz="12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CA8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7CA800"/>
                          </a:solidFill>
                          <a:latin typeface="+mn-lt"/>
                        </a:rPr>
                        <a:t>+3.35 </a:t>
                      </a:r>
                      <a:r>
                        <a:rPr lang="en-GB" sz="1200" b="0" dirty="0">
                          <a:solidFill>
                            <a:srgbClr val="7CA800"/>
                          </a:solidFill>
                          <a:latin typeface="+mn-lt"/>
                        </a:rPr>
                        <a:t>(3.04, 3.67)</a:t>
                      </a:r>
                      <a:endParaRPr lang="en-GB" sz="1200" b="0" dirty="0">
                        <a:solidFill>
                          <a:srgbClr val="7CA8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7CA800"/>
                          </a:solidFill>
                          <a:latin typeface="+mn-lt"/>
                        </a:rPr>
                        <a:t>−0.41 </a:t>
                      </a:r>
                      <a:r>
                        <a:rPr lang="en-GB" sz="1200" b="0" dirty="0">
                          <a:solidFill>
                            <a:srgbClr val="7CA800"/>
                          </a:solidFill>
                          <a:latin typeface="+mn-lt"/>
                        </a:rPr>
                        <a:t>(−0.80, −0.01)</a:t>
                      </a:r>
                      <a:endParaRPr lang="en-GB" sz="1200" b="0" dirty="0">
                        <a:solidFill>
                          <a:srgbClr val="7CA8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715618"/>
                  </a:ext>
                </a:extLst>
              </a:tr>
              <a:tr h="254880">
                <a:tc vMerge="1">
                  <a:txBody>
                    <a:bodyPr/>
                    <a:lstStyle/>
                    <a:p>
                      <a:pPr marL="0"/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Female, n (%)</a:t>
                      </a:r>
                    </a:p>
                  </a:txBody>
                  <a:tcPr marT="36000" marB="36000" anchor="ctr">
                    <a:solidFill>
                      <a:srgbClr val="E0EF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bg1"/>
                          </a:solidFill>
                          <a:latin typeface="+mn-lt"/>
                        </a:rPr>
                        <a:t>Anti-C5 to iptacopan</a:t>
                      </a:r>
                      <a:endParaRPr lang="en-US" sz="12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+mn-lt"/>
                        </a:rPr>
                        <a:t>+3.36 </a:t>
                      </a:r>
                      <a:r>
                        <a:rPr lang="en-US" sz="1200" b="0" dirty="0">
                          <a:solidFill>
                            <a:srgbClr val="0070C0"/>
                          </a:solidFill>
                          <a:latin typeface="+mn-lt"/>
                        </a:rPr>
                        <a:t>(2.94, 3.79)</a:t>
                      </a:r>
                      <a:endParaRPr lang="en-GB" sz="1200" b="0" dirty="0">
                        <a:solidFill>
                          <a:srgbClr val="0070C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+mn-lt"/>
                        </a:rPr>
                        <a:t>+</a:t>
                      </a:r>
                      <a:r>
                        <a:rPr lang="en-GB" sz="1200" b="1" dirty="0">
                          <a:solidFill>
                            <a:srgbClr val="0070C0"/>
                          </a:solidFill>
                          <a:latin typeface="+mn-lt"/>
                        </a:rPr>
                        <a:t>3.02 </a:t>
                      </a:r>
                      <a:r>
                        <a:rPr lang="en-GB" sz="1200" b="0" dirty="0">
                          <a:solidFill>
                            <a:srgbClr val="0070C0"/>
                          </a:solidFill>
                          <a:latin typeface="+mn-lt"/>
                        </a:rPr>
                        <a:t>(2.49, 3.56)</a:t>
                      </a:r>
                      <a:endParaRPr lang="en-GB" sz="1200" b="0" dirty="0">
                        <a:solidFill>
                          <a:srgbClr val="0070C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8870463"/>
                  </a:ext>
                </a:extLst>
              </a:tr>
            </a:tbl>
          </a:graphicData>
        </a:graphic>
      </p:graphicFrame>
      <p:grpSp>
        <p:nvGrpSpPr>
          <p:cNvPr id="16" name="Group 23">
            <a:extLst>
              <a:ext uri="{FF2B5EF4-FFF2-40B4-BE49-F238E27FC236}">
                <a16:creationId xmlns:a16="http://schemas.microsoft.com/office/drawing/2014/main" id="{FED82AE2-BCEB-AC48-BEAA-29BEC277058E}"/>
              </a:ext>
            </a:extLst>
          </p:cNvPr>
          <p:cNvGrpSpPr/>
          <p:nvPr/>
        </p:nvGrpSpPr>
        <p:grpSpPr>
          <a:xfrm>
            <a:off x="10902962" y="2974074"/>
            <a:ext cx="1232223" cy="1508364"/>
            <a:chOff x="7886770" y="2043540"/>
            <a:chExt cx="924167" cy="1131273"/>
          </a:xfrm>
        </p:grpSpPr>
        <p:sp>
          <p:nvSpPr>
            <p:cNvPr id="17" name="Rectangle: Rounded Corners 20">
              <a:extLst>
                <a:ext uri="{FF2B5EF4-FFF2-40B4-BE49-F238E27FC236}">
                  <a16:creationId xmlns:a16="http://schemas.microsoft.com/office/drawing/2014/main" id="{26838C50-30CC-8046-A21F-48D1D4FDC704}"/>
                </a:ext>
              </a:extLst>
            </p:cNvPr>
            <p:cNvSpPr/>
            <p:nvPr/>
          </p:nvSpPr>
          <p:spPr>
            <a:xfrm>
              <a:off x="7930840" y="2043540"/>
              <a:ext cx="839440" cy="113127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8D3445C1-C4DC-ED4C-A022-40E9BF16DC1E}"/>
                </a:ext>
              </a:extLst>
            </p:cNvPr>
            <p:cNvSpPr txBox="1"/>
            <p:nvPr/>
          </p:nvSpPr>
          <p:spPr>
            <a:xfrm>
              <a:off x="7886770" y="2071714"/>
              <a:ext cx="924167" cy="10387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Mean </a:t>
              </a:r>
              <a:b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48-week </a:t>
              </a:r>
              <a:b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Hb level:</a:t>
              </a:r>
            </a:p>
            <a:p>
              <a:pPr algn="ctr" defTabSz="914377">
                <a:defRPr/>
              </a:pPr>
              <a:r>
                <a:rPr lang="en-US" sz="1200" b="1" dirty="0">
                  <a:solidFill>
                    <a:srgbClr val="7CA8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12.2 g/dL</a:t>
              </a:r>
            </a:p>
            <a:p>
              <a:pPr algn="ctr" defTabSz="914377">
                <a:defRPr/>
              </a:pPr>
              <a:r>
                <a:rPr lang="en-US" sz="1200" b="1" dirty="0">
                  <a:solidFill>
                    <a:srgbClr val="7CA8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(SD 1.6) </a:t>
              </a:r>
              <a:br>
                <a:rPr lang="en-US" sz="1200" b="1" dirty="0">
                  <a:solidFill>
                    <a:srgbClr val="7CA8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12.1 g/dL </a:t>
              </a:r>
              <a:br>
                <a:rPr lang="en-US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(SD 1.4)</a:t>
              </a:r>
            </a:p>
          </p:txBody>
        </p:sp>
      </p:grpSp>
      <p:sp>
        <p:nvSpPr>
          <p:cNvPr id="19" name="TextBox 66">
            <a:extLst>
              <a:ext uri="{FF2B5EF4-FFF2-40B4-BE49-F238E27FC236}">
                <a16:creationId xmlns:a16="http://schemas.microsoft.com/office/drawing/2014/main" id="{C76CFC21-4E73-DA42-A519-9E0E3FD30BC0}"/>
              </a:ext>
            </a:extLst>
          </p:cNvPr>
          <p:cNvSpPr txBox="1"/>
          <p:nvPr/>
        </p:nvSpPr>
        <p:spPr>
          <a:xfrm>
            <a:off x="941585" y="3787999"/>
            <a:ext cx="2186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 with available data</a:t>
            </a:r>
            <a:endParaRPr lang="en-GB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246">
            <a:extLst>
              <a:ext uri="{FF2B5EF4-FFF2-40B4-BE49-F238E27FC236}">
                <a16:creationId xmlns:a16="http://schemas.microsoft.com/office/drawing/2014/main" id="{7C1FF050-AB7B-F444-9515-5379DF3D4BE5}"/>
              </a:ext>
            </a:extLst>
          </p:cNvPr>
          <p:cNvSpPr txBox="1"/>
          <p:nvPr/>
        </p:nvSpPr>
        <p:spPr>
          <a:xfrm>
            <a:off x="1765086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21" name="TextBox 247">
            <a:extLst>
              <a:ext uri="{FF2B5EF4-FFF2-40B4-BE49-F238E27FC236}">
                <a16:creationId xmlns:a16="http://schemas.microsoft.com/office/drawing/2014/main" id="{CCFA7617-C71B-184A-A933-EC1E17C01E7A}"/>
              </a:ext>
            </a:extLst>
          </p:cNvPr>
          <p:cNvSpPr txBox="1"/>
          <p:nvPr/>
        </p:nvSpPr>
        <p:spPr>
          <a:xfrm>
            <a:off x="1978398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22" name="TextBox 248">
            <a:extLst>
              <a:ext uri="{FF2B5EF4-FFF2-40B4-BE49-F238E27FC236}">
                <a16:creationId xmlns:a16="http://schemas.microsoft.com/office/drawing/2014/main" id="{5515166F-D688-EF42-B3A2-63C3BE6672AE}"/>
              </a:ext>
            </a:extLst>
          </p:cNvPr>
          <p:cNvSpPr txBox="1"/>
          <p:nvPr/>
        </p:nvSpPr>
        <p:spPr>
          <a:xfrm>
            <a:off x="2171677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23" name="TextBox 249">
            <a:extLst>
              <a:ext uri="{FF2B5EF4-FFF2-40B4-BE49-F238E27FC236}">
                <a16:creationId xmlns:a16="http://schemas.microsoft.com/office/drawing/2014/main" id="{39E75364-202F-BF44-8971-E94E5DE64688}"/>
              </a:ext>
            </a:extLst>
          </p:cNvPr>
          <p:cNvSpPr txBox="1"/>
          <p:nvPr/>
        </p:nvSpPr>
        <p:spPr>
          <a:xfrm>
            <a:off x="2508986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25" name="TextBox 250">
            <a:extLst>
              <a:ext uri="{FF2B5EF4-FFF2-40B4-BE49-F238E27FC236}">
                <a16:creationId xmlns:a16="http://schemas.microsoft.com/office/drawing/2014/main" id="{9AEC9DAE-1204-994B-85C7-01B826725C38}"/>
              </a:ext>
            </a:extLst>
          </p:cNvPr>
          <p:cNvSpPr txBox="1"/>
          <p:nvPr/>
        </p:nvSpPr>
        <p:spPr>
          <a:xfrm>
            <a:off x="2848489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26" name="TextBox 251">
            <a:extLst>
              <a:ext uri="{FF2B5EF4-FFF2-40B4-BE49-F238E27FC236}">
                <a16:creationId xmlns:a16="http://schemas.microsoft.com/office/drawing/2014/main" id="{50A06BF1-0C71-9141-A800-07CDFA232571}"/>
              </a:ext>
            </a:extLst>
          </p:cNvPr>
          <p:cNvSpPr txBox="1"/>
          <p:nvPr/>
        </p:nvSpPr>
        <p:spPr>
          <a:xfrm>
            <a:off x="3226286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27" name="TextBox 252">
            <a:extLst>
              <a:ext uri="{FF2B5EF4-FFF2-40B4-BE49-F238E27FC236}">
                <a16:creationId xmlns:a16="http://schemas.microsoft.com/office/drawing/2014/main" id="{1E593665-8F3E-F241-8715-63C675C3868F}"/>
              </a:ext>
            </a:extLst>
          </p:cNvPr>
          <p:cNvSpPr txBox="1"/>
          <p:nvPr/>
        </p:nvSpPr>
        <p:spPr>
          <a:xfrm>
            <a:off x="3944774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28" name="TextBox 253">
            <a:extLst>
              <a:ext uri="{FF2B5EF4-FFF2-40B4-BE49-F238E27FC236}">
                <a16:creationId xmlns:a16="http://schemas.microsoft.com/office/drawing/2014/main" id="{3DCCF8B9-8948-CB48-A2E7-D47D20B56414}"/>
              </a:ext>
            </a:extLst>
          </p:cNvPr>
          <p:cNvSpPr txBox="1"/>
          <p:nvPr/>
        </p:nvSpPr>
        <p:spPr>
          <a:xfrm>
            <a:off x="4656474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29" name="TextBox 254">
            <a:extLst>
              <a:ext uri="{FF2B5EF4-FFF2-40B4-BE49-F238E27FC236}">
                <a16:creationId xmlns:a16="http://schemas.microsoft.com/office/drawing/2014/main" id="{FF531C57-4800-774A-8A8B-22FC2B5088F0}"/>
              </a:ext>
            </a:extLst>
          </p:cNvPr>
          <p:cNvSpPr txBox="1"/>
          <p:nvPr/>
        </p:nvSpPr>
        <p:spPr>
          <a:xfrm>
            <a:off x="4995356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30" name="TextBox 255">
            <a:extLst>
              <a:ext uri="{FF2B5EF4-FFF2-40B4-BE49-F238E27FC236}">
                <a16:creationId xmlns:a16="http://schemas.microsoft.com/office/drawing/2014/main" id="{C6500195-6FB0-6144-9628-3394C28FE378}"/>
              </a:ext>
            </a:extLst>
          </p:cNvPr>
          <p:cNvSpPr txBox="1"/>
          <p:nvPr/>
        </p:nvSpPr>
        <p:spPr>
          <a:xfrm>
            <a:off x="5353062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1" name="TextBox 256">
            <a:extLst>
              <a:ext uri="{FF2B5EF4-FFF2-40B4-BE49-F238E27FC236}">
                <a16:creationId xmlns:a16="http://schemas.microsoft.com/office/drawing/2014/main" id="{8D07072E-B682-2444-8FE4-8A7074072BF9}"/>
              </a:ext>
            </a:extLst>
          </p:cNvPr>
          <p:cNvSpPr txBox="1"/>
          <p:nvPr/>
        </p:nvSpPr>
        <p:spPr>
          <a:xfrm>
            <a:off x="5710642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2" name="TextBox 257">
            <a:extLst>
              <a:ext uri="{FF2B5EF4-FFF2-40B4-BE49-F238E27FC236}">
                <a16:creationId xmlns:a16="http://schemas.microsoft.com/office/drawing/2014/main" id="{E16131C0-9274-B04A-BC73-39B38C7C479F}"/>
              </a:ext>
            </a:extLst>
          </p:cNvPr>
          <p:cNvSpPr txBox="1"/>
          <p:nvPr/>
        </p:nvSpPr>
        <p:spPr>
          <a:xfrm>
            <a:off x="6070718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33" name="TextBox 258">
            <a:extLst>
              <a:ext uri="{FF2B5EF4-FFF2-40B4-BE49-F238E27FC236}">
                <a16:creationId xmlns:a16="http://schemas.microsoft.com/office/drawing/2014/main" id="{99856545-81D8-5740-812C-697263C62986}"/>
              </a:ext>
            </a:extLst>
          </p:cNvPr>
          <p:cNvSpPr txBox="1"/>
          <p:nvPr/>
        </p:nvSpPr>
        <p:spPr>
          <a:xfrm>
            <a:off x="6321140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34" name="TextBox 259">
            <a:extLst>
              <a:ext uri="{FF2B5EF4-FFF2-40B4-BE49-F238E27FC236}">
                <a16:creationId xmlns:a16="http://schemas.microsoft.com/office/drawing/2014/main" id="{068AF3DF-4FA1-2340-8504-017BF7D2F0A6}"/>
              </a:ext>
            </a:extLst>
          </p:cNvPr>
          <p:cNvSpPr txBox="1"/>
          <p:nvPr/>
        </p:nvSpPr>
        <p:spPr>
          <a:xfrm>
            <a:off x="6801468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35" name="TextBox 260">
            <a:extLst>
              <a:ext uri="{FF2B5EF4-FFF2-40B4-BE49-F238E27FC236}">
                <a16:creationId xmlns:a16="http://schemas.microsoft.com/office/drawing/2014/main" id="{9C903384-B8D6-404D-A057-DB89F02402AE}"/>
              </a:ext>
            </a:extLst>
          </p:cNvPr>
          <p:cNvSpPr txBox="1"/>
          <p:nvPr/>
        </p:nvSpPr>
        <p:spPr>
          <a:xfrm>
            <a:off x="7506844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6" name="TextBox 261">
            <a:extLst>
              <a:ext uri="{FF2B5EF4-FFF2-40B4-BE49-F238E27FC236}">
                <a16:creationId xmlns:a16="http://schemas.microsoft.com/office/drawing/2014/main" id="{BF9AC03C-D19E-D34C-8CF5-7FD067A8F46C}"/>
              </a:ext>
            </a:extLst>
          </p:cNvPr>
          <p:cNvSpPr txBox="1"/>
          <p:nvPr/>
        </p:nvSpPr>
        <p:spPr>
          <a:xfrm>
            <a:off x="8230384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37" name="TextBox 262">
            <a:extLst>
              <a:ext uri="{FF2B5EF4-FFF2-40B4-BE49-F238E27FC236}">
                <a16:creationId xmlns:a16="http://schemas.microsoft.com/office/drawing/2014/main" id="{C7AE7957-2277-F340-9E4B-1C8887658C80}"/>
              </a:ext>
            </a:extLst>
          </p:cNvPr>
          <p:cNvSpPr txBox="1"/>
          <p:nvPr/>
        </p:nvSpPr>
        <p:spPr>
          <a:xfrm>
            <a:off x="8945630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38" name="TextBox 263">
            <a:extLst>
              <a:ext uri="{FF2B5EF4-FFF2-40B4-BE49-F238E27FC236}">
                <a16:creationId xmlns:a16="http://schemas.microsoft.com/office/drawing/2014/main" id="{C34929AE-2125-AB4D-BE5E-D48E4AF6DBAB}"/>
              </a:ext>
            </a:extLst>
          </p:cNvPr>
          <p:cNvSpPr txBox="1"/>
          <p:nvPr/>
        </p:nvSpPr>
        <p:spPr>
          <a:xfrm>
            <a:off x="9680696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39" name="TextBox 264">
            <a:extLst>
              <a:ext uri="{FF2B5EF4-FFF2-40B4-BE49-F238E27FC236}">
                <a16:creationId xmlns:a16="http://schemas.microsoft.com/office/drawing/2014/main" id="{911700C5-8C8F-F745-85A3-874393B51D62}"/>
              </a:ext>
            </a:extLst>
          </p:cNvPr>
          <p:cNvSpPr txBox="1"/>
          <p:nvPr/>
        </p:nvSpPr>
        <p:spPr>
          <a:xfrm>
            <a:off x="10446408" y="428114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40" name="TextBox 292">
            <a:extLst>
              <a:ext uri="{FF2B5EF4-FFF2-40B4-BE49-F238E27FC236}">
                <a16:creationId xmlns:a16="http://schemas.microsoft.com/office/drawing/2014/main" id="{3B6FD04D-500D-2044-B05D-9E01D7D7CBBB}"/>
              </a:ext>
            </a:extLst>
          </p:cNvPr>
          <p:cNvSpPr txBox="1"/>
          <p:nvPr/>
        </p:nvSpPr>
        <p:spPr>
          <a:xfrm>
            <a:off x="176508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</a:p>
        </p:txBody>
      </p:sp>
      <p:sp>
        <p:nvSpPr>
          <p:cNvPr id="41" name="TextBox 293">
            <a:extLst>
              <a:ext uri="{FF2B5EF4-FFF2-40B4-BE49-F238E27FC236}">
                <a16:creationId xmlns:a16="http://schemas.microsoft.com/office/drawing/2014/main" id="{9018595F-9650-0B4A-AAD0-515D13F6AB82}"/>
              </a:ext>
            </a:extLst>
          </p:cNvPr>
          <p:cNvSpPr txBox="1"/>
          <p:nvPr/>
        </p:nvSpPr>
        <p:spPr>
          <a:xfrm>
            <a:off x="1978398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</a:t>
            </a:r>
          </a:p>
        </p:txBody>
      </p:sp>
      <p:sp>
        <p:nvSpPr>
          <p:cNvPr id="42" name="TextBox 294">
            <a:extLst>
              <a:ext uri="{FF2B5EF4-FFF2-40B4-BE49-F238E27FC236}">
                <a16:creationId xmlns:a16="http://schemas.microsoft.com/office/drawing/2014/main" id="{37539F97-FBB7-E642-B782-F9267FF89B46}"/>
              </a:ext>
            </a:extLst>
          </p:cNvPr>
          <p:cNvSpPr txBox="1"/>
          <p:nvPr/>
        </p:nvSpPr>
        <p:spPr>
          <a:xfrm>
            <a:off x="217167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43" name="TextBox 295">
            <a:extLst>
              <a:ext uri="{FF2B5EF4-FFF2-40B4-BE49-F238E27FC236}">
                <a16:creationId xmlns:a16="http://schemas.microsoft.com/office/drawing/2014/main" id="{43A214C7-5D95-0D4D-9DE9-99D5BDF96339}"/>
              </a:ext>
            </a:extLst>
          </p:cNvPr>
          <p:cNvSpPr txBox="1"/>
          <p:nvPr/>
        </p:nvSpPr>
        <p:spPr>
          <a:xfrm>
            <a:off x="2848488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44" name="TextBox 296">
            <a:extLst>
              <a:ext uri="{FF2B5EF4-FFF2-40B4-BE49-F238E27FC236}">
                <a16:creationId xmlns:a16="http://schemas.microsoft.com/office/drawing/2014/main" id="{1E185149-7FE3-1B4F-AFA3-C110297F0F19}"/>
              </a:ext>
            </a:extLst>
          </p:cNvPr>
          <p:cNvSpPr txBox="1"/>
          <p:nvPr/>
        </p:nvSpPr>
        <p:spPr>
          <a:xfrm>
            <a:off x="3944774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45" name="TextBox 297">
            <a:extLst>
              <a:ext uri="{FF2B5EF4-FFF2-40B4-BE49-F238E27FC236}">
                <a16:creationId xmlns:a16="http://schemas.microsoft.com/office/drawing/2014/main" id="{1C421A3D-8B1D-4143-BD98-B712D51D1B26}"/>
              </a:ext>
            </a:extLst>
          </p:cNvPr>
          <p:cNvSpPr txBox="1"/>
          <p:nvPr/>
        </p:nvSpPr>
        <p:spPr>
          <a:xfrm>
            <a:off x="499535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46" name="TextBox 298">
            <a:extLst>
              <a:ext uri="{FF2B5EF4-FFF2-40B4-BE49-F238E27FC236}">
                <a16:creationId xmlns:a16="http://schemas.microsoft.com/office/drawing/2014/main" id="{45E99AB7-4C84-C24C-A54F-F854E58FCFF9}"/>
              </a:ext>
            </a:extLst>
          </p:cNvPr>
          <p:cNvSpPr txBox="1"/>
          <p:nvPr/>
        </p:nvSpPr>
        <p:spPr>
          <a:xfrm>
            <a:off x="5353062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47" name="TextBox 299">
            <a:extLst>
              <a:ext uri="{FF2B5EF4-FFF2-40B4-BE49-F238E27FC236}">
                <a16:creationId xmlns:a16="http://schemas.microsoft.com/office/drawing/2014/main" id="{E8F7156D-611F-CB4A-A857-A2BB2E01CC65}"/>
              </a:ext>
            </a:extLst>
          </p:cNvPr>
          <p:cNvSpPr txBox="1"/>
          <p:nvPr/>
        </p:nvSpPr>
        <p:spPr>
          <a:xfrm>
            <a:off x="5710642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48" name="TextBox 300">
            <a:extLst>
              <a:ext uri="{FF2B5EF4-FFF2-40B4-BE49-F238E27FC236}">
                <a16:creationId xmlns:a16="http://schemas.microsoft.com/office/drawing/2014/main" id="{5969E058-34C7-AE4A-8D4D-F866D32EA8D9}"/>
              </a:ext>
            </a:extLst>
          </p:cNvPr>
          <p:cNvSpPr txBox="1"/>
          <p:nvPr/>
        </p:nvSpPr>
        <p:spPr>
          <a:xfrm>
            <a:off x="6070718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</a:t>
            </a:r>
          </a:p>
        </p:txBody>
      </p:sp>
      <p:sp>
        <p:nvSpPr>
          <p:cNvPr id="49" name="TextBox 301">
            <a:extLst>
              <a:ext uri="{FF2B5EF4-FFF2-40B4-BE49-F238E27FC236}">
                <a16:creationId xmlns:a16="http://schemas.microsoft.com/office/drawing/2014/main" id="{6CE431D1-27EB-5A41-95D9-F56B50834494}"/>
              </a:ext>
            </a:extLst>
          </p:cNvPr>
          <p:cNvSpPr txBox="1"/>
          <p:nvPr/>
        </p:nvSpPr>
        <p:spPr>
          <a:xfrm>
            <a:off x="680146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</a:t>
            </a:r>
          </a:p>
        </p:txBody>
      </p:sp>
      <p:sp>
        <p:nvSpPr>
          <p:cNvPr id="50" name="TextBox 302">
            <a:extLst>
              <a:ext uri="{FF2B5EF4-FFF2-40B4-BE49-F238E27FC236}">
                <a16:creationId xmlns:a16="http://schemas.microsoft.com/office/drawing/2014/main" id="{135EA71C-9363-9D49-9DA3-7F6D6783F6CE}"/>
              </a:ext>
            </a:extLst>
          </p:cNvPr>
          <p:cNvSpPr txBox="1"/>
          <p:nvPr/>
        </p:nvSpPr>
        <p:spPr>
          <a:xfrm>
            <a:off x="7506842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51" name="TextBox 303">
            <a:extLst>
              <a:ext uri="{FF2B5EF4-FFF2-40B4-BE49-F238E27FC236}">
                <a16:creationId xmlns:a16="http://schemas.microsoft.com/office/drawing/2014/main" id="{4850CAD2-EB2E-8146-84BD-90B44484512E}"/>
              </a:ext>
            </a:extLst>
          </p:cNvPr>
          <p:cNvSpPr txBox="1"/>
          <p:nvPr/>
        </p:nvSpPr>
        <p:spPr>
          <a:xfrm>
            <a:off x="8230382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52" name="TextBox 304">
            <a:extLst>
              <a:ext uri="{FF2B5EF4-FFF2-40B4-BE49-F238E27FC236}">
                <a16:creationId xmlns:a16="http://schemas.microsoft.com/office/drawing/2014/main" id="{33E3B766-4E65-1A46-BAFF-A4B4D399F8A2}"/>
              </a:ext>
            </a:extLst>
          </p:cNvPr>
          <p:cNvSpPr txBox="1"/>
          <p:nvPr/>
        </p:nvSpPr>
        <p:spPr>
          <a:xfrm>
            <a:off x="8945629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53" name="TextBox 305">
            <a:extLst>
              <a:ext uri="{FF2B5EF4-FFF2-40B4-BE49-F238E27FC236}">
                <a16:creationId xmlns:a16="http://schemas.microsoft.com/office/drawing/2014/main" id="{C7CC4D23-A473-A442-B41B-BE2A0650C00E}"/>
              </a:ext>
            </a:extLst>
          </p:cNvPr>
          <p:cNvSpPr txBox="1"/>
          <p:nvPr/>
        </p:nvSpPr>
        <p:spPr>
          <a:xfrm>
            <a:off x="9680694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54" name="TextBox 306">
            <a:extLst>
              <a:ext uri="{FF2B5EF4-FFF2-40B4-BE49-F238E27FC236}">
                <a16:creationId xmlns:a16="http://schemas.microsoft.com/office/drawing/2014/main" id="{0E3E1953-11FB-3146-8A86-369D3DD44A94}"/>
              </a:ext>
            </a:extLst>
          </p:cNvPr>
          <p:cNvSpPr txBox="1"/>
          <p:nvPr/>
        </p:nvSpPr>
        <p:spPr>
          <a:xfrm>
            <a:off x="1044640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55" name="TextBox 308">
            <a:extLst>
              <a:ext uri="{FF2B5EF4-FFF2-40B4-BE49-F238E27FC236}">
                <a16:creationId xmlns:a16="http://schemas.microsoft.com/office/drawing/2014/main" id="{11D536C5-0B8F-CD42-A2C5-B013F7810F27}"/>
              </a:ext>
            </a:extLst>
          </p:cNvPr>
          <p:cNvSpPr txBox="1"/>
          <p:nvPr/>
        </p:nvSpPr>
        <p:spPr>
          <a:xfrm>
            <a:off x="250733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56" name="TextBox 309">
            <a:extLst>
              <a:ext uri="{FF2B5EF4-FFF2-40B4-BE49-F238E27FC236}">
                <a16:creationId xmlns:a16="http://schemas.microsoft.com/office/drawing/2014/main" id="{F66343E4-C003-DB43-9134-58ACA8D4416C}"/>
              </a:ext>
            </a:extLst>
          </p:cNvPr>
          <p:cNvSpPr txBox="1"/>
          <p:nvPr/>
        </p:nvSpPr>
        <p:spPr>
          <a:xfrm>
            <a:off x="3216736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57" name="TextBox 310">
            <a:extLst>
              <a:ext uri="{FF2B5EF4-FFF2-40B4-BE49-F238E27FC236}">
                <a16:creationId xmlns:a16="http://schemas.microsoft.com/office/drawing/2014/main" id="{6B8E625E-F65E-3842-AA33-C204E078A519}"/>
              </a:ext>
            </a:extLst>
          </p:cNvPr>
          <p:cNvSpPr txBox="1"/>
          <p:nvPr/>
        </p:nvSpPr>
        <p:spPr>
          <a:xfrm>
            <a:off x="4655428" y="400668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58" name="TextBox 311">
            <a:extLst>
              <a:ext uri="{FF2B5EF4-FFF2-40B4-BE49-F238E27FC236}">
                <a16:creationId xmlns:a16="http://schemas.microsoft.com/office/drawing/2014/main" id="{02FD66BE-6415-B34E-A479-90F84B49F87D}"/>
              </a:ext>
            </a:extLst>
          </p:cNvPr>
          <p:cNvSpPr txBox="1"/>
          <p:nvPr/>
        </p:nvSpPr>
        <p:spPr>
          <a:xfrm>
            <a:off x="6360888" y="4006686"/>
            <a:ext cx="269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1200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</p:txBody>
      </p:sp>
      <p:sp>
        <p:nvSpPr>
          <p:cNvPr id="59" name="TextBox 313">
            <a:extLst>
              <a:ext uri="{FF2B5EF4-FFF2-40B4-BE49-F238E27FC236}">
                <a16:creationId xmlns:a16="http://schemas.microsoft.com/office/drawing/2014/main" id="{368AB037-919E-4443-9A95-2406A2C35BC3}"/>
              </a:ext>
            </a:extLst>
          </p:cNvPr>
          <p:cNvSpPr txBox="1"/>
          <p:nvPr/>
        </p:nvSpPr>
        <p:spPr>
          <a:xfrm>
            <a:off x="820937" y="3990702"/>
            <a:ext cx="1025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defRPr/>
            </a:pPr>
            <a:r>
              <a:rPr lang="en-US" sz="1200" b="1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Iptacopan</a:t>
            </a:r>
          </a:p>
        </p:txBody>
      </p:sp>
      <p:sp>
        <p:nvSpPr>
          <p:cNvPr id="60" name="TextBox 5">
            <a:extLst>
              <a:ext uri="{FF2B5EF4-FFF2-40B4-BE49-F238E27FC236}">
                <a16:creationId xmlns:a16="http://schemas.microsoft.com/office/drawing/2014/main" id="{A7A7DD94-2993-664E-9B9F-13E461DC8457}"/>
              </a:ext>
            </a:extLst>
          </p:cNvPr>
          <p:cNvSpPr txBox="1"/>
          <p:nvPr/>
        </p:nvSpPr>
        <p:spPr>
          <a:xfrm>
            <a:off x="811384" y="4194326"/>
            <a:ext cx="10298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914377">
              <a:defRPr/>
            </a:pPr>
            <a:r>
              <a:rPr lang="en-US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Anti-C5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200" b="1" dirty="0">
                <a:solidFill>
                  <a:srgbClr val="7CA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iptacopan</a:t>
            </a:r>
            <a:endParaRPr lang="en-GB" sz="1200" b="1" dirty="0">
              <a:solidFill>
                <a:srgbClr val="7CA8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Group 1206">
            <a:extLst>
              <a:ext uri="{FF2B5EF4-FFF2-40B4-BE49-F238E27FC236}">
                <a16:creationId xmlns:a16="http://schemas.microsoft.com/office/drawing/2014/main" id="{CE5877F5-4AB8-6C40-BB96-AEEC10BD0A91}"/>
              </a:ext>
            </a:extLst>
          </p:cNvPr>
          <p:cNvGrpSpPr/>
          <p:nvPr/>
        </p:nvGrpSpPr>
        <p:grpSpPr>
          <a:xfrm>
            <a:off x="1273388" y="1448278"/>
            <a:ext cx="10232590" cy="2540925"/>
            <a:chOff x="903632" y="890287"/>
            <a:chExt cx="10368379" cy="3085215"/>
          </a:xfrm>
        </p:grpSpPr>
        <p:sp>
          <p:nvSpPr>
            <p:cNvPr id="62" name="TextBox 946">
              <a:extLst>
                <a:ext uri="{FF2B5EF4-FFF2-40B4-BE49-F238E27FC236}">
                  <a16:creationId xmlns:a16="http://schemas.microsoft.com/office/drawing/2014/main" id="{6D05D3AB-7487-7B4C-9627-C4AB49F1C068}"/>
                </a:ext>
              </a:extLst>
            </p:cNvPr>
            <p:cNvSpPr txBox="1"/>
            <p:nvPr/>
          </p:nvSpPr>
          <p:spPr>
            <a:xfrm>
              <a:off x="10566751" y="1888338"/>
              <a:ext cx="705260" cy="3363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en-US" sz="1200" dirty="0">
                  <a:solidFill>
                    <a:prstClr val="black"/>
                  </a:solidFill>
                  <a:latin typeface="Arial" panose="020B0604020202020204"/>
                  <a:cs typeface="Arial" panose="020B0604020202020204" pitchFamily="34" charset="0"/>
                </a:rPr>
                <a:t>12 g/dL</a:t>
              </a:r>
              <a:endParaRPr lang="en-GB" sz="1200" dirty="0">
                <a:solidFill>
                  <a:prstClr val="black"/>
                </a:solidFill>
                <a:latin typeface="Arial" panose="020B0604020202020204"/>
                <a:cs typeface="Arial" panose="020B0604020202020204" pitchFamily="34" charset="0"/>
              </a:endParaRPr>
            </a:p>
          </p:txBody>
        </p:sp>
        <p:grpSp>
          <p:nvGrpSpPr>
            <p:cNvPr id="63" name="Group 947">
              <a:extLst>
                <a:ext uri="{FF2B5EF4-FFF2-40B4-BE49-F238E27FC236}">
                  <a16:creationId xmlns:a16="http://schemas.microsoft.com/office/drawing/2014/main" id="{90AAEE59-D6A4-1946-AE6B-A4B06FBDCCDA}"/>
                </a:ext>
              </a:extLst>
            </p:cNvPr>
            <p:cNvGrpSpPr/>
            <p:nvPr/>
          </p:nvGrpSpPr>
          <p:grpSpPr>
            <a:xfrm>
              <a:off x="903632" y="890287"/>
              <a:ext cx="9732799" cy="3085215"/>
              <a:chOff x="903632" y="1090758"/>
              <a:chExt cx="9732799" cy="3085215"/>
            </a:xfrm>
          </p:grpSpPr>
          <p:grpSp>
            <p:nvGrpSpPr>
              <p:cNvPr id="260" name="Group 948">
                <a:extLst>
                  <a:ext uri="{FF2B5EF4-FFF2-40B4-BE49-F238E27FC236}">
                    <a16:creationId xmlns:a16="http://schemas.microsoft.com/office/drawing/2014/main" id="{B1FA9ADA-9D2C-4148-9905-448A6CE59827}"/>
                  </a:ext>
                </a:extLst>
              </p:cNvPr>
              <p:cNvGrpSpPr/>
              <p:nvPr/>
            </p:nvGrpSpPr>
            <p:grpSpPr>
              <a:xfrm>
                <a:off x="1460660" y="1434166"/>
                <a:ext cx="8891866" cy="2228110"/>
                <a:chOff x="2398657" y="3061789"/>
                <a:chExt cx="7005576" cy="2115611"/>
              </a:xfrm>
            </p:grpSpPr>
            <p:sp>
              <p:nvSpPr>
                <p:cNvPr id="296" name="Freeform: Shape 984">
                  <a:extLst>
                    <a:ext uri="{FF2B5EF4-FFF2-40B4-BE49-F238E27FC236}">
                      <a16:creationId xmlns:a16="http://schemas.microsoft.com/office/drawing/2014/main" id="{44F3C3FD-AB7B-C947-A3C7-03FA07869393}"/>
                    </a:ext>
                  </a:extLst>
                </p:cNvPr>
                <p:cNvSpPr/>
                <p:nvPr/>
              </p:nvSpPr>
              <p:spPr>
                <a:xfrm>
                  <a:off x="2468534" y="3062288"/>
                  <a:ext cx="6935699" cy="2043112"/>
                </a:xfrm>
                <a:custGeom>
                  <a:avLst/>
                  <a:gdLst>
                    <a:gd name="connsiteX0" fmla="*/ 0 w 7277100"/>
                    <a:gd name="connsiteY0" fmla="*/ 0 h 2043112"/>
                    <a:gd name="connsiteX1" fmla="*/ 0 w 7277100"/>
                    <a:gd name="connsiteY1" fmla="*/ 2043112 h 2043112"/>
                    <a:gd name="connsiteX2" fmla="*/ 7277100 w 7277100"/>
                    <a:gd name="connsiteY2" fmla="*/ 2043112 h 2043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277100" h="2043112">
                      <a:moveTo>
                        <a:pt x="0" y="0"/>
                      </a:moveTo>
                      <a:lnTo>
                        <a:pt x="0" y="2043112"/>
                      </a:lnTo>
                      <a:lnTo>
                        <a:pt x="7277100" y="2043112"/>
                      </a:lnTo>
                    </a:path>
                  </a:pathLst>
                </a:custGeom>
                <a:noFill/>
                <a:ln w="12700" cap="sq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cxnSp>
              <p:nvCxnSpPr>
                <p:cNvPr id="297" name="Straight Connector 985">
                  <a:extLst>
                    <a:ext uri="{FF2B5EF4-FFF2-40B4-BE49-F238E27FC236}">
                      <a16:creationId xmlns:a16="http://schemas.microsoft.com/office/drawing/2014/main" id="{71EA1AAE-4742-644A-BC34-89E9EC3C13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3061789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98" name="Straight Connector 986">
                  <a:extLst>
                    <a:ext uri="{FF2B5EF4-FFF2-40B4-BE49-F238E27FC236}">
                      <a16:creationId xmlns:a16="http://schemas.microsoft.com/office/drawing/2014/main" id="{EB413E89-5C62-4A44-8B31-56F93BE9AA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3317240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299" name="Straight Connector 987">
                  <a:extLst>
                    <a:ext uri="{FF2B5EF4-FFF2-40B4-BE49-F238E27FC236}">
                      <a16:creationId xmlns:a16="http://schemas.microsoft.com/office/drawing/2014/main" id="{E6A98823-F84A-5C4F-95A0-4231FBAAF9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3572691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0" name="Straight Connector 988">
                  <a:extLst>
                    <a:ext uri="{FF2B5EF4-FFF2-40B4-BE49-F238E27FC236}">
                      <a16:creationId xmlns:a16="http://schemas.microsoft.com/office/drawing/2014/main" id="{BBDCD12D-41CC-3D4A-AEC9-40251075FB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3828142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1" name="Straight Connector 989">
                  <a:extLst>
                    <a:ext uri="{FF2B5EF4-FFF2-40B4-BE49-F238E27FC236}">
                      <a16:creationId xmlns:a16="http://schemas.microsoft.com/office/drawing/2014/main" id="{7CDFE7FF-CE69-E747-A627-9C0530164C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4083593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2" name="Straight Connector 990">
                  <a:extLst>
                    <a:ext uri="{FF2B5EF4-FFF2-40B4-BE49-F238E27FC236}">
                      <a16:creationId xmlns:a16="http://schemas.microsoft.com/office/drawing/2014/main" id="{1CC3A873-D923-D04F-B143-452CCFB69D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4339044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3" name="Straight Connector 991">
                  <a:extLst>
                    <a:ext uri="{FF2B5EF4-FFF2-40B4-BE49-F238E27FC236}">
                      <a16:creationId xmlns:a16="http://schemas.microsoft.com/office/drawing/2014/main" id="{DBF6BF79-CD89-0141-80FF-DB354F12EB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4594495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4" name="Straight Connector 992">
                  <a:extLst>
                    <a:ext uri="{FF2B5EF4-FFF2-40B4-BE49-F238E27FC236}">
                      <a16:creationId xmlns:a16="http://schemas.microsoft.com/office/drawing/2014/main" id="{2590A238-2659-154A-8B42-528C316C8F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4849946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5" name="Straight Connector 993">
                  <a:extLst>
                    <a:ext uri="{FF2B5EF4-FFF2-40B4-BE49-F238E27FC236}">
                      <a16:creationId xmlns:a16="http://schemas.microsoft.com/office/drawing/2014/main" id="{06296172-74E5-174D-99C6-7EC1EB2C82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98657" y="5105400"/>
                  <a:ext cx="72000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6" name="Straight Connector 994">
                  <a:extLst>
                    <a:ext uri="{FF2B5EF4-FFF2-40B4-BE49-F238E27FC236}">
                      <a16:creationId xmlns:a16="http://schemas.microsoft.com/office/drawing/2014/main" id="{5D3F64E6-FFF9-6F43-8882-F092EF9F20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04751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7" name="Straight Connector 995">
                  <a:extLst>
                    <a:ext uri="{FF2B5EF4-FFF2-40B4-BE49-F238E27FC236}">
                      <a16:creationId xmlns:a16="http://schemas.microsoft.com/office/drawing/2014/main" id="{5B8AC57A-9EF0-B743-8D15-9835A48DEA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55171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8" name="Straight Connector 996">
                  <a:extLst>
                    <a:ext uri="{FF2B5EF4-FFF2-40B4-BE49-F238E27FC236}">
                      <a16:creationId xmlns:a16="http://schemas.microsoft.com/office/drawing/2014/main" id="{9F2D841E-53A8-9E48-B3C6-4623DD1ECB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04329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9" name="Straight Connector 997">
                  <a:extLst>
                    <a:ext uri="{FF2B5EF4-FFF2-40B4-BE49-F238E27FC236}">
                      <a16:creationId xmlns:a16="http://schemas.microsoft.com/office/drawing/2014/main" id="{E730CCF4-95F1-5D44-8A16-FF95F4A9B4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9946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0" name="Straight Connector 998">
                  <a:extLst>
                    <a:ext uri="{FF2B5EF4-FFF2-40B4-BE49-F238E27FC236}">
                      <a16:creationId xmlns:a16="http://schemas.microsoft.com/office/drawing/2014/main" id="{EBB5E4EA-FE6B-D647-B4BC-EC27C1447B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68732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1" name="Straight Connector 999">
                  <a:extLst>
                    <a:ext uri="{FF2B5EF4-FFF2-40B4-BE49-F238E27FC236}">
                      <a16:creationId xmlns:a16="http://schemas.microsoft.com/office/drawing/2014/main" id="{C04D5BEE-0DFA-9848-82B8-02FC829C60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54679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2" name="Straight Connector 1000">
                  <a:extLst>
                    <a:ext uri="{FF2B5EF4-FFF2-40B4-BE49-F238E27FC236}">
                      <a16:creationId xmlns:a16="http://schemas.microsoft.com/office/drawing/2014/main" id="{462D3CDE-6A57-D844-A75C-126F48CF35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28307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3" name="Straight Connector 1001">
                  <a:extLst>
                    <a:ext uri="{FF2B5EF4-FFF2-40B4-BE49-F238E27FC236}">
                      <a16:creationId xmlns:a16="http://schemas.microsoft.com/office/drawing/2014/main" id="{07D09290-4F8B-224A-9FF4-59217FEAF1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30345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4" name="Straight Connector 1002">
                  <a:extLst>
                    <a:ext uri="{FF2B5EF4-FFF2-40B4-BE49-F238E27FC236}">
                      <a16:creationId xmlns:a16="http://schemas.microsoft.com/office/drawing/2014/main" id="{C6C5AEC6-6EE4-DB40-AA9D-EFE12C0399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802737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5" name="Straight Connector 1003">
                  <a:extLst>
                    <a:ext uri="{FF2B5EF4-FFF2-40B4-BE49-F238E27FC236}">
                      <a16:creationId xmlns:a16="http://schemas.microsoft.com/office/drawing/2014/main" id="{242F1217-1099-7944-8BCA-B575123493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04233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6" name="Straight Connector 1004">
                  <a:extLst>
                    <a:ext uri="{FF2B5EF4-FFF2-40B4-BE49-F238E27FC236}">
                      <a16:creationId xmlns:a16="http://schemas.microsoft.com/office/drawing/2014/main" id="{B9349BAF-BFEC-3849-874D-60513AF869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797354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7" name="Straight Connector 1005">
                  <a:extLst>
                    <a:ext uri="{FF2B5EF4-FFF2-40B4-BE49-F238E27FC236}">
                      <a16:creationId xmlns:a16="http://schemas.microsoft.com/office/drawing/2014/main" id="{6FC246D6-8138-8E46-A267-1AFFCE43D5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082657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8" name="Straight Connector 1006">
                  <a:extLst>
                    <a:ext uri="{FF2B5EF4-FFF2-40B4-BE49-F238E27FC236}">
                      <a16:creationId xmlns:a16="http://schemas.microsoft.com/office/drawing/2014/main" id="{8315BA8D-AE3A-8E41-9644-73EC3977B2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371071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19" name="Straight Connector 1007">
                  <a:extLst>
                    <a:ext uri="{FF2B5EF4-FFF2-40B4-BE49-F238E27FC236}">
                      <a16:creationId xmlns:a16="http://schemas.microsoft.com/office/drawing/2014/main" id="{619A98C6-03FB-4B44-B2D1-8915DDED8E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54507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0" name="Straight Connector 1008">
                  <a:extLst>
                    <a:ext uri="{FF2B5EF4-FFF2-40B4-BE49-F238E27FC236}">
                      <a16:creationId xmlns:a16="http://schemas.microsoft.com/office/drawing/2014/main" id="{E8019A71-53FB-DD45-A8E3-B3363D4DA8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941677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1" name="Straight Connector 1009">
                  <a:extLst>
                    <a:ext uri="{FF2B5EF4-FFF2-40B4-BE49-F238E27FC236}">
                      <a16:creationId xmlns:a16="http://schemas.microsoft.com/office/drawing/2014/main" id="{8D9870BA-065F-4940-9E80-C6897890A6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82306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2" name="Straight Connector 1010">
                  <a:extLst>
                    <a:ext uri="{FF2B5EF4-FFF2-40B4-BE49-F238E27FC236}">
                      <a16:creationId xmlns:a16="http://schemas.microsoft.com/office/drawing/2014/main" id="{EBC8BEE4-86F9-9844-893E-128ED84C1C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13526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3" name="Straight Connector 1011">
                  <a:extLst>
                    <a:ext uri="{FF2B5EF4-FFF2-40B4-BE49-F238E27FC236}">
                      <a16:creationId xmlns:a16="http://schemas.microsoft.com/office/drawing/2014/main" id="{91042170-1DFF-AB44-9D43-5672FDAC5D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084131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24" name="Straight Connector 1012">
                  <a:extLst>
                    <a:ext uri="{FF2B5EF4-FFF2-40B4-BE49-F238E27FC236}">
                      <a16:creationId xmlns:a16="http://schemas.microsoft.com/office/drawing/2014/main" id="{724C23D0-5A2F-5A47-80F1-1FBC9E6443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657536" y="5105400"/>
                  <a:ext cx="0" cy="7200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261" name="Group 949">
                <a:extLst>
                  <a:ext uri="{FF2B5EF4-FFF2-40B4-BE49-F238E27FC236}">
                    <a16:creationId xmlns:a16="http://schemas.microsoft.com/office/drawing/2014/main" id="{68C0C877-BD8A-4B49-AC38-9BB1F5DC5976}"/>
                  </a:ext>
                </a:extLst>
              </p:cNvPr>
              <p:cNvGrpSpPr/>
              <p:nvPr/>
            </p:nvGrpSpPr>
            <p:grpSpPr>
              <a:xfrm>
                <a:off x="1158232" y="1281891"/>
                <a:ext cx="359290" cy="2494294"/>
                <a:chOff x="2390886" y="3219912"/>
                <a:chExt cx="279460" cy="2051163"/>
              </a:xfrm>
            </p:grpSpPr>
            <p:sp>
              <p:nvSpPr>
                <p:cNvPr id="287" name="TextBox 975">
                  <a:extLst>
                    <a:ext uri="{FF2B5EF4-FFF2-40B4-BE49-F238E27FC236}">
                      <a16:creationId xmlns:a16="http://schemas.microsoft.com/office/drawing/2014/main" id="{EF513435-C280-2440-B3B1-A1693662814E}"/>
                    </a:ext>
                  </a:extLst>
                </p:cNvPr>
                <p:cNvSpPr txBox="1"/>
                <p:nvPr/>
              </p:nvSpPr>
              <p:spPr>
                <a:xfrm>
                  <a:off x="2390886" y="3219912"/>
                  <a:ext cx="279460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15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8" name="TextBox 976">
                  <a:extLst>
                    <a:ext uri="{FF2B5EF4-FFF2-40B4-BE49-F238E27FC236}">
                      <a16:creationId xmlns:a16="http://schemas.microsoft.com/office/drawing/2014/main" id="{150DC366-5286-C742-8234-3DD56037EED4}"/>
                    </a:ext>
                  </a:extLst>
                </p:cNvPr>
                <p:cNvSpPr txBox="1"/>
                <p:nvPr/>
              </p:nvSpPr>
              <p:spPr>
                <a:xfrm>
                  <a:off x="2390886" y="3441735"/>
                  <a:ext cx="279460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14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9" name="TextBox 977">
                  <a:extLst>
                    <a:ext uri="{FF2B5EF4-FFF2-40B4-BE49-F238E27FC236}">
                      <a16:creationId xmlns:a16="http://schemas.microsoft.com/office/drawing/2014/main" id="{FD8F7DBB-7451-E941-940C-BA14C1C6895C}"/>
                    </a:ext>
                  </a:extLst>
                </p:cNvPr>
                <p:cNvSpPr txBox="1"/>
                <p:nvPr/>
              </p:nvSpPr>
              <p:spPr>
                <a:xfrm>
                  <a:off x="2390886" y="3663557"/>
                  <a:ext cx="279460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13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0" name="TextBox 978">
                  <a:extLst>
                    <a:ext uri="{FF2B5EF4-FFF2-40B4-BE49-F238E27FC236}">
                      <a16:creationId xmlns:a16="http://schemas.microsoft.com/office/drawing/2014/main" id="{24439FA7-1037-9443-B5F3-9EA95FDF3CA1}"/>
                    </a:ext>
                  </a:extLst>
                </p:cNvPr>
                <p:cNvSpPr txBox="1"/>
                <p:nvPr/>
              </p:nvSpPr>
              <p:spPr>
                <a:xfrm>
                  <a:off x="2390886" y="3885381"/>
                  <a:ext cx="279460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12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1" name="TextBox 979">
                  <a:extLst>
                    <a:ext uri="{FF2B5EF4-FFF2-40B4-BE49-F238E27FC236}">
                      <a16:creationId xmlns:a16="http://schemas.microsoft.com/office/drawing/2014/main" id="{F4064F39-F8E4-7949-A823-D6B4DA92A9BC}"/>
                    </a:ext>
                  </a:extLst>
                </p:cNvPr>
                <p:cNvSpPr txBox="1"/>
                <p:nvPr/>
              </p:nvSpPr>
              <p:spPr>
                <a:xfrm>
                  <a:off x="2390886" y="4107203"/>
                  <a:ext cx="279460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11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TextBox 980">
                  <a:extLst>
                    <a:ext uri="{FF2B5EF4-FFF2-40B4-BE49-F238E27FC236}">
                      <a16:creationId xmlns:a16="http://schemas.microsoft.com/office/drawing/2014/main" id="{C415D5BE-FD20-B04C-90F2-5C16C11E5945}"/>
                    </a:ext>
                  </a:extLst>
                </p:cNvPr>
                <p:cNvSpPr txBox="1"/>
                <p:nvPr/>
              </p:nvSpPr>
              <p:spPr>
                <a:xfrm>
                  <a:off x="2390886" y="4329024"/>
                  <a:ext cx="279460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10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3" name="TextBox 981">
                  <a:extLst>
                    <a:ext uri="{FF2B5EF4-FFF2-40B4-BE49-F238E27FC236}">
                      <a16:creationId xmlns:a16="http://schemas.microsoft.com/office/drawing/2014/main" id="{774C0AB6-1FB2-6D45-BE15-F422E246FD68}"/>
                    </a:ext>
                  </a:extLst>
                </p:cNvPr>
                <p:cNvSpPr txBox="1"/>
                <p:nvPr/>
              </p:nvSpPr>
              <p:spPr>
                <a:xfrm>
                  <a:off x="2457845" y="4550847"/>
                  <a:ext cx="212501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9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4" name="TextBox 982">
                  <a:extLst>
                    <a:ext uri="{FF2B5EF4-FFF2-40B4-BE49-F238E27FC236}">
                      <a16:creationId xmlns:a16="http://schemas.microsoft.com/office/drawing/2014/main" id="{8539BBC8-613D-2148-8803-CF768C14E3B0}"/>
                    </a:ext>
                  </a:extLst>
                </p:cNvPr>
                <p:cNvSpPr txBox="1"/>
                <p:nvPr/>
              </p:nvSpPr>
              <p:spPr>
                <a:xfrm>
                  <a:off x="2457845" y="4772670"/>
                  <a:ext cx="212501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8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5" name="TextBox 983">
                  <a:extLst>
                    <a:ext uri="{FF2B5EF4-FFF2-40B4-BE49-F238E27FC236}">
                      <a16:creationId xmlns:a16="http://schemas.microsoft.com/office/drawing/2014/main" id="{C4DA2DFD-8F60-5E46-A1EE-C4AB6FBAE81E}"/>
                    </a:ext>
                  </a:extLst>
                </p:cNvPr>
                <p:cNvSpPr txBox="1"/>
                <p:nvPr/>
              </p:nvSpPr>
              <p:spPr>
                <a:xfrm>
                  <a:off x="2457845" y="4994493"/>
                  <a:ext cx="212501" cy="27658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7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262" name="Group 950">
                <a:extLst>
                  <a:ext uri="{FF2B5EF4-FFF2-40B4-BE49-F238E27FC236}">
                    <a16:creationId xmlns:a16="http://schemas.microsoft.com/office/drawing/2014/main" id="{8BC026D3-8E4A-D142-A318-CE4522017E21}"/>
                  </a:ext>
                </a:extLst>
              </p:cNvPr>
              <p:cNvGrpSpPr/>
              <p:nvPr/>
            </p:nvGrpSpPr>
            <p:grpSpPr>
              <a:xfrm>
                <a:off x="1014602" y="3616069"/>
                <a:ext cx="9520172" cy="336335"/>
                <a:chOff x="2148447" y="5125820"/>
                <a:chExt cx="7404850" cy="276579"/>
              </a:xfrm>
            </p:grpSpPr>
            <p:sp>
              <p:nvSpPr>
                <p:cNvPr id="268" name="TextBox 956">
                  <a:extLst>
                    <a:ext uri="{FF2B5EF4-FFF2-40B4-BE49-F238E27FC236}">
                      <a16:creationId xmlns:a16="http://schemas.microsoft.com/office/drawing/2014/main" id="{B85CD686-61C8-EC46-AF03-43D1DBB48EA5}"/>
                    </a:ext>
                  </a:extLst>
                </p:cNvPr>
                <p:cNvSpPr txBox="1"/>
                <p:nvPr/>
              </p:nvSpPr>
              <p:spPr>
                <a:xfrm>
                  <a:off x="2148447" y="5125820"/>
                  <a:ext cx="607934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Baseline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9" name="TextBox 957">
                  <a:extLst>
                    <a:ext uri="{FF2B5EF4-FFF2-40B4-BE49-F238E27FC236}">
                      <a16:creationId xmlns:a16="http://schemas.microsoft.com/office/drawing/2014/main" id="{30736E36-2AD8-9249-94EA-70D62E1D7333}"/>
                    </a:ext>
                  </a:extLst>
                </p:cNvPr>
                <p:cNvSpPr txBox="1"/>
                <p:nvPr/>
              </p:nvSpPr>
              <p:spPr>
                <a:xfrm>
                  <a:off x="2788157" y="5125820"/>
                  <a:ext cx="212499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2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0" name="TextBox 958">
                  <a:extLst>
                    <a:ext uri="{FF2B5EF4-FFF2-40B4-BE49-F238E27FC236}">
                      <a16:creationId xmlns:a16="http://schemas.microsoft.com/office/drawing/2014/main" id="{783964A1-2067-7345-BFEC-A8BDD6630D05}"/>
                    </a:ext>
                  </a:extLst>
                </p:cNvPr>
                <p:cNvSpPr txBox="1"/>
                <p:nvPr/>
              </p:nvSpPr>
              <p:spPr>
                <a:xfrm>
                  <a:off x="3069567" y="5125820"/>
                  <a:ext cx="212499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4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1" name="TextBox 959">
                  <a:extLst>
                    <a:ext uri="{FF2B5EF4-FFF2-40B4-BE49-F238E27FC236}">
                      <a16:creationId xmlns:a16="http://schemas.microsoft.com/office/drawing/2014/main" id="{54570126-A95D-204C-9950-DA43985561F2}"/>
                    </a:ext>
                  </a:extLst>
                </p:cNvPr>
                <p:cNvSpPr txBox="1"/>
                <p:nvPr/>
              </p:nvSpPr>
              <p:spPr>
                <a:xfrm>
                  <a:off x="7545351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36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2" name="TextBox 960">
                  <a:extLst>
                    <a:ext uri="{FF2B5EF4-FFF2-40B4-BE49-F238E27FC236}">
                      <a16:creationId xmlns:a16="http://schemas.microsoft.com/office/drawing/2014/main" id="{0AA5D219-D165-8F44-9674-901D5BC651DC}"/>
                    </a:ext>
                  </a:extLst>
                </p:cNvPr>
                <p:cNvSpPr txBox="1"/>
                <p:nvPr/>
              </p:nvSpPr>
              <p:spPr>
                <a:xfrm>
                  <a:off x="8109083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40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3" name="TextBox 961">
                  <a:extLst>
                    <a:ext uri="{FF2B5EF4-FFF2-40B4-BE49-F238E27FC236}">
                      <a16:creationId xmlns:a16="http://schemas.microsoft.com/office/drawing/2014/main" id="{9BB4D005-D02D-564D-9320-F486D7481273}"/>
                    </a:ext>
                  </a:extLst>
                </p:cNvPr>
                <p:cNvSpPr txBox="1"/>
                <p:nvPr/>
              </p:nvSpPr>
              <p:spPr>
                <a:xfrm>
                  <a:off x="8676249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44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4" name="TextBox 962">
                  <a:extLst>
                    <a:ext uri="{FF2B5EF4-FFF2-40B4-BE49-F238E27FC236}">
                      <a16:creationId xmlns:a16="http://schemas.microsoft.com/office/drawing/2014/main" id="{95116821-23F0-A443-9B0A-7C3B33636F0A}"/>
                    </a:ext>
                  </a:extLst>
                </p:cNvPr>
                <p:cNvSpPr txBox="1"/>
                <p:nvPr/>
              </p:nvSpPr>
              <p:spPr>
                <a:xfrm>
                  <a:off x="9273839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48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5" name="TextBox 963">
                  <a:extLst>
                    <a:ext uri="{FF2B5EF4-FFF2-40B4-BE49-F238E27FC236}">
                      <a16:creationId xmlns:a16="http://schemas.microsoft.com/office/drawing/2014/main" id="{7EFD51BC-3F9D-A84E-B85E-F0FA7CEF1125}"/>
                    </a:ext>
                  </a:extLst>
                </p:cNvPr>
                <p:cNvSpPr txBox="1"/>
                <p:nvPr/>
              </p:nvSpPr>
              <p:spPr>
                <a:xfrm>
                  <a:off x="6976862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32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6" name="TextBox 964">
                  <a:extLst>
                    <a:ext uri="{FF2B5EF4-FFF2-40B4-BE49-F238E27FC236}">
                      <a16:creationId xmlns:a16="http://schemas.microsoft.com/office/drawing/2014/main" id="{DFFDB352-3AB7-5046-8A13-345F370B0DC2}"/>
                    </a:ext>
                  </a:extLst>
                </p:cNvPr>
                <p:cNvSpPr txBox="1"/>
                <p:nvPr/>
              </p:nvSpPr>
              <p:spPr>
                <a:xfrm>
                  <a:off x="5568039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22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7" name="TextBox 965">
                  <a:extLst>
                    <a:ext uri="{FF2B5EF4-FFF2-40B4-BE49-F238E27FC236}">
                      <a16:creationId xmlns:a16="http://schemas.microsoft.com/office/drawing/2014/main" id="{90762FB0-2355-5D44-96F1-37D8A1176F53}"/>
                    </a:ext>
                  </a:extLst>
                </p:cNvPr>
                <p:cNvSpPr txBox="1"/>
                <p:nvPr/>
              </p:nvSpPr>
              <p:spPr>
                <a:xfrm>
                  <a:off x="5288838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20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8" name="TextBox 966">
                  <a:extLst>
                    <a:ext uri="{FF2B5EF4-FFF2-40B4-BE49-F238E27FC236}">
                      <a16:creationId xmlns:a16="http://schemas.microsoft.com/office/drawing/2014/main" id="{1E7F66C4-96A3-204D-B174-7530ED729B2C}"/>
                    </a:ext>
                  </a:extLst>
                </p:cNvPr>
                <p:cNvSpPr txBox="1"/>
                <p:nvPr/>
              </p:nvSpPr>
              <p:spPr>
                <a:xfrm>
                  <a:off x="3342873" y="5125820"/>
                  <a:ext cx="212499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6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9" name="TextBox 967">
                  <a:extLst>
                    <a:ext uri="{FF2B5EF4-FFF2-40B4-BE49-F238E27FC236}">
                      <a16:creationId xmlns:a16="http://schemas.microsoft.com/office/drawing/2014/main" id="{2FA691BE-710E-3545-8C8C-EAA259E9FADE}"/>
                    </a:ext>
                  </a:extLst>
                </p:cNvPr>
                <p:cNvSpPr txBox="1"/>
                <p:nvPr/>
              </p:nvSpPr>
              <p:spPr>
                <a:xfrm>
                  <a:off x="3627165" y="5125820"/>
                  <a:ext cx="212499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8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0" name="TextBox 968">
                  <a:extLst>
                    <a:ext uri="{FF2B5EF4-FFF2-40B4-BE49-F238E27FC236}">
                      <a16:creationId xmlns:a16="http://schemas.microsoft.com/office/drawing/2014/main" id="{19A256B0-B90A-004F-BA20-24B2559BDEE9}"/>
                    </a:ext>
                  </a:extLst>
                </p:cNvPr>
                <p:cNvSpPr txBox="1"/>
                <p:nvPr/>
              </p:nvSpPr>
              <p:spPr>
                <a:xfrm>
                  <a:off x="4160746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12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1" name="TextBox 969">
                  <a:extLst>
                    <a:ext uri="{FF2B5EF4-FFF2-40B4-BE49-F238E27FC236}">
                      <a16:creationId xmlns:a16="http://schemas.microsoft.com/office/drawing/2014/main" id="{C8D2BB85-5040-9948-8A8A-DA1DABBD7A06}"/>
                    </a:ext>
                  </a:extLst>
                </p:cNvPr>
                <p:cNvSpPr txBox="1"/>
                <p:nvPr/>
              </p:nvSpPr>
              <p:spPr>
                <a:xfrm>
                  <a:off x="4720680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16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2" name="TextBox 970">
                  <a:extLst>
                    <a:ext uri="{FF2B5EF4-FFF2-40B4-BE49-F238E27FC236}">
                      <a16:creationId xmlns:a16="http://schemas.microsoft.com/office/drawing/2014/main" id="{EA49605E-87F3-D441-A066-196A5B419570}"/>
                    </a:ext>
                  </a:extLst>
                </p:cNvPr>
                <p:cNvSpPr txBox="1"/>
                <p:nvPr/>
              </p:nvSpPr>
              <p:spPr>
                <a:xfrm>
                  <a:off x="5004401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18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3" name="TextBox 971">
                  <a:extLst>
                    <a:ext uri="{FF2B5EF4-FFF2-40B4-BE49-F238E27FC236}">
                      <a16:creationId xmlns:a16="http://schemas.microsoft.com/office/drawing/2014/main" id="{E887F992-4787-B142-B4ED-3B2196C72C05}"/>
                    </a:ext>
                  </a:extLst>
                </p:cNvPr>
                <p:cNvSpPr txBox="1"/>
                <p:nvPr/>
              </p:nvSpPr>
              <p:spPr>
                <a:xfrm>
                  <a:off x="5854517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24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4" name="TextBox 972">
                  <a:extLst>
                    <a:ext uri="{FF2B5EF4-FFF2-40B4-BE49-F238E27FC236}">
                      <a16:creationId xmlns:a16="http://schemas.microsoft.com/office/drawing/2014/main" id="{9871DFB0-016D-2243-A944-979C69B21EF4}"/>
                    </a:ext>
                  </a:extLst>
                </p:cNvPr>
                <p:cNvSpPr txBox="1"/>
                <p:nvPr/>
              </p:nvSpPr>
              <p:spPr>
                <a:xfrm>
                  <a:off x="6029943" y="5125820"/>
                  <a:ext cx="324939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25</a:t>
                  </a:r>
                  <a:r>
                    <a:rPr lang="en-US" sz="1200" kern="0" baseline="3000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†</a:t>
                  </a:r>
                  <a:endParaRPr lang="en-GB" sz="1200" kern="0" baseline="3000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5" name="TextBox 973">
                  <a:extLst>
                    <a:ext uri="{FF2B5EF4-FFF2-40B4-BE49-F238E27FC236}">
                      <a16:creationId xmlns:a16="http://schemas.microsoft.com/office/drawing/2014/main" id="{F95BCB55-1929-D645-81DA-5A36B3F3E266}"/>
                    </a:ext>
                  </a:extLst>
                </p:cNvPr>
                <p:cNvSpPr txBox="1"/>
                <p:nvPr/>
              </p:nvSpPr>
              <p:spPr>
                <a:xfrm>
                  <a:off x="6400835" y="5125820"/>
                  <a:ext cx="279458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28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6" name="TextBox 974">
                  <a:extLst>
                    <a:ext uri="{FF2B5EF4-FFF2-40B4-BE49-F238E27FC236}">
                      <a16:creationId xmlns:a16="http://schemas.microsoft.com/office/drawing/2014/main" id="{63050DD2-8DA5-C64B-848C-4AF87DB3E9B0}"/>
                    </a:ext>
                  </a:extLst>
                </p:cNvPr>
                <p:cNvSpPr txBox="1"/>
                <p:nvPr/>
              </p:nvSpPr>
              <p:spPr>
                <a:xfrm>
                  <a:off x="2645301" y="5125820"/>
                  <a:ext cx="212499" cy="2765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 defTabSz="1219140">
                    <a:defRPr/>
                  </a:pPr>
                  <a:r>
                    <a:rPr lang="en-US" sz="1200" kern="0" dirty="0">
                      <a:solidFill>
                        <a:prstClr val="black"/>
                      </a:solidFill>
                      <a:latin typeface="Arial" panose="020B0604020202020204"/>
                      <a:cs typeface="Arial" panose="020B0604020202020204" pitchFamily="34" charset="0"/>
                    </a:rPr>
                    <a:t>1</a:t>
                  </a:r>
                  <a:endParaRPr lang="en-GB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63" name="TextBox 951">
                <a:extLst>
                  <a:ext uri="{FF2B5EF4-FFF2-40B4-BE49-F238E27FC236}">
                    <a16:creationId xmlns:a16="http://schemas.microsoft.com/office/drawing/2014/main" id="{FE3E5CD0-9974-8F4C-B06E-AE2C60C893AD}"/>
                  </a:ext>
                </a:extLst>
              </p:cNvPr>
              <p:cNvSpPr txBox="1"/>
              <p:nvPr/>
            </p:nvSpPr>
            <p:spPr>
              <a:xfrm rot="16200000">
                <a:off x="-292396" y="2286786"/>
                <a:ext cx="2672731" cy="280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 defTabSz="1219140">
                  <a:defRPr/>
                </a:pPr>
                <a:r>
                  <a:rPr lang="en-US" sz="1200" b="1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Mean Hb level, g/dL (SD)*</a:t>
                </a:r>
                <a:endParaRPr lang="en-GB" sz="1200" b="1" kern="0" dirty="0">
                  <a:solidFill>
                    <a:prstClr val="black"/>
                  </a:solidFill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264" name="TextBox 952">
                <a:extLst>
                  <a:ext uri="{FF2B5EF4-FFF2-40B4-BE49-F238E27FC236}">
                    <a16:creationId xmlns:a16="http://schemas.microsoft.com/office/drawing/2014/main" id="{BBEE018E-696A-9B4F-9029-0649179F913A}"/>
                  </a:ext>
                </a:extLst>
              </p:cNvPr>
              <p:cNvSpPr txBox="1"/>
              <p:nvPr/>
            </p:nvSpPr>
            <p:spPr>
              <a:xfrm>
                <a:off x="1543051" y="3839638"/>
                <a:ext cx="8809476" cy="336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10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pPr defTabSz="1219140">
                  <a:defRPr/>
                </a:pPr>
                <a:r>
                  <a:rPr lang="en-US" sz="1200" b="1" kern="0" dirty="0">
                    <a:solidFill>
                      <a:prstClr val="black"/>
                    </a:solidFill>
                    <a:latin typeface="Arial" panose="020B0604020202020204"/>
                  </a:rPr>
                  <a:t>Study visit, week</a:t>
                </a:r>
                <a:endParaRPr lang="en-GB" sz="1200" b="1" kern="0" dirty="0">
                  <a:solidFill>
                    <a:prstClr val="black"/>
                  </a:solidFill>
                  <a:latin typeface="Arial" panose="020B0604020202020204"/>
                </a:endParaRPr>
              </a:p>
            </p:txBody>
          </p:sp>
          <p:sp>
            <p:nvSpPr>
              <p:cNvPr id="265" name="Freeform: Shape 953">
                <a:extLst>
                  <a:ext uri="{FF2B5EF4-FFF2-40B4-BE49-F238E27FC236}">
                    <a16:creationId xmlns:a16="http://schemas.microsoft.com/office/drawing/2014/main" id="{E6D90720-EA0B-264C-B7C0-7ED021D56D33}"/>
                  </a:ext>
                </a:extLst>
              </p:cNvPr>
              <p:cNvSpPr/>
              <p:nvPr/>
            </p:nvSpPr>
            <p:spPr>
              <a:xfrm flipV="1">
                <a:off x="1532022" y="2168817"/>
                <a:ext cx="9104409" cy="72047"/>
              </a:xfrm>
              <a:custGeom>
                <a:avLst/>
                <a:gdLst>
                  <a:gd name="connsiteX0" fmla="*/ 0 w 8823158"/>
                  <a:gd name="connsiteY0" fmla="*/ 0 h 0"/>
                  <a:gd name="connsiteX1" fmla="*/ 8823158 w 8823158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23158">
                    <a:moveTo>
                      <a:pt x="0" y="0"/>
                    </a:moveTo>
                    <a:lnTo>
                      <a:pt x="8823158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40">
                  <a:defRPr/>
                </a:pPr>
                <a:endParaRPr lang="en-GB" sz="1200" kern="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  <p:sp>
            <p:nvSpPr>
              <p:cNvPr id="266" name="Freeform: Shape 954">
                <a:extLst>
                  <a:ext uri="{FF2B5EF4-FFF2-40B4-BE49-F238E27FC236}">
                    <a16:creationId xmlns:a16="http://schemas.microsoft.com/office/drawing/2014/main" id="{806E9BF3-E8BF-694E-916E-7D67766D9E46}"/>
                  </a:ext>
                </a:extLst>
              </p:cNvPr>
              <p:cNvSpPr/>
              <p:nvPr/>
            </p:nvSpPr>
            <p:spPr>
              <a:xfrm>
                <a:off x="5982031" y="1533024"/>
                <a:ext cx="0" cy="2049284"/>
              </a:xfrm>
              <a:custGeom>
                <a:avLst/>
                <a:gdLst>
                  <a:gd name="connsiteX0" fmla="*/ 0 w 0"/>
                  <a:gd name="connsiteY0" fmla="*/ 2256638 h 2256638"/>
                  <a:gd name="connsiteX1" fmla="*/ 0 w 0"/>
                  <a:gd name="connsiteY1" fmla="*/ 0 h 2256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256638">
                    <a:moveTo>
                      <a:pt x="0" y="2256638"/>
                    </a:move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40">
                  <a:defRPr/>
                </a:pPr>
                <a:endParaRPr lang="en-GB" sz="1200" kern="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  <p:sp>
            <p:nvSpPr>
              <p:cNvPr id="267" name="TextBox 955">
                <a:extLst>
                  <a:ext uri="{FF2B5EF4-FFF2-40B4-BE49-F238E27FC236}">
                    <a16:creationId xmlns:a16="http://schemas.microsoft.com/office/drawing/2014/main" id="{7B6B9DA0-4B71-554F-90E3-8EF61C1BB64A}"/>
                  </a:ext>
                </a:extLst>
              </p:cNvPr>
              <p:cNvSpPr txBox="1"/>
              <p:nvPr/>
            </p:nvSpPr>
            <p:spPr>
              <a:xfrm>
                <a:off x="4949782" y="1236200"/>
                <a:ext cx="2071275" cy="3363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1219140">
                  <a:defRPr/>
                </a:pPr>
                <a:r>
                  <a:rPr lang="en-US" sz="1200" kern="0" dirty="0">
                    <a:solidFill>
                      <a:prstClr val="black"/>
                    </a:solidFill>
                    <a:latin typeface="Arial" panose="020B0604020202020204"/>
                    <a:cs typeface="Arial" panose="020B0604020202020204" pitchFamily="34" charset="0"/>
                  </a:rPr>
                  <a:t>Anti-C5 to iptacopan switch</a:t>
                </a:r>
                <a:endParaRPr lang="en-GB" sz="1200" kern="0" dirty="0">
                  <a:solidFill>
                    <a:prstClr val="black"/>
                  </a:solidFill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Group 1013">
              <a:extLst>
                <a:ext uri="{FF2B5EF4-FFF2-40B4-BE49-F238E27FC236}">
                  <a16:creationId xmlns:a16="http://schemas.microsoft.com/office/drawing/2014/main" id="{66E576F3-7E2E-CC40-B69C-B2822929F8A1}"/>
                </a:ext>
              </a:extLst>
            </p:cNvPr>
            <p:cNvGrpSpPr/>
            <p:nvPr/>
          </p:nvGrpSpPr>
          <p:grpSpPr>
            <a:xfrm>
              <a:off x="1567998" y="1502665"/>
              <a:ext cx="8853100" cy="1747469"/>
              <a:chOff x="1567998" y="1602399"/>
              <a:chExt cx="8853100" cy="1747469"/>
            </a:xfrm>
          </p:grpSpPr>
          <p:sp>
            <p:nvSpPr>
              <p:cNvPr id="162" name="Freeform: Shape 1014">
                <a:extLst>
                  <a:ext uri="{FF2B5EF4-FFF2-40B4-BE49-F238E27FC236}">
                    <a16:creationId xmlns:a16="http://schemas.microsoft.com/office/drawing/2014/main" id="{52C72928-65D8-074B-B3AC-4CD74040033B}"/>
                  </a:ext>
                </a:extLst>
              </p:cNvPr>
              <p:cNvSpPr/>
              <p:nvPr/>
            </p:nvSpPr>
            <p:spPr>
              <a:xfrm>
                <a:off x="1617406" y="2069690"/>
                <a:ext cx="8750710" cy="1002891"/>
              </a:xfrm>
              <a:custGeom>
                <a:avLst/>
                <a:gdLst>
                  <a:gd name="connsiteX0" fmla="*/ 0 w 8750710"/>
                  <a:gd name="connsiteY0" fmla="*/ 914400 h 1002891"/>
                  <a:gd name="connsiteX1" fmla="*/ 196646 w 8750710"/>
                  <a:gd name="connsiteY1" fmla="*/ 924233 h 1002891"/>
                  <a:gd name="connsiteX2" fmla="*/ 388375 w 8750710"/>
                  <a:gd name="connsiteY2" fmla="*/ 938981 h 1002891"/>
                  <a:gd name="connsiteX3" fmla="*/ 752168 w 8750710"/>
                  <a:gd name="connsiteY3" fmla="*/ 1002891 h 1002891"/>
                  <a:gd name="connsiteX4" fmla="*/ 1101213 w 8750710"/>
                  <a:gd name="connsiteY4" fmla="*/ 919316 h 1002891"/>
                  <a:gd name="connsiteX5" fmla="*/ 1460091 w 8750710"/>
                  <a:gd name="connsiteY5" fmla="*/ 963562 h 1002891"/>
                  <a:gd name="connsiteX6" fmla="*/ 2197510 w 8750710"/>
                  <a:gd name="connsiteY6" fmla="*/ 934065 h 1002891"/>
                  <a:gd name="connsiteX7" fmla="*/ 2915265 w 8750710"/>
                  <a:gd name="connsiteY7" fmla="*/ 924233 h 1002891"/>
                  <a:gd name="connsiteX8" fmla="*/ 3274142 w 8750710"/>
                  <a:gd name="connsiteY8" fmla="*/ 943897 h 1002891"/>
                  <a:gd name="connsiteX9" fmla="*/ 3637936 w 8750710"/>
                  <a:gd name="connsiteY9" fmla="*/ 973394 h 1002891"/>
                  <a:gd name="connsiteX10" fmla="*/ 3991897 w 8750710"/>
                  <a:gd name="connsiteY10" fmla="*/ 938981 h 1002891"/>
                  <a:gd name="connsiteX11" fmla="*/ 4360607 w 8750710"/>
                  <a:gd name="connsiteY11" fmla="*/ 830826 h 1002891"/>
                  <a:gd name="connsiteX12" fmla="*/ 4542504 w 8750710"/>
                  <a:gd name="connsiteY12" fmla="*/ 452284 h 1002891"/>
                  <a:gd name="connsiteX13" fmla="*/ 5088194 w 8750710"/>
                  <a:gd name="connsiteY13" fmla="*/ 9833 h 1002891"/>
                  <a:gd name="connsiteX14" fmla="*/ 5820697 w 8750710"/>
                  <a:gd name="connsiteY14" fmla="*/ 0 h 1002891"/>
                  <a:gd name="connsiteX15" fmla="*/ 6548284 w 8750710"/>
                  <a:gd name="connsiteY15" fmla="*/ 98323 h 1002891"/>
                  <a:gd name="connsiteX16" fmla="*/ 7280788 w 8750710"/>
                  <a:gd name="connsiteY16" fmla="*/ 19665 h 1002891"/>
                  <a:gd name="connsiteX17" fmla="*/ 8003459 w 8750710"/>
                  <a:gd name="connsiteY17" fmla="*/ 0 h 1002891"/>
                  <a:gd name="connsiteX18" fmla="*/ 8750710 w 8750710"/>
                  <a:gd name="connsiteY18" fmla="*/ 49162 h 1002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8750710" h="1002891">
                    <a:moveTo>
                      <a:pt x="0" y="914400"/>
                    </a:moveTo>
                    <a:lnTo>
                      <a:pt x="196646" y="924233"/>
                    </a:lnTo>
                    <a:lnTo>
                      <a:pt x="388375" y="938981"/>
                    </a:lnTo>
                    <a:lnTo>
                      <a:pt x="752168" y="1002891"/>
                    </a:lnTo>
                    <a:lnTo>
                      <a:pt x="1101213" y="919316"/>
                    </a:lnTo>
                    <a:lnTo>
                      <a:pt x="1460091" y="963562"/>
                    </a:lnTo>
                    <a:lnTo>
                      <a:pt x="2197510" y="934065"/>
                    </a:lnTo>
                    <a:lnTo>
                      <a:pt x="2915265" y="924233"/>
                    </a:lnTo>
                    <a:lnTo>
                      <a:pt x="3274142" y="943897"/>
                    </a:lnTo>
                    <a:lnTo>
                      <a:pt x="3637936" y="973394"/>
                    </a:lnTo>
                    <a:lnTo>
                      <a:pt x="3991897" y="938981"/>
                    </a:lnTo>
                    <a:lnTo>
                      <a:pt x="4360607" y="830826"/>
                    </a:lnTo>
                    <a:lnTo>
                      <a:pt x="4542504" y="452284"/>
                    </a:lnTo>
                    <a:lnTo>
                      <a:pt x="5088194" y="9833"/>
                    </a:lnTo>
                    <a:lnTo>
                      <a:pt x="5820697" y="0"/>
                    </a:lnTo>
                    <a:lnTo>
                      <a:pt x="6548284" y="98323"/>
                    </a:lnTo>
                    <a:lnTo>
                      <a:pt x="7280788" y="19665"/>
                    </a:lnTo>
                    <a:lnTo>
                      <a:pt x="8003459" y="0"/>
                    </a:lnTo>
                    <a:lnTo>
                      <a:pt x="8750710" y="49162"/>
                    </a:lnTo>
                  </a:path>
                </a:pathLst>
              </a:custGeom>
              <a:noFill/>
              <a:ln w="1905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40">
                  <a:defRPr/>
                </a:pPr>
                <a:endParaRPr lang="en-GB" sz="1200" kern="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  <p:grpSp>
            <p:nvGrpSpPr>
              <p:cNvPr id="163" name="Group 1015">
                <a:extLst>
                  <a:ext uri="{FF2B5EF4-FFF2-40B4-BE49-F238E27FC236}">
                    <a16:creationId xmlns:a16="http://schemas.microsoft.com/office/drawing/2014/main" id="{68F29F6F-5BD3-4940-9480-2FF148D3EBB2}"/>
                  </a:ext>
                </a:extLst>
              </p:cNvPr>
              <p:cNvGrpSpPr/>
              <p:nvPr/>
            </p:nvGrpSpPr>
            <p:grpSpPr>
              <a:xfrm>
                <a:off x="1567998" y="1602399"/>
                <a:ext cx="8853100" cy="1747469"/>
                <a:chOff x="1545248" y="1602399"/>
                <a:chExt cx="8853100" cy="1747469"/>
              </a:xfrm>
            </p:grpSpPr>
            <p:grpSp>
              <p:nvGrpSpPr>
                <p:cNvPr id="164" name="Group 1016">
                  <a:extLst>
                    <a:ext uri="{FF2B5EF4-FFF2-40B4-BE49-F238E27FC236}">
                      <a16:creationId xmlns:a16="http://schemas.microsoft.com/office/drawing/2014/main" id="{D3B5CCCB-E77A-7744-B78C-194ED7248120}"/>
                    </a:ext>
                  </a:extLst>
                </p:cNvPr>
                <p:cNvGrpSpPr/>
                <p:nvPr/>
              </p:nvGrpSpPr>
              <p:grpSpPr>
                <a:xfrm>
                  <a:off x="1545248" y="1602399"/>
                  <a:ext cx="8853100" cy="1747469"/>
                  <a:chOff x="1545248" y="1602399"/>
                  <a:chExt cx="8853100" cy="1747469"/>
                </a:xfrm>
              </p:grpSpPr>
              <p:grpSp>
                <p:nvGrpSpPr>
                  <p:cNvPr id="184" name="Group 1036">
                    <a:extLst>
                      <a:ext uri="{FF2B5EF4-FFF2-40B4-BE49-F238E27FC236}">
                        <a16:creationId xmlns:a16="http://schemas.microsoft.com/office/drawing/2014/main" id="{8D25202B-0DB5-EF4F-B407-B5ED4CD39A83}"/>
                      </a:ext>
                    </a:extLst>
                  </p:cNvPr>
                  <p:cNvGrpSpPr/>
                  <p:nvPr/>
                </p:nvGrpSpPr>
                <p:grpSpPr>
                  <a:xfrm>
                    <a:off x="1545248" y="2765182"/>
                    <a:ext cx="103854" cy="465992"/>
                    <a:chOff x="5126528" y="3354896"/>
                    <a:chExt cx="80778" cy="505885"/>
                  </a:xfrm>
                </p:grpSpPr>
                <p:cxnSp>
                  <p:nvCxnSpPr>
                    <p:cNvPr id="257" name="Straight Connector 1109">
                      <a:extLst>
                        <a:ext uri="{FF2B5EF4-FFF2-40B4-BE49-F238E27FC236}">
                          <a16:creationId xmlns:a16="http://schemas.microsoft.com/office/drawing/2014/main" id="{E3E7C76D-842E-7444-92D7-55AD54EF288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8" name="Straight Connector 1110">
                      <a:extLst>
                        <a:ext uri="{FF2B5EF4-FFF2-40B4-BE49-F238E27FC236}">
                          <a16:creationId xmlns:a16="http://schemas.microsoft.com/office/drawing/2014/main" id="{B379DB73-754F-F841-B3A2-88E2AF3B4D9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9" name="Straight Connector 1111">
                      <a:extLst>
                        <a:ext uri="{FF2B5EF4-FFF2-40B4-BE49-F238E27FC236}">
                          <a16:creationId xmlns:a16="http://schemas.microsoft.com/office/drawing/2014/main" id="{3BA2EEF8-773B-914F-864A-DE819D36C99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85" name="Group 1037">
                    <a:extLst>
                      <a:ext uri="{FF2B5EF4-FFF2-40B4-BE49-F238E27FC236}">
                        <a16:creationId xmlns:a16="http://schemas.microsoft.com/office/drawing/2014/main" id="{EFD65B43-8E48-DB45-9C24-8B0DD2566E9B}"/>
                      </a:ext>
                    </a:extLst>
                  </p:cNvPr>
                  <p:cNvGrpSpPr/>
                  <p:nvPr/>
                </p:nvGrpSpPr>
                <p:grpSpPr>
                  <a:xfrm>
                    <a:off x="1735857" y="2714625"/>
                    <a:ext cx="103854" cy="573698"/>
                    <a:chOff x="5126528" y="3354896"/>
                    <a:chExt cx="80778" cy="505885"/>
                  </a:xfrm>
                </p:grpSpPr>
                <p:cxnSp>
                  <p:nvCxnSpPr>
                    <p:cNvPr id="254" name="Straight Connector 1106">
                      <a:extLst>
                        <a:ext uri="{FF2B5EF4-FFF2-40B4-BE49-F238E27FC236}">
                          <a16:creationId xmlns:a16="http://schemas.microsoft.com/office/drawing/2014/main" id="{4FDC2C2D-BE0B-3347-81FD-36A91C91B5A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5" name="Straight Connector 1107">
                      <a:extLst>
                        <a:ext uri="{FF2B5EF4-FFF2-40B4-BE49-F238E27FC236}">
                          <a16:creationId xmlns:a16="http://schemas.microsoft.com/office/drawing/2014/main" id="{9FDFF1B2-DDAC-8845-971B-169601BF180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6" name="Straight Connector 1108">
                      <a:extLst>
                        <a:ext uri="{FF2B5EF4-FFF2-40B4-BE49-F238E27FC236}">
                          <a16:creationId xmlns:a16="http://schemas.microsoft.com/office/drawing/2014/main" id="{33496567-CD1B-8644-B790-653ED13F727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86" name="Group 1038">
                    <a:extLst>
                      <a:ext uri="{FF2B5EF4-FFF2-40B4-BE49-F238E27FC236}">
                        <a16:creationId xmlns:a16="http://schemas.microsoft.com/office/drawing/2014/main" id="{AC817AF2-A543-8049-9A71-4ACEFCA950D5}"/>
                      </a:ext>
                    </a:extLst>
                  </p:cNvPr>
                  <p:cNvGrpSpPr/>
                  <p:nvPr/>
                </p:nvGrpSpPr>
                <p:grpSpPr>
                  <a:xfrm>
                    <a:off x="1924996" y="2778369"/>
                    <a:ext cx="103854" cy="461596"/>
                    <a:chOff x="5126528" y="3354896"/>
                    <a:chExt cx="80778" cy="505885"/>
                  </a:xfrm>
                </p:grpSpPr>
                <p:cxnSp>
                  <p:nvCxnSpPr>
                    <p:cNvPr id="251" name="Straight Connector 1103">
                      <a:extLst>
                        <a:ext uri="{FF2B5EF4-FFF2-40B4-BE49-F238E27FC236}">
                          <a16:creationId xmlns:a16="http://schemas.microsoft.com/office/drawing/2014/main" id="{498F61DC-8B7E-5B4B-8C32-6F677CD6CB9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2" name="Straight Connector 1104">
                      <a:extLst>
                        <a:ext uri="{FF2B5EF4-FFF2-40B4-BE49-F238E27FC236}">
                          <a16:creationId xmlns:a16="http://schemas.microsoft.com/office/drawing/2014/main" id="{6EBBC1A2-BE04-F94A-9FF7-7D1901AC960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3" name="Straight Connector 1105">
                      <a:extLst>
                        <a:ext uri="{FF2B5EF4-FFF2-40B4-BE49-F238E27FC236}">
                          <a16:creationId xmlns:a16="http://schemas.microsoft.com/office/drawing/2014/main" id="{3101CBD3-A252-BE42-A398-3267CF5D50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87" name="Group 1039">
                    <a:extLst>
                      <a:ext uri="{FF2B5EF4-FFF2-40B4-BE49-F238E27FC236}">
                        <a16:creationId xmlns:a16="http://schemas.microsoft.com/office/drawing/2014/main" id="{FDB474D2-7B53-B746-8010-4100CB9C576C}"/>
                      </a:ext>
                    </a:extLst>
                  </p:cNvPr>
                  <p:cNvGrpSpPr/>
                  <p:nvPr/>
                </p:nvGrpSpPr>
                <p:grpSpPr>
                  <a:xfrm>
                    <a:off x="2287679" y="2789359"/>
                    <a:ext cx="103854" cy="560509"/>
                    <a:chOff x="5126528" y="3354896"/>
                    <a:chExt cx="80778" cy="505885"/>
                  </a:xfrm>
                </p:grpSpPr>
                <p:cxnSp>
                  <p:nvCxnSpPr>
                    <p:cNvPr id="248" name="Straight Connector 1100">
                      <a:extLst>
                        <a:ext uri="{FF2B5EF4-FFF2-40B4-BE49-F238E27FC236}">
                          <a16:creationId xmlns:a16="http://schemas.microsoft.com/office/drawing/2014/main" id="{FD40AB4A-E6F8-8E4B-B6B2-200DC74ADE4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9" name="Straight Connector 1101">
                      <a:extLst>
                        <a:ext uri="{FF2B5EF4-FFF2-40B4-BE49-F238E27FC236}">
                          <a16:creationId xmlns:a16="http://schemas.microsoft.com/office/drawing/2014/main" id="{7F3DE14D-12FF-344E-9F31-EA755E54A0C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50" name="Straight Connector 1102">
                      <a:extLst>
                        <a:ext uri="{FF2B5EF4-FFF2-40B4-BE49-F238E27FC236}">
                          <a16:creationId xmlns:a16="http://schemas.microsoft.com/office/drawing/2014/main" id="{2AE2B287-7ABC-B646-B785-07AE11C01DA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88" name="Group 1040">
                    <a:extLst>
                      <a:ext uri="{FF2B5EF4-FFF2-40B4-BE49-F238E27FC236}">
                        <a16:creationId xmlns:a16="http://schemas.microsoft.com/office/drawing/2014/main" id="{B2F771EF-6A73-B045-8DCD-B5388F25EB12}"/>
                      </a:ext>
                    </a:extLst>
                  </p:cNvPr>
                  <p:cNvGrpSpPr/>
                  <p:nvPr/>
                </p:nvGrpSpPr>
                <p:grpSpPr>
                  <a:xfrm>
                    <a:off x="2637173" y="2754984"/>
                    <a:ext cx="103854" cy="460804"/>
                    <a:chOff x="5126528" y="3354896"/>
                    <a:chExt cx="80778" cy="505885"/>
                  </a:xfrm>
                </p:grpSpPr>
                <p:cxnSp>
                  <p:nvCxnSpPr>
                    <p:cNvPr id="245" name="Straight Connector 1097">
                      <a:extLst>
                        <a:ext uri="{FF2B5EF4-FFF2-40B4-BE49-F238E27FC236}">
                          <a16:creationId xmlns:a16="http://schemas.microsoft.com/office/drawing/2014/main" id="{71E99C7B-F8AE-994B-A2E3-A1B60437F05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6" name="Straight Connector 1098">
                      <a:extLst>
                        <a:ext uri="{FF2B5EF4-FFF2-40B4-BE49-F238E27FC236}">
                          <a16:creationId xmlns:a16="http://schemas.microsoft.com/office/drawing/2014/main" id="{BBEB5355-7D43-144F-8380-F45AEFB777E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7" name="Straight Connector 1099">
                      <a:extLst>
                        <a:ext uri="{FF2B5EF4-FFF2-40B4-BE49-F238E27FC236}">
                          <a16:creationId xmlns:a16="http://schemas.microsoft.com/office/drawing/2014/main" id="{E18D7200-B934-E448-B58B-420FBCD3CE6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89" name="Group 1041">
                    <a:extLst>
                      <a:ext uri="{FF2B5EF4-FFF2-40B4-BE49-F238E27FC236}">
                        <a16:creationId xmlns:a16="http://schemas.microsoft.com/office/drawing/2014/main" id="{DE7546B4-35DB-9A4F-8C9D-156011BEB7B3}"/>
                      </a:ext>
                    </a:extLst>
                  </p:cNvPr>
                  <p:cNvGrpSpPr/>
                  <p:nvPr/>
                </p:nvGrpSpPr>
                <p:grpSpPr>
                  <a:xfrm>
                    <a:off x="3002293" y="2721219"/>
                    <a:ext cx="103854" cy="615461"/>
                    <a:chOff x="5126528" y="3354896"/>
                    <a:chExt cx="80778" cy="505885"/>
                  </a:xfrm>
                </p:grpSpPr>
                <p:cxnSp>
                  <p:nvCxnSpPr>
                    <p:cNvPr id="242" name="Straight Connector 1094">
                      <a:extLst>
                        <a:ext uri="{FF2B5EF4-FFF2-40B4-BE49-F238E27FC236}">
                          <a16:creationId xmlns:a16="http://schemas.microsoft.com/office/drawing/2014/main" id="{396E4748-D7C5-804E-95F4-0F34608CF25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3" name="Straight Connector 1095">
                      <a:extLst>
                        <a:ext uri="{FF2B5EF4-FFF2-40B4-BE49-F238E27FC236}">
                          <a16:creationId xmlns:a16="http://schemas.microsoft.com/office/drawing/2014/main" id="{9B364F6E-7FE7-094B-9B07-B4F378FC609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4" name="Straight Connector 1096">
                      <a:extLst>
                        <a:ext uri="{FF2B5EF4-FFF2-40B4-BE49-F238E27FC236}">
                          <a16:creationId xmlns:a16="http://schemas.microsoft.com/office/drawing/2014/main" id="{FE97D756-3A7C-7F42-9C12-015D927AB6A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0" name="Group 1042">
                    <a:extLst>
                      <a:ext uri="{FF2B5EF4-FFF2-40B4-BE49-F238E27FC236}">
                        <a16:creationId xmlns:a16="http://schemas.microsoft.com/office/drawing/2014/main" id="{0E1BA5A3-10D4-9F4A-BD0C-EEEAD0CBEAD2}"/>
                      </a:ext>
                    </a:extLst>
                  </p:cNvPr>
                  <p:cNvGrpSpPr/>
                  <p:nvPr/>
                </p:nvGrpSpPr>
                <p:grpSpPr>
                  <a:xfrm>
                    <a:off x="3732097" y="2650881"/>
                    <a:ext cx="103854" cy="694592"/>
                    <a:chOff x="5126528" y="3354896"/>
                    <a:chExt cx="80778" cy="505885"/>
                  </a:xfrm>
                </p:grpSpPr>
                <p:cxnSp>
                  <p:nvCxnSpPr>
                    <p:cNvPr id="239" name="Straight Connector 1091">
                      <a:extLst>
                        <a:ext uri="{FF2B5EF4-FFF2-40B4-BE49-F238E27FC236}">
                          <a16:creationId xmlns:a16="http://schemas.microsoft.com/office/drawing/2014/main" id="{D41A2447-949E-3F4C-B6BA-A37E4ED2CD1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0" name="Straight Connector 1092">
                      <a:extLst>
                        <a:ext uri="{FF2B5EF4-FFF2-40B4-BE49-F238E27FC236}">
                          <a16:creationId xmlns:a16="http://schemas.microsoft.com/office/drawing/2014/main" id="{F7A672DA-A075-2743-9F53-FB5C860E6A7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1" name="Straight Connector 1093">
                      <a:extLst>
                        <a:ext uri="{FF2B5EF4-FFF2-40B4-BE49-F238E27FC236}">
                          <a16:creationId xmlns:a16="http://schemas.microsoft.com/office/drawing/2014/main" id="{B20EFAB8-C4BB-404A-A2DF-5091546B068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1" name="Group 1043">
                    <a:extLst>
                      <a:ext uri="{FF2B5EF4-FFF2-40B4-BE49-F238E27FC236}">
                        <a16:creationId xmlns:a16="http://schemas.microsoft.com/office/drawing/2014/main" id="{694538A4-B27C-8441-8D2A-2F5EF5773433}"/>
                      </a:ext>
                    </a:extLst>
                  </p:cNvPr>
                  <p:cNvGrpSpPr/>
                  <p:nvPr/>
                </p:nvGrpSpPr>
                <p:grpSpPr>
                  <a:xfrm>
                    <a:off x="4454986" y="2749794"/>
                    <a:ext cx="103854" cy="492370"/>
                    <a:chOff x="5126528" y="3354896"/>
                    <a:chExt cx="80778" cy="505885"/>
                  </a:xfrm>
                </p:grpSpPr>
                <p:cxnSp>
                  <p:nvCxnSpPr>
                    <p:cNvPr id="236" name="Straight Connector 1088">
                      <a:extLst>
                        <a:ext uri="{FF2B5EF4-FFF2-40B4-BE49-F238E27FC236}">
                          <a16:creationId xmlns:a16="http://schemas.microsoft.com/office/drawing/2014/main" id="{1BD8745F-F6F6-734D-BF57-F9C4EDED69D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37" name="Straight Connector 1089">
                      <a:extLst>
                        <a:ext uri="{FF2B5EF4-FFF2-40B4-BE49-F238E27FC236}">
                          <a16:creationId xmlns:a16="http://schemas.microsoft.com/office/drawing/2014/main" id="{681DABA9-43F6-EF44-B6BD-CD9570A175A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38" name="Straight Connector 1090">
                      <a:extLst>
                        <a:ext uri="{FF2B5EF4-FFF2-40B4-BE49-F238E27FC236}">
                          <a16:creationId xmlns:a16="http://schemas.microsoft.com/office/drawing/2014/main" id="{92F1C49B-D621-224C-B735-0D73571E581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2" name="Group 1044">
                    <a:extLst>
                      <a:ext uri="{FF2B5EF4-FFF2-40B4-BE49-F238E27FC236}">
                        <a16:creationId xmlns:a16="http://schemas.microsoft.com/office/drawing/2014/main" id="{A64AE4D4-5BA5-304C-AA1B-0DF0325CC68A}"/>
                      </a:ext>
                    </a:extLst>
                  </p:cNvPr>
                  <p:cNvGrpSpPr/>
                  <p:nvPr/>
                </p:nvGrpSpPr>
                <p:grpSpPr>
                  <a:xfrm>
                    <a:off x="4813253" y="2795954"/>
                    <a:ext cx="103854" cy="435219"/>
                    <a:chOff x="5126528" y="3354896"/>
                    <a:chExt cx="80778" cy="505885"/>
                  </a:xfrm>
                </p:grpSpPr>
                <p:cxnSp>
                  <p:nvCxnSpPr>
                    <p:cNvPr id="233" name="Straight Connector 1085">
                      <a:extLst>
                        <a:ext uri="{FF2B5EF4-FFF2-40B4-BE49-F238E27FC236}">
                          <a16:creationId xmlns:a16="http://schemas.microsoft.com/office/drawing/2014/main" id="{AAB67A28-B28E-6049-B325-C590B25E951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34" name="Straight Connector 1086">
                      <a:extLst>
                        <a:ext uri="{FF2B5EF4-FFF2-40B4-BE49-F238E27FC236}">
                          <a16:creationId xmlns:a16="http://schemas.microsoft.com/office/drawing/2014/main" id="{D056CF83-620B-3846-B687-971EAA6B90A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35" name="Straight Connector 1087">
                      <a:extLst>
                        <a:ext uri="{FF2B5EF4-FFF2-40B4-BE49-F238E27FC236}">
                          <a16:creationId xmlns:a16="http://schemas.microsoft.com/office/drawing/2014/main" id="{6C4225E6-4FA6-1F4F-8E36-EC7CDE85706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3" name="Group 1045">
                    <a:extLst>
                      <a:ext uri="{FF2B5EF4-FFF2-40B4-BE49-F238E27FC236}">
                        <a16:creationId xmlns:a16="http://schemas.microsoft.com/office/drawing/2014/main" id="{754C6893-23B5-CF4F-8C48-E8413273E7B6}"/>
                      </a:ext>
                    </a:extLst>
                  </p:cNvPr>
                  <p:cNvGrpSpPr/>
                  <p:nvPr/>
                </p:nvGrpSpPr>
                <p:grpSpPr>
                  <a:xfrm>
                    <a:off x="5180911" y="2743200"/>
                    <a:ext cx="103854" cy="591283"/>
                    <a:chOff x="5126528" y="3354896"/>
                    <a:chExt cx="80778" cy="505885"/>
                  </a:xfrm>
                </p:grpSpPr>
                <p:cxnSp>
                  <p:nvCxnSpPr>
                    <p:cNvPr id="230" name="Straight Connector 1082">
                      <a:extLst>
                        <a:ext uri="{FF2B5EF4-FFF2-40B4-BE49-F238E27FC236}">
                          <a16:creationId xmlns:a16="http://schemas.microsoft.com/office/drawing/2014/main" id="{01051701-BEA7-9A45-B0CD-4C484CEFFEF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31" name="Straight Connector 1083">
                      <a:extLst>
                        <a:ext uri="{FF2B5EF4-FFF2-40B4-BE49-F238E27FC236}">
                          <a16:creationId xmlns:a16="http://schemas.microsoft.com/office/drawing/2014/main" id="{FB82B3F9-A2AC-BF48-A3E0-80634D89205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32" name="Straight Connector 1084">
                      <a:extLst>
                        <a:ext uri="{FF2B5EF4-FFF2-40B4-BE49-F238E27FC236}">
                          <a16:creationId xmlns:a16="http://schemas.microsoft.com/office/drawing/2014/main" id="{30FD340A-E1ED-DF4A-A87A-7CD8A2D5762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4" name="Group 1046">
                    <a:extLst>
                      <a:ext uri="{FF2B5EF4-FFF2-40B4-BE49-F238E27FC236}">
                        <a16:creationId xmlns:a16="http://schemas.microsoft.com/office/drawing/2014/main" id="{F178A050-6D8A-B84D-B392-AAFB5316B7CE}"/>
                      </a:ext>
                    </a:extLst>
                  </p:cNvPr>
                  <p:cNvGrpSpPr/>
                  <p:nvPr/>
                </p:nvGrpSpPr>
                <p:grpSpPr>
                  <a:xfrm>
                    <a:off x="5537503" y="2778369"/>
                    <a:ext cx="103854" cy="439616"/>
                    <a:chOff x="5126528" y="3354896"/>
                    <a:chExt cx="80778" cy="505885"/>
                  </a:xfrm>
                </p:grpSpPr>
                <p:cxnSp>
                  <p:nvCxnSpPr>
                    <p:cNvPr id="227" name="Straight Connector 1079">
                      <a:extLst>
                        <a:ext uri="{FF2B5EF4-FFF2-40B4-BE49-F238E27FC236}">
                          <a16:creationId xmlns:a16="http://schemas.microsoft.com/office/drawing/2014/main" id="{A49FC01B-4729-FD40-999B-7738CEC2036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8" name="Straight Connector 1080">
                      <a:extLst>
                        <a:ext uri="{FF2B5EF4-FFF2-40B4-BE49-F238E27FC236}">
                          <a16:creationId xmlns:a16="http://schemas.microsoft.com/office/drawing/2014/main" id="{4ED8F757-B8E8-C64E-99FC-1D9BBB26639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9" name="Straight Connector 1081">
                      <a:extLst>
                        <a:ext uri="{FF2B5EF4-FFF2-40B4-BE49-F238E27FC236}">
                          <a16:creationId xmlns:a16="http://schemas.microsoft.com/office/drawing/2014/main" id="{2B73C89E-D4E1-DD42-8C00-AF41637E1B9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5" name="Group 1047">
                    <a:extLst>
                      <a:ext uri="{FF2B5EF4-FFF2-40B4-BE49-F238E27FC236}">
                        <a16:creationId xmlns:a16="http://schemas.microsoft.com/office/drawing/2014/main" id="{7E6892D5-001A-7F45-A026-DE74C4CA0D06}"/>
                      </a:ext>
                    </a:extLst>
                  </p:cNvPr>
                  <p:cNvGrpSpPr/>
                  <p:nvPr/>
                </p:nvGrpSpPr>
                <p:grpSpPr>
                  <a:xfrm>
                    <a:off x="5902311" y="2529987"/>
                    <a:ext cx="103854" cy="762732"/>
                    <a:chOff x="5126528" y="3354896"/>
                    <a:chExt cx="80778" cy="505885"/>
                  </a:xfrm>
                </p:grpSpPr>
                <p:cxnSp>
                  <p:nvCxnSpPr>
                    <p:cNvPr id="224" name="Straight Connector 1076">
                      <a:extLst>
                        <a:ext uri="{FF2B5EF4-FFF2-40B4-BE49-F238E27FC236}">
                          <a16:creationId xmlns:a16="http://schemas.microsoft.com/office/drawing/2014/main" id="{75A461B3-EAFF-B840-9353-0F839141467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5" name="Straight Connector 1077">
                      <a:extLst>
                        <a:ext uri="{FF2B5EF4-FFF2-40B4-BE49-F238E27FC236}">
                          <a16:creationId xmlns:a16="http://schemas.microsoft.com/office/drawing/2014/main" id="{7619FA37-E7CF-6049-A37E-1FE3749D2D1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6" name="Straight Connector 1078">
                      <a:extLst>
                        <a:ext uri="{FF2B5EF4-FFF2-40B4-BE49-F238E27FC236}">
                          <a16:creationId xmlns:a16="http://schemas.microsoft.com/office/drawing/2014/main" id="{80809375-E0CE-5542-9D25-3E1D39BBB8F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6" name="Group 1048">
                    <a:extLst>
                      <a:ext uri="{FF2B5EF4-FFF2-40B4-BE49-F238E27FC236}">
                        <a16:creationId xmlns:a16="http://schemas.microsoft.com/office/drawing/2014/main" id="{965BC59E-BB62-1A47-8FC0-3BC60B876FE7}"/>
                      </a:ext>
                    </a:extLst>
                  </p:cNvPr>
                  <p:cNvGrpSpPr/>
                  <p:nvPr/>
                </p:nvGrpSpPr>
                <p:grpSpPr>
                  <a:xfrm>
                    <a:off x="6084225" y="2206869"/>
                    <a:ext cx="103854" cy="639641"/>
                    <a:chOff x="5126528" y="3354896"/>
                    <a:chExt cx="80778" cy="505885"/>
                  </a:xfrm>
                </p:grpSpPr>
                <p:cxnSp>
                  <p:nvCxnSpPr>
                    <p:cNvPr id="221" name="Straight Connector 1073">
                      <a:extLst>
                        <a:ext uri="{FF2B5EF4-FFF2-40B4-BE49-F238E27FC236}">
                          <a16:creationId xmlns:a16="http://schemas.microsoft.com/office/drawing/2014/main" id="{DDA65841-4370-7A42-8040-436798B4AFA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2" name="Straight Connector 1074">
                      <a:extLst>
                        <a:ext uri="{FF2B5EF4-FFF2-40B4-BE49-F238E27FC236}">
                          <a16:creationId xmlns:a16="http://schemas.microsoft.com/office/drawing/2014/main" id="{890726B9-EA67-CF49-A3DB-B439DF68C73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3" name="Straight Connector 1075">
                      <a:extLst>
                        <a:ext uri="{FF2B5EF4-FFF2-40B4-BE49-F238E27FC236}">
                          <a16:creationId xmlns:a16="http://schemas.microsoft.com/office/drawing/2014/main" id="{BA9F61E3-B9D7-4C4D-B3E9-3941B8E7515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7" name="Group 1049">
                    <a:extLst>
                      <a:ext uri="{FF2B5EF4-FFF2-40B4-BE49-F238E27FC236}">
                        <a16:creationId xmlns:a16="http://schemas.microsoft.com/office/drawing/2014/main" id="{D115A372-0888-B245-9472-F6A49D75C1F1}"/>
                      </a:ext>
                    </a:extLst>
                  </p:cNvPr>
                  <p:cNvGrpSpPr/>
                  <p:nvPr/>
                </p:nvGrpSpPr>
                <p:grpSpPr>
                  <a:xfrm>
                    <a:off x="6629694" y="1738679"/>
                    <a:ext cx="103854" cy="696789"/>
                    <a:chOff x="5126528" y="3354896"/>
                    <a:chExt cx="80778" cy="505885"/>
                  </a:xfrm>
                </p:grpSpPr>
                <p:cxnSp>
                  <p:nvCxnSpPr>
                    <p:cNvPr id="218" name="Straight Connector 1070">
                      <a:extLst>
                        <a:ext uri="{FF2B5EF4-FFF2-40B4-BE49-F238E27FC236}">
                          <a16:creationId xmlns:a16="http://schemas.microsoft.com/office/drawing/2014/main" id="{B5074C9E-5832-0B41-B0EE-42FB5ABFB50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9" name="Straight Connector 1071">
                      <a:extLst>
                        <a:ext uri="{FF2B5EF4-FFF2-40B4-BE49-F238E27FC236}">
                          <a16:creationId xmlns:a16="http://schemas.microsoft.com/office/drawing/2014/main" id="{35C7C827-24F9-6841-B713-43FD10647EA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20" name="Straight Connector 1072">
                      <a:extLst>
                        <a:ext uri="{FF2B5EF4-FFF2-40B4-BE49-F238E27FC236}">
                          <a16:creationId xmlns:a16="http://schemas.microsoft.com/office/drawing/2014/main" id="{3354E2EE-D6A8-6A4E-B994-6E0AE3CE4CD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8" name="Group 1050">
                    <a:extLst>
                      <a:ext uri="{FF2B5EF4-FFF2-40B4-BE49-F238E27FC236}">
                        <a16:creationId xmlns:a16="http://schemas.microsoft.com/office/drawing/2014/main" id="{69D865AB-34E4-2D4A-AE0F-BBBE72AC9067}"/>
                      </a:ext>
                    </a:extLst>
                  </p:cNvPr>
                  <p:cNvGrpSpPr/>
                  <p:nvPr/>
                </p:nvGrpSpPr>
                <p:grpSpPr>
                  <a:xfrm>
                    <a:off x="7355497" y="1602399"/>
                    <a:ext cx="103854" cy="964956"/>
                    <a:chOff x="5126528" y="3354896"/>
                    <a:chExt cx="80778" cy="505885"/>
                  </a:xfrm>
                </p:grpSpPr>
                <p:cxnSp>
                  <p:nvCxnSpPr>
                    <p:cNvPr id="215" name="Straight Connector 1067">
                      <a:extLst>
                        <a:ext uri="{FF2B5EF4-FFF2-40B4-BE49-F238E27FC236}">
                          <a16:creationId xmlns:a16="http://schemas.microsoft.com/office/drawing/2014/main" id="{0288D49C-5711-E546-9C06-EC4077D61B1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6" name="Straight Connector 1068">
                      <a:extLst>
                        <a:ext uri="{FF2B5EF4-FFF2-40B4-BE49-F238E27FC236}">
                          <a16:creationId xmlns:a16="http://schemas.microsoft.com/office/drawing/2014/main" id="{6AB8476B-AE50-CC45-9E22-CA2BD918AB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7" name="Straight Connector 1069">
                      <a:extLst>
                        <a:ext uri="{FF2B5EF4-FFF2-40B4-BE49-F238E27FC236}">
                          <a16:creationId xmlns:a16="http://schemas.microsoft.com/office/drawing/2014/main" id="{658D2C2F-BD58-4648-B714-C756527E6BB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99" name="Group 1051">
                    <a:extLst>
                      <a:ext uri="{FF2B5EF4-FFF2-40B4-BE49-F238E27FC236}">
                        <a16:creationId xmlns:a16="http://schemas.microsoft.com/office/drawing/2014/main" id="{523776A3-64F1-CD41-925C-FD96BF3CF012}"/>
                      </a:ext>
                    </a:extLst>
                  </p:cNvPr>
                  <p:cNvGrpSpPr/>
                  <p:nvPr/>
                </p:nvGrpSpPr>
                <p:grpSpPr>
                  <a:xfrm>
                    <a:off x="8085881" y="1771650"/>
                    <a:ext cx="103854" cy="802297"/>
                    <a:chOff x="5126528" y="3354896"/>
                    <a:chExt cx="80778" cy="505885"/>
                  </a:xfrm>
                </p:grpSpPr>
                <p:cxnSp>
                  <p:nvCxnSpPr>
                    <p:cNvPr id="212" name="Straight Connector 1064">
                      <a:extLst>
                        <a:ext uri="{FF2B5EF4-FFF2-40B4-BE49-F238E27FC236}">
                          <a16:creationId xmlns:a16="http://schemas.microsoft.com/office/drawing/2014/main" id="{BC72AC33-813E-394E-BF8C-7FBB2B700B8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3" name="Straight Connector 1065">
                      <a:extLst>
                        <a:ext uri="{FF2B5EF4-FFF2-40B4-BE49-F238E27FC236}">
                          <a16:creationId xmlns:a16="http://schemas.microsoft.com/office/drawing/2014/main" id="{82EE253D-4846-4749-AD47-EF46176871B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4" name="Straight Connector 1066">
                      <a:extLst>
                        <a:ext uri="{FF2B5EF4-FFF2-40B4-BE49-F238E27FC236}">
                          <a16:creationId xmlns:a16="http://schemas.microsoft.com/office/drawing/2014/main" id="{450099B8-B27A-5A44-8BAA-3CBEA5E0FD1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200" name="Group 1052">
                    <a:extLst>
                      <a:ext uri="{FF2B5EF4-FFF2-40B4-BE49-F238E27FC236}">
                        <a16:creationId xmlns:a16="http://schemas.microsoft.com/office/drawing/2014/main" id="{CD2A9B87-CAB3-6245-8456-202DE35E49A1}"/>
                      </a:ext>
                    </a:extLst>
                  </p:cNvPr>
                  <p:cNvGrpSpPr/>
                  <p:nvPr/>
                </p:nvGrpSpPr>
                <p:grpSpPr>
                  <a:xfrm>
                    <a:off x="8812203" y="1776045"/>
                    <a:ext cx="103854" cy="630849"/>
                    <a:chOff x="5126528" y="3354896"/>
                    <a:chExt cx="80778" cy="505885"/>
                  </a:xfrm>
                </p:grpSpPr>
                <p:cxnSp>
                  <p:nvCxnSpPr>
                    <p:cNvPr id="209" name="Straight Connector 1061">
                      <a:extLst>
                        <a:ext uri="{FF2B5EF4-FFF2-40B4-BE49-F238E27FC236}">
                          <a16:creationId xmlns:a16="http://schemas.microsoft.com/office/drawing/2014/main" id="{97290319-067F-7546-8397-0F2383BECE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0" name="Straight Connector 1062">
                      <a:extLst>
                        <a:ext uri="{FF2B5EF4-FFF2-40B4-BE49-F238E27FC236}">
                          <a16:creationId xmlns:a16="http://schemas.microsoft.com/office/drawing/2014/main" id="{258A5660-1ACE-6148-B515-4424DFEF623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1" name="Straight Connector 1063">
                      <a:extLst>
                        <a:ext uri="{FF2B5EF4-FFF2-40B4-BE49-F238E27FC236}">
                          <a16:creationId xmlns:a16="http://schemas.microsoft.com/office/drawing/2014/main" id="{A1F7BB96-8C35-3E45-9801-1A3FB3A5BBA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201" name="Group 1053">
                    <a:extLst>
                      <a:ext uri="{FF2B5EF4-FFF2-40B4-BE49-F238E27FC236}">
                        <a16:creationId xmlns:a16="http://schemas.microsoft.com/office/drawing/2014/main" id="{EC073174-F0BA-C043-B947-6601DB672E04}"/>
                      </a:ext>
                    </a:extLst>
                  </p:cNvPr>
                  <p:cNvGrpSpPr/>
                  <p:nvPr/>
                </p:nvGrpSpPr>
                <p:grpSpPr>
                  <a:xfrm>
                    <a:off x="9540173" y="1723293"/>
                    <a:ext cx="103854" cy="696790"/>
                    <a:chOff x="5126528" y="3354896"/>
                    <a:chExt cx="80778" cy="505885"/>
                  </a:xfrm>
                </p:grpSpPr>
                <p:cxnSp>
                  <p:nvCxnSpPr>
                    <p:cNvPr id="206" name="Straight Connector 1058">
                      <a:extLst>
                        <a:ext uri="{FF2B5EF4-FFF2-40B4-BE49-F238E27FC236}">
                          <a16:creationId xmlns:a16="http://schemas.microsoft.com/office/drawing/2014/main" id="{EDC5768E-EC92-7F47-AABE-ED3EE4E6BA7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7" name="Straight Connector 1059">
                      <a:extLst>
                        <a:ext uri="{FF2B5EF4-FFF2-40B4-BE49-F238E27FC236}">
                          <a16:creationId xmlns:a16="http://schemas.microsoft.com/office/drawing/2014/main" id="{7B3887F9-7667-394D-98A0-484505F6750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8" name="Straight Connector 1060">
                      <a:extLst>
                        <a:ext uri="{FF2B5EF4-FFF2-40B4-BE49-F238E27FC236}">
                          <a16:creationId xmlns:a16="http://schemas.microsoft.com/office/drawing/2014/main" id="{1654A792-1FC3-254D-ADD4-8F375A01287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202" name="Group 1054">
                    <a:extLst>
                      <a:ext uri="{FF2B5EF4-FFF2-40B4-BE49-F238E27FC236}">
                        <a16:creationId xmlns:a16="http://schemas.microsoft.com/office/drawing/2014/main" id="{79400617-9A6D-F840-B4CC-9BB3522FBF15}"/>
                      </a:ext>
                    </a:extLst>
                  </p:cNvPr>
                  <p:cNvGrpSpPr/>
                  <p:nvPr/>
                </p:nvGrpSpPr>
                <p:grpSpPr>
                  <a:xfrm>
                    <a:off x="10294494" y="1725489"/>
                    <a:ext cx="103854" cy="769327"/>
                    <a:chOff x="5126528" y="3354896"/>
                    <a:chExt cx="80778" cy="505885"/>
                  </a:xfrm>
                </p:grpSpPr>
                <p:cxnSp>
                  <p:nvCxnSpPr>
                    <p:cNvPr id="203" name="Straight Connector 1055">
                      <a:extLst>
                        <a:ext uri="{FF2B5EF4-FFF2-40B4-BE49-F238E27FC236}">
                          <a16:creationId xmlns:a16="http://schemas.microsoft.com/office/drawing/2014/main" id="{0976F692-CA3E-CB4B-A104-6E7C7E79821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4" name="Straight Connector 1056">
                      <a:extLst>
                        <a:ext uri="{FF2B5EF4-FFF2-40B4-BE49-F238E27FC236}">
                          <a16:creationId xmlns:a16="http://schemas.microsoft.com/office/drawing/2014/main" id="{1F73280B-A4D2-1F4E-9470-649976CE9B7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5" name="Straight Connector 1057">
                      <a:extLst>
                        <a:ext uri="{FF2B5EF4-FFF2-40B4-BE49-F238E27FC236}">
                          <a16:creationId xmlns:a16="http://schemas.microsoft.com/office/drawing/2014/main" id="{6B219EF0-9DA7-6B40-B2F7-4F8A05B161D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0070C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sp>
              <p:nvSpPr>
                <p:cNvPr id="165" name="Oval 1017">
                  <a:extLst>
                    <a:ext uri="{FF2B5EF4-FFF2-40B4-BE49-F238E27FC236}">
                      <a16:creationId xmlns:a16="http://schemas.microsoft.com/office/drawing/2014/main" id="{170EA095-87C0-EE4B-95EB-73C36D01611E}"/>
                    </a:ext>
                  </a:extLst>
                </p:cNvPr>
                <p:cNvSpPr/>
                <p:nvPr/>
              </p:nvSpPr>
              <p:spPr>
                <a:xfrm>
                  <a:off x="1557487" y="2954688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66" name="Oval 1018">
                  <a:extLst>
                    <a:ext uri="{FF2B5EF4-FFF2-40B4-BE49-F238E27FC236}">
                      <a16:creationId xmlns:a16="http://schemas.microsoft.com/office/drawing/2014/main" id="{F3590CC2-0768-7547-B88E-50E9D96E1655}"/>
                    </a:ext>
                  </a:extLst>
                </p:cNvPr>
                <p:cNvSpPr/>
                <p:nvPr/>
              </p:nvSpPr>
              <p:spPr>
                <a:xfrm>
                  <a:off x="1751186" y="2961221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67" name="Oval 1019">
                  <a:extLst>
                    <a:ext uri="{FF2B5EF4-FFF2-40B4-BE49-F238E27FC236}">
                      <a16:creationId xmlns:a16="http://schemas.microsoft.com/office/drawing/2014/main" id="{072CDA14-0FF2-EF43-A410-9C66AEAD9F8E}"/>
                    </a:ext>
                  </a:extLst>
                </p:cNvPr>
                <p:cNvSpPr/>
                <p:nvPr/>
              </p:nvSpPr>
              <p:spPr>
                <a:xfrm>
                  <a:off x="1940107" y="2971857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68" name="Oval 1020">
                  <a:extLst>
                    <a:ext uri="{FF2B5EF4-FFF2-40B4-BE49-F238E27FC236}">
                      <a16:creationId xmlns:a16="http://schemas.microsoft.com/office/drawing/2014/main" id="{F390FDF4-E78F-604F-9897-5FD8B7606EBD}"/>
                    </a:ext>
                  </a:extLst>
                </p:cNvPr>
                <p:cNvSpPr/>
                <p:nvPr/>
              </p:nvSpPr>
              <p:spPr>
                <a:xfrm>
                  <a:off x="2305959" y="3037429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69" name="Oval 1021">
                  <a:extLst>
                    <a:ext uri="{FF2B5EF4-FFF2-40B4-BE49-F238E27FC236}">
                      <a16:creationId xmlns:a16="http://schemas.microsoft.com/office/drawing/2014/main" id="{BE99BCE6-F523-5E4B-9FDF-EFCC427BF7F0}"/>
                    </a:ext>
                  </a:extLst>
                </p:cNvPr>
                <p:cNvSpPr/>
                <p:nvPr/>
              </p:nvSpPr>
              <p:spPr>
                <a:xfrm>
                  <a:off x="2654720" y="2956671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0" name="Oval 1022">
                  <a:extLst>
                    <a:ext uri="{FF2B5EF4-FFF2-40B4-BE49-F238E27FC236}">
                      <a16:creationId xmlns:a16="http://schemas.microsoft.com/office/drawing/2014/main" id="{828C8A01-5239-D34F-BE66-014510204644}"/>
                    </a:ext>
                  </a:extLst>
                </p:cNvPr>
                <p:cNvSpPr/>
                <p:nvPr/>
              </p:nvSpPr>
              <p:spPr>
                <a:xfrm>
                  <a:off x="3015736" y="2999789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1" name="Oval 1023">
                  <a:extLst>
                    <a:ext uri="{FF2B5EF4-FFF2-40B4-BE49-F238E27FC236}">
                      <a16:creationId xmlns:a16="http://schemas.microsoft.com/office/drawing/2014/main" id="{699A0CEF-7474-B140-BDD3-F2B7BE78A7EE}"/>
                    </a:ext>
                  </a:extLst>
                </p:cNvPr>
                <p:cNvSpPr/>
                <p:nvPr/>
              </p:nvSpPr>
              <p:spPr>
                <a:xfrm>
                  <a:off x="3751661" y="2968848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2" name="Oval 1024">
                  <a:extLst>
                    <a:ext uri="{FF2B5EF4-FFF2-40B4-BE49-F238E27FC236}">
                      <a16:creationId xmlns:a16="http://schemas.microsoft.com/office/drawing/2014/main" id="{504FCA0C-5994-E34D-9B28-65D2A68DF193}"/>
                    </a:ext>
                  </a:extLst>
                </p:cNvPr>
                <p:cNvSpPr/>
                <p:nvPr/>
              </p:nvSpPr>
              <p:spPr>
                <a:xfrm>
                  <a:off x="4469886" y="2959459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3" name="Oval 1025">
                  <a:extLst>
                    <a:ext uri="{FF2B5EF4-FFF2-40B4-BE49-F238E27FC236}">
                      <a16:creationId xmlns:a16="http://schemas.microsoft.com/office/drawing/2014/main" id="{8D7DB994-F99B-0542-A037-742D5480C716}"/>
                    </a:ext>
                  </a:extLst>
                </p:cNvPr>
                <p:cNvSpPr/>
                <p:nvPr/>
              </p:nvSpPr>
              <p:spPr>
                <a:xfrm>
                  <a:off x="4827073" y="2979574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4" name="Oval 1026">
                  <a:extLst>
                    <a:ext uri="{FF2B5EF4-FFF2-40B4-BE49-F238E27FC236}">
                      <a16:creationId xmlns:a16="http://schemas.microsoft.com/office/drawing/2014/main" id="{07CE6E5C-AA75-F24F-AF75-887187361878}"/>
                    </a:ext>
                  </a:extLst>
                </p:cNvPr>
                <p:cNvSpPr/>
                <p:nvPr/>
              </p:nvSpPr>
              <p:spPr>
                <a:xfrm>
                  <a:off x="5195712" y="3009886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5" name="Oval 1027">
                  <a:extLst>
                    <a:ext uri="{FF2B5EF4-FFF2-40B4-BE49-F238E27FC236}">
                      <a16:creationId xmlns:a16="http://schemas.microsoft.com/office/drawing/2014/main" id="{43E78E7A-8B52-344A-9E77-7EA9A27589B9}"/>
                    </a:ext>
                  </a:extLst>
                </p:cNvPr>
                <p:cNvSpPr/>
                <p:nvPr/>
              </p:nvSpPr>
              <p:spPr>
                <a:xfrm>
                  <a:off x="5550701" y="2967345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6" name="Oval 1028">
                  <a:extLst>
                    <a:ext uri="{FF2B5EF4-FFF2-40B4-BE49-F238E27FC236}">
                      <a16:creationId xmlns:a16="http://schemas.microsoft.com/office/drawing/2014/main" id="{8B0A29EE-1F84-0647-AD17-3DD7DDBE6FBF}"/>
                    </a:ext>
                  </a:extLst>
                </p:cNvPr>
                <p:cNvSpPr/>
                <p:nvPr/>
              </p:nvSpPr>
              <p:spPr>
                <a:xfrm>
                  <a:off x="5917261" y="2867634"/>
                  <a:ext cx="74054" cy="70044"/>
                </a:xfrm>
                <a:prstGeom prst="ellipse">
                  <a:avLst/>
                </a:prstGeom>
                <a:solidFill>
                  <a:srgbClr val="0070C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7" name="Oval 1029">
                  <a:extLst>
                    <a:ext uri="{FF2B5EF4-FFF2-40B4-BE49-F238E27FC236}">
                      <a16:creationId xmlns:a16="http://schemas.microsoft.com/office/drawing/2014/main" id="{11E9A677-23EC-F54D-88A9-BCD7AC615B5E}"/>
                    </a:ext>
                  </a:extLst>
                </p:cNvPr>
                <p:cNvSpPr/>
                <p:nvPr/>
              </p:nvSpPr>
              <p:spPr>
                <a:xfrm>
                  <a:off x="6099597" y="2493509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8" name="Oval 1030">
                  <a:extLst>
                    <a:ext uri="{FF2B5EF4-FFF2-40B4-BE49-F238E27FC236}">
                      <a16:creationId xmlns:a16="http://schemas.microsoft.com/office/drawing/2014/main" id="{8339B604-1945-DE49-AEDE-685BE4711A42}"/>
                    </a:ext>
                  </a:extLst>
                </p:cNvPr>
                <p:cNvSpPr/>
                <p:nvPr/>
              </p:nvSpPr>
              <p:spPr>
                <a:xfrm>
                  <a:off x="6642767" y="2045737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79" name="Oval 1031">
                  <a:extLst>
                    <a:ext uri="{FF2B5EF4-FFF2-40B4-BE49-F238E27FC236}">
                      <a16:creationId xmlns:a16="http://schemas.microsoft.com/office/drawing/2014/main" id="{E06774F1-422A-8D4F-ACE8-12AB7D8EB62A}"/>
                    </a:ext>
                  </a:extLst>
                </p:cNvPr>
                <p:cNvSpPr/>
                <p:nvPr/>
              </p:nvSpPr>
              <p:spPr>
                <a:xfrm>
                  <a:off x="7374682" y="2040915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0" name="Oval 1032">
                  <a:extLst>
                    <a:ext uri="{FF2B5EF4-FFF2-40B4-BE49-F238E27FC236}">
                      <a16:creationId xmlns:a16="http://schemas.microsoft.com/office/drawing/2014/main" id="{63FAFD20-83D5-CF40-9BC0-62F894F454C1}"/>
                    </a:ext>
                  </a:extLst>
                </p:cNvPr>
                <p:cNvSpPr/>
                <p:nvPr/>
              </p:nvSpPr>
              <p:spPr>
                <a:xfrm>
                  <a:off x="8096308" y="2134227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1" name="Oval 1033">
                  <a:extLst>
                    <a:ext uri="{FF2B5EF4-FFF2-40B4-BE49-F238E27FC236}">
                      <a16:creationId xmlns:a16="http://schemas.microsoft.com/office/drawing/2014/main" id="{E0601522-A657-6F4B-90A3-9FA9A6C3ED7A}"/>
                    </a:ext>
                  </a:extLst>
                </p:cNvPr>
                <p:cNvSpPr/>
                <p:nvPr/>
              </p:nvSpPr>
              <p:spPr>
                <a:xfrm>
                  <a:off x="8825381" y="2056369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2" name="Oval 1034">
                  <a:extLst>
                    <a:ext uri="{FF2B5EF4-FFF2-40B4-BE49-F238E27FC236}">
                      <a16:creationId xmlns:a16="http://schemas.microsoft.com/office/drawing/2014/main" id="{1B1C58A9-6115-3648-B4AD-823C4DF36A96}"/>
                    </a:ext>
                  </a:extLst>
                </p:cNvPr>
                <p:cNvSpPr/>
                <p:nvPr/>
              </p:nvSpPr>
              <p:spPr>
                <a:xfrm>
                  <a:off x="9552604" y="2032068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3" name="Oval 1035">
                  <a:extLst>
                    <a:ext uri="{FF2B5EF4-FFF2-40B4-BE49-F238E27FC236}">
                      <a16:creationId xmlns:a16="http://schemas.microsoft.com/office/drawing/2014/main" id="{CF059B45-8B55-504A-8269-65708A9BC8E0}"/>
                    </a:ext>
                  </a:extLst>
                </p:cNvPr>
                <p:cNvSpPr/>
                <p:nvPr/>
              </p:nvSpPr>
              <p:spPr>
                <a:xfrm>
                  <a:off x="10307789" y="2079821"/>
                  <a:ext cx="74054" cy="70044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</p:grpSp>
        </p:grpSp>
        <p:grpSp>
          <p:nvGrpSpPr>
            <p:cNvPr id="65" name="Group 1112">
              <a:extLst>
                <a:ext uri="{FF2B5EF4-FFF2-40B4-BE49-F238E27FC236}">
                  <a16:creationId xmlns:a16="http://schemas.microsoft.com/office/drawing/2014/main" id="{A33F0CCC-3620-BD41-A409-1F5BE9209393}"/>
                </a:ext>
              </a:extLst>
            </p:cNvPr>
            <p:cNvGrpSpPr/>
            <p:nvPr/>
          </p:nvGrpSpPr>
          <p:grpSpPr>
            <a:xfrm>
              <a:off x="1543855" y="1496882"/>
              <a:ext cx="8852222" cy="1567511"/>
              <a:chOff x="1543855" y="1596616"/>
              <a:chExt cx="8852222" cy="1567511"/>
            </a:xfrm>
          </p:grpSpPr>
          <p:grpSp>
            <p:nvGrpSpPr>
              <p:cNvPr id="66" name="Group 1113">
                <a:extLst>
                  <a:ext uri="{FF2B5EF4-FFF2-40B4-BE49-F238E27FC236}">
                    <a16:creationId xmlns:a16="http://schemas.microsoft.com/office/drawing/2014/main" id="{BB41988F-5C1D-EB42-9346-3337347AC68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543855" y="1596616"/>
                <a:ext cx="8852222" cy="1567511"/>
                <a:chOff x="1543855" y="1596616"/>
                <a:chExt cx="8852222" cy="1567511"/>
              </a:xfrm>
            </p:grpSpPr>
            <p:grpSp>
              <p:nvGrpSpPr>
                <p:cNvPr id="68" name="Group 1115">
                  <a:extLst>
                    <a:ext uri="{FF2B5EF4-FFF2-40B4-BE49-F238E27FC236}">
                      <a16:creationId xmlns:a16="http://schemas.microsoft.com/office/drawing/2014/main" id="{4F8D2654-BBA9-7F47-B32E-DB5F94E8D0C0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543855" y="1596616"/>
                  <a:ext cx="8852222" cy="1567511"/>
                  <a:chOff x="1543855" y="1596616"/>
                  <a:chExt cx="8852222" cy="1567511"/>
                </a:xfrm>
              </p:grpSpPr>
              <p:grpSp>
                <p:nvGrpSpPr>
                  <p:cNvPr id="87" name="Group 1134">
                    <a:extLst>
                      <a:ext uri="{FF2B5EF4-FFF2-40B4-BE49-F238E27FC236}">
                        <a16:creationId xmlns:a16="http://schemas.microsoft.com/office/drawing/2014/main" id="{F7B98EBC-812E-0E42-8F7E-CB9EAAD0A2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1543855" y="2774151"/>
                    <a:ext cx="103854" cy="389976"/>
                    <a:chOff x="5126528" y="3354896"/>
                    <a:chExt cx="80778" cy="505885"/>
                  </a:xfrm>
                </p:grpSpPr>
                <p:cxnSp>
                  <p:nvCxnSpPr>
                    <p:cNvPr id="159" name="Straight Connector 1203">
                      <a:extLst>
                        <a:ext uri="{FF2B5EF4-FFF2-40B4-BE49-F238E27FC236}">
                          <a16:creationId xmlns:a16="http://schemas.microsoft.com/office/drawing/2014/main" id="{F3E65F54-2518-1347-B508-6E2338BA9F3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60" name="Straight Connector 1204">
                      <a:extLst>
                        <a:ext uri="{FF2B5EF4-FFF2-40B4-BE49-F238E27FC236}">
                          <a16:creationId xmlns:a16="http://schemas.microsoft.com/office/drawing/2014/main" id="{882C39AF-C1A9-BA49-8A73-BE663B73440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61" name="Straight Connector 1205">
                      <a:extLst>
                        <a:ext uri="{FF2B5EF4-FFF2-40B4-BE49-F238E27FC236}">
                          <a16:creationId xmlns:a16="http://schemas.microsoft.com/office/drawing/2014/main" id="{CBC64FB8-6182-A34E-A49C-22BEAB02F21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88" name="Group 1135">
                    <a:extLst>
                      <a:ext uri="{FF2B5EF4-FFF2-40B4-BE49-F238E27FC236}">
                        <a16:creationId xmlns:a16="http://schemas.microsoft.com/office/drawing/2014/main" id="{76555E39-8A0A-1942-A4B4-922EC12A1F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1743567" y="2186596"/>
                    <a:ext cx="103854" cy="533672"/>
                    <a:chOff x="5126528" y="3354896"/>
                    <a:chExt cx="80778" cy="505885"/>
                  </a:xfrm>
                </p:grpSpPr>
                <p:cxnSp>
                  <p:nvCxnSpPr>
                    <p:cNvPr id="156" name="Straight Connector 1200">
                      <a:extLst>
                        <a:ext uri="{FF2B5EF4-FFF2-40B4-BE49-F238E27FC236}">
                          <a16:creationId xmlns:a16="http://schemas.microsoft.com/office/drawing/2014/main" id="{F2F97AED-6390-DF42-96EB-E1ACA71B83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57" name="Straight Connector 1201">
                      <a:extLst>
                        <a:ext uri="{FF2B5EF4-FFF2-40B4-BE49-F238E27FC236}">
                          <a16:creationId xmlns:a16="http://schemas.microsoft.com/office/drawing/2014/main" id="{BABCB111-7281-564E-962C-8FC1100EA26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58" name="Straight Connector 1202">
                      <a:extLst>
                        <a:ext uri="{FF2B5EF4-FFF2-40B4-BE49-F238E27FC236}">
                          <a16:creationId xmlns:a16="http://schemas.microsoft.com/office/drawing/2014/main" id="{3E2989AA-FBFE-2E48-9BDC-4BE60C87A21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89" name="Group 1136">
                    <a:extLst>
                      <a:ext uri="{FF2B5EF4-FFF2-40B4-BE49-F238E27FC236}">
                        <a16:creationId xmlns:a16="http://schemas.microsoft.com/office/drawing/2014/main" id="{4C1ADC8F-BC37-5F4E-B6B1-7109BED62E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1927312" y="1930937"/>
                    <a:ext cx="103854" cy="539949"/>
                    <a:chOff x="5126528" y="3354896"/>
                    <a:chExt cx="80778" cy="505885"/>
                  </a:xfrm>
                </p:grpSpPr>
                <p:cxnSp>
                  <p:nvCxnSpPr>
                    <p:cNvPr id="153" name="Straight Connector 1197">
                      <a:extLst>
                        <a:ext uri="{FF2B5EF4-FFF2-40B4-BE49-F238E27FC236}">
                          <a16:creationId xmlns:a16="http://schemas.microsoft.com/office/drawing/2014/main" id="{FAD601EE-47AC-844F-A354-FE4DB7B153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54" name="Straight Connector 1198">
                      <a:extLst>
                        <a:ext uri="{FF2B5EF4-FFF2-40B4-BE49-F238E27FC236}">
                          <a16:creationId xmlns:a16="http://schemas.microsoft.com/office/drawing/2014/main" id="{A2A9E63E-2CB2-4C46-A8B0-732707F320F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55" name="Straight Connector 1199">
                      <a:extLst>
                        <a:ext uri="{FF2B5EF4-FFF2-40B4-BE49-F238E27FC236}">
                          <a16:creationId xmlns:a16="http://schemas.microsoft.com/office/drawing/2014/main" id="{7D1B9154-F042-694A-B782-9CA7DBD36E5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0" name="Group 1137">
                    <a:extLst>
                      <a:ext uri="{FF2B5EF4-FFF2-40B4-BE49-F238E27FC236}">
                        <a16:creationId xmlns:a16="http://schemas.microsoft.com/office/drawing/2014/main" id="{D771BF80-ACD0-8642-92C4-3A24B07E26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2292565" y="1658126"/>
                    <a:ext cx="103854" cy="789829"/>
                    <a:chOff x="5126528" y="3354896"/>
                    <a:chExt cx="80778" cy="505885"/>
                  </a:xfrm>
                </p:grpSpPr>
                <p:cxnSp>
                  <p:nvCxnSpPr>
                    <p:cNvPr id="150" name="Straight Connector 1194">
                      <a:extLst>
                        <a:ext uri="{FF2B5EF4-FFF2-40B4-BE49-F238E27FC236}">
                          <a16:creationId xmlns:a16="http://schemas.microsoft.com/office/drawing/2014/main" id="{4194AA05-18E7-E543-9070-5AD3A443BB4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51" name="Straight Connector 1195">
                      <a:extLst>
                        <a:ext uri="{FF2B5EF4-FFF2-40B4-BE49-F238E27FC236}">
                          <a16:creationId xmlns:a16="http://schemas.microsoft.com/office/drawing/2014/main" id="{B34C7AEA-E139-BE4D-992D-6724C77330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52" name="Straight Connector 1196">
                      <a:extLst>
                        <a:ext uri="{FF2B5EF4-FFF2-40B4-BE49-F238E27FC236}">
                          <a16:creationId xmlns:a16="http://schemas.microsoft.com/office/drawing/2014/main" id="{19DF83A3-C41D-914F-BD61-E1BA5371CC7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1" name="Group 1138">
                    <a:extLst>
                      <a:ext uri="{FF2B5EF4-FFF2-40B4-BE49-F238E27FC236}">
                        <a16:creationId xmlns:a16="http://schemas.microsoft.com/office/drawing/2014/main" id="{19370A86-9712-564E-8515-EC0F86C984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2639611" y="1648120"/>
                    <a:ext cx="103854" cy="685178"/>
                    <a:chOff x="5126528" y="3354896"/>
                    <a:chExt cx="80778" cy="505885"/>
                  </a:xfrm>
                </p:grpSpPr>
                <p:cxnSp>
                  <p:nvCxnSpPr>
                    <p:cNvPr id="147" name="Straight Connector 1191">
                      <a:extLst>
                        <a:ext uri="{FF2B5EF4-FFF2-40B4-BE49-F238E27FC236}">
                          <a16:creationId xmlns:a16="http://schemas.microsoft.com/office/drawing/2014/main" id="{B5A175CA-7392-6C4D-A04E-332E349F69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8" name="Straight Connector 1192">
                      <a:extLst>
                        <a:ext uri="{FF2B5EF4-FFF2-40B4-BE49-F238E27FC236}">
                          <a16:creationId xmlns:a16="http://schemas.microsoft.com/office/drawing/2014/main" id="{8E2E0D7B-E43C-D943-9F04-705E7375E2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9" name="Straight Connector 1193">
                      <a:extLst>
                        <a:ext uri="{FF2B5EF4-FFF2-40B4-BE49-F238E27FC236}">
                          <a16:creationId xmlns:a16="http://schemas.microsoft.com/office/drawing/2014/main" id="{6DD14B6B-7EED-BE4E-B9B4-274AD74CF54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2" name="Group 1139">
                    <a:extLst>
                      <a:ext uri="{FF2B5EF4-FFF2-40B4-BE49-F238E27FC236}">
                        <a16:creationId xmlns:a16="http://schemas.microsoft.com/office/drawing/2014/main" id="{DEAD1AE6-39F5-C340-BB20-20BC2E0EC0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006390" y="1636878"/>
                    <a:ext cx="103854" cy="765214"/>
                    <a:chOff x="5126528" y="3354896"/>
                    <a:chExt cx="80778" cy="505885"/>
                  </a:xfrm>
                </p:grpSpPr>
                <p:cxnSp>
                  <p:nvCxnSpPr>
                    <p:cNvPr id="144" name="Straight Connector 1188">
                      <a:extLst>
                        <a:ext uri="{FF2B5EF4-FFF2-40B4-BE49-F238E27FC236}">
                          <a16:creationId xmlns:a16="http://schemas.microsoft.com/office/drawing/2014/main" id="{A08D0DED-F880-8947-9CEC-0BE68089241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5" name="Straight Connector 1189">
                      <a:extLst>
                        <a:ext uri="{FF2B5EF4-FFF2-40B4-BE49-F238E27FC236}">
                          <a16:creationId xmlns:a16="http://schemas.microsoft.com/office/drawing/2014/main" id="{26AB7FA6-3395-CC4E-B3EA-3BE9AE9B3E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6" name="Straight Connector 1190">
                      <a:extLst>
                        <a:ext uri="{FF2B5EF4-FFF2-40B4-BE49-F238E27FC236}">
                          <a16:creationId xmlns:a16="http://schemas.microsoft.com/office/drawing/2014/main" id="{44F21049-F35F-D844-AF9C-FB200A1BA3E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3" name="Group 1140">
                    <a:extLst>
                      <a:ext uri="{FF2B5EF4-FFF2-40B4-BE49-F238E27FC236}">
                        <a16:creationId xmlns:a16="http://schemas.microsoft.com/office/drawing/2014/main" id="{68237F7B-A7A0-CE4C-855B-F29136BA3D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3737925" y="1705672"/>
                    <a:ext cx="103854" cy="682087"/>
                    <a:chOff x="5126528" y="3354896"/>
                    <a:chExt cx="80778" cy="505885"/>
                  </a:xfrm>
                </p:grpSpPr>
                <p:cxnSp>
                  <p:nvCxnSpPr>
                    <p:cNvPr id="141" name="Straight Connector 1185">
                      <a:extLst>
                        <a:ext uri="{FF2B5EF4-FFF2-40B4-BE49-F238E27FC236}">
                          <a16:creationId xmlns:a16="http://schemas.microsoft.com/office/drawing/2014/main" id="{941AA97A-B30F-624F-8B23-9B7F3E516E3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2" name="Straight Connector 1186">
                      <a:extLst>
                        <a:ext uri="{FF2B5EF4-FFF2-40B4-BE49-F238E27FC236}">
                          <a16:creationId xmlns:a16="http://schemas.microsoft.com/office/drawing/2014/main" id="{451A77F4-559F-A64F-955C-507C64F1BBE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3" name="Straight Connector 1187">
                      <a:extLst>
                        <a:ext uri="{FF2B5EF4-FFF2-40B4-BE49-F238E27FC236}">
                          <a16:creationId xmlns:a16="http://schemas.microsoft.com/office/drawing/2014/main" id="{60A56B24-1189-3742-BBCC-E8EFD6B696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4" name="Group 1141">
                    <a:extLst>
                      <a:ext uri="{FF2B5EF4-FFF2-40B4-BE49-F238E27FC236}">
                        <a16:creationId xmlns:a16="http://schemas.microsoft.com/office/drawing/2014/main" id="{3A5F8635-9FCD-3A43-B59D-BCCAAF297E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4457967" y="1697062"/>
                    <a:ext cx="103854" cy="627635"/>
                    <a:chOff x="5126528" y="3354896"/>
                    <a:chExt cx="80778" cy="505885"/>
                  </a:xfrm>
                </p:grpSpPr>
                <p:cxnSp>
                  <p:nvCxnSpPr>
                    <p:cNvPr id="138" name="Straight Connector 1182">
                      <a:extLst>
                        <a:ext uri="{FF2B5EF4-FFF2-40B4-BE49-F238E27FC236}">
                          <a16:creationId xmlns:a16="http://schemas.microsoft.com/office/drawing/2014/main" id="{F61E9FC3-2CC5-3947-9B0E-79D5443D248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9" name="Straight Connector 1183">
                      <a:extLst>
                        <a:ext uri="{FF2B5EF4-FFF2-40B4-BE49-F238E27FC236}">
                          <a16:creationId xmlns:a16="http://schemas.microsoft.com/office/drawing/2014/main" id="{B91A4A6A-7A8D-4E4A-83E8-C7211AD3D42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0" name="Straight Connector 1184">
                      <a:extLst>
                        <a:ext uri="{FF2B5EF4-FFF2-40B4-BE49-F238E27FC236}">
                          <a16:creationId xmlns:a16="http://schemas.microsoft.com/office/drawing/2014/main" id="{57613227-4D18-2248-BD3B-4A77AD4437F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5" name="Group 1142">
                    <a:extLst>
                      <a:ext uri="{FF2B5EF4-FFF2-40B4-BE49-F238E27FC236}">
                        <a16:creationId xmlns:a16="http://schemas.microsoft.com/office/drawing/2014/main" id="{1DBC5DAF-F22D-7047-B184-7D14FA29B0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4813822" y="1705663"/>
                    <a:ext cx="103854" cy="662031"/>
                    <a:chOff x="5126528" y="3354896"/>
                    <a:chExt cx="80778" cy="505885"/>
                  </a:xfrm>
                </p:grpSpPr>
                <p:cxnSp>
                  <p:nvCxnSpPr>
                    <p:cNvPr id="135" name="Straight Connector 1179">
                      <a:extLst>
                        <a:ext uri="{FF2B5EF4-FFF2-40B4-BE49-F238E27FC236}">
                          <a16:creationId xmlns:a16="http://schemas.microsoft.com/office/drawing/2014/main" id="{BF5727F9-1602-6046-AF8C-DB03345E8BF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6" name="Straight Connector 1180">
                      <a:extLst>
                        <a:ext uri="{FF2B5EF4-FFF2-40B4-BE49-F238E27FC236}">
                          <a16:creationId xmlns:a16="http://schemas.microsoft.com/office/drawing/2014/main" id="{14F537B8-AD12-9747-9752-5CAFB2DAACF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7" name="Straight Connector 1181">
                      <a:extLst>
                        <a:ext uri="{FF2B5EF4-FFF2-40B4-BE49-F238E27FC236}">
                          <a16:creationId xmlns:a16="http://schemas.microsoft.com/office/drawing/2014/main" id="{E0E7EF83-3F04-6B44-80B2-96AE60874BE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6" name="Group 1143">
                    <a:extLst>
                      <a:ext uri="{FF2B5EF4-FFF2-40B4-BE49-F238E27FC236}">
                        <a16:creationId xmlns:a16="http://schemas.microsoft.com/office/drawing/2014/main" id="{9DE9D42B-47FF-DC49-AD4A-4E53FFB71E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5183810" y="1651080"/>
                    <a:ext cx="103854" cy="759611"/>
                    <a:chOff x="5126528" y="3354896"/>
                    <a:chExt cx="80778" cy="505885"/>
                  </a:xfrm>
                </p:grpSpPr>
                <p:cxnSp>
                  <p:nvCxnSpPr>
                    <p:cNvPr id="132" name="Straight Connector 1176">
                      <a:extLst>
                        <a:ext uri="{FF2B5EF4-FFF2-40B4-BE49-F238E27FC236}">
                          <a16:creationId xmlns:a16="http://schemas.microsoft.com/office/drawing/2014/main" id="{53E67D91-A164-074F-8ECF-F4D495EA914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3" name="Straight Connector 1177">
                      <a:extLst>
                        <a:ext uri="{FF2B5EF4-FFF2-40B4-BE49-F238E27FC236}">
                          <a16:creationId xmlns:a16="http://schemas.microsoft.com/office/drawing/2014/main" id="{06EC9E81-F196-DA4A-BA02-0ED29A85F5B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4" name="Straight Connector 1178">
                      <a:extLst>
                        <a:ext uri="{FF2B5EF4-FFF2-40B4-BE49-F238E27FC236}">
                          <a16:creationId xmlns:a16="http://schemas.microsoft.com/office/drawing/2014/main" id="{10859D75-D3D4-B347-A4BD-2E4B35299E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7" name="Group 1144">
                    <a:extLst>
                      <a:ext uri="{FF2B5EF4-FFF2-40B4-BE49-F238E27FC236}">
                        <a16:creationId xmlns:a16="http://schemas.microsoft.com/office/drawing/2014/main" id="{035FF24C-1AB7-A843-A9BF-59B884E20E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5541089" y="1702677"/>
                    <a:ext cx="103854" cy="599090"/>
                    <a:chOff x="5126528" y="3354896"/>
                    <a:chExt cx="80778" cy="505885"/>
                  </a:xfrm>
                </p:grpSpPr>
                <p:cxnSp>
                  <p:nvCxnSpPr>
                    <p:cNvPr id="129" name="Straight Connector 1173">
                      <a:extLst>
                        <a:ext uri="{FF2B5EF4-FFF2-40B4-BE49-F238E27FC236}">
                          <a16:creationId xmlns:a16="http://schemas.microsoft.com/office/drawing/2014/main" id="{76714608-1824-4049-BFEF-F9F4AC86423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0" name="Straight Connector 1174">
                      <a:extLst>
                        <a:ext uri="{FF2B5EF4-FFF2-40B4-BE49-F238E27FC236}">
                          <a16:creationId xmlns:a16="http://schemas.microsoft.com/office/drawing/2014/main" id="{5546A83B-D263-964F-856C-83741EB582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31" name="Straight Connector 1175">
                      <a:extLst>
                        <a:ext uri="{FF2B5EF4-FFF2-40B4-BE49-F238E27FC236}">
                          <a16:creationId xmlns:a16="http://schemas.microsoft.com/office/drawing/2014/main" id="{87BBA7B9-BC17-D640-A554-A3B5886E546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8" name="Group 1145">
                    <a:extLst>
                      <a:ext uri="{FF2B5EF4-FFF2-40B4-BE49-F238E27FC236}">
                        <a16:creationId xmlns:a16="http://schemas.microsoft.com/office/drawing/2014/main" id="{C24DCBAB-1631-F44C-BB24-5CDD96A813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5901848" y="1596616"/>
                    <a:ext cx="103854" cy="768211"/>
                    <a:chOff x="5126528" y="3354896"/>
                    <a:chExt cx="80778" cy="505885"/>
                  </a:xfrm>
                </p:grpSpPr>
                <p:cxnSp>
                  <p:nvCxnSpPr>
                    <p:cNvPr id="126" name="Straight Connector 1170">
                      <a:extLst>
                        <a:ext uri="{FF2B5EF4-FFF2-40B4-BE49-F238E27FC236}">
                          <a16:creationId xmlns:a16="http://schemas.microsoft.com/office/drawing/2014/main" id="{D01E832D-EDCB-3C46-86E9-F08DFAC33B7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7" name="Straight Connector 1171">
                      <a:extLst>
                        <a:ext uri="{FF2B5EF4-FFF2-40B4-BE49-F238E27FC236}">
                          <a16:creationId xmlns:a16="http://schemas.microsoft.com/office/drawing/2014/main" id="{94DFC5F2-9A17-AC48-BB69-1B4897A640D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8" name="Straight Connector 1172">
                      <a:extLst>
                        <a:ext uri="{FF2B5EF4-FFF2-40B4-BE49-F238E27FC236}">
                          <a16:creationId xmlns:a16="http://schemas.microsoft.com/office/drawing/2014/main" id="{DEF67D46-1922-6E4C-A29A-F45B22BF57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99" name="Group 1146">
                    <a:extLst>
                      <a:ext uri="{FF2B5EF4-FFF2-40B4-BE49-F238E27FC236}">
                        <a16:creationId xmlns:a16="http://schemas.microsoft.com/office/drawing/2014/main" id="{7C58E91F-7187-7549-B878-0F419A50FE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6625880" y="1651080"/>
                    <a:ext cx="103854" cy="673617"/>
                    <a:chOff x="5126528" y="3354896"/>
                    <a:chExt cx="80778" cy="505885"/>
                  </a:xfrm>
                </p:grpSpPr>
                <p:cxnSp>
                  <p:nvCxnSpPr>
                    <p:cNvPr id="123" name="Straight Connector 1167">
                      <a:extLst>
                        <a:ext uri="{FF2B5EF4-FFF2-40B4-BE49-F238E27FC236}">
                          <a16:creationId xmlns:a16="http://schemas.microsoft.com/office/drawing/2014/main" id="{D072C889-2366-6E4E-A300-096F4970423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4" name="Straight Connector 1168">
                      <a:extLst>
                        <a:ext uri="{FF2B5EF4-FFF2-40B4-BE49-F238E27FC236}">
                          <a16:creationId xmlns:a16="http://schemas.microsoft.com/office/drawing/2014/main" id="{55472716-B15E-D747-9C96-07114115C25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5" name="Straight Connector 1169">
                      <a:extLst>
                        <a:ext uri="{FF2B5EF4-FFF2-40B4-BE49-F238E27FC236}">
                          <a16:creationId xmlns:a16="http://schemas.microsoft.com/office/drawing/2014/main" id="{D2BDD73C-012D-2A40-BCE6-953CA99E889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0" name="Group 1147">
                    <a:extLst>
                      <a:ext uri="{FF2B5EF4-FFF2-40B4-BE49-F238E27FC236}">
                        <a16:creationId xmlns:a16="http://schemas.microsoft.com/office/drawing/2014/main" id="{B84429D2-1041-DB47-AA3A-60D96CA00A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354165" y="1633604"/>
                    <a:ext cx="103854" cy="650964"/>
                    <a:chOff x="5126528" y="3354896"/>
                    <a:chExt cx="80778" cy="505885"/>
                  </a:xfrm>
                </p:grpSpPr>
                <p:cxnSp>
                  <p:nvCxnSpPr>
                    <p:cNvPr id="120" name="Straight Connector 1164">
                      <a:extLst>
                        <a:ext uri="{FF2B5EF4-FFF2-40B4-BE49-F238E27FC236}">
                          <a16:creationId xmlns:a16="http://schemas.microsoft.com/office/drawing/2014/main" id="{E933E04C-44EA-AA4C-B19E-BAA5C237B8E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1" name="Straight Connector 1165">
                      <a:extLst>
                        <a:ext uri="{FF2B5EF4-FFF2-40B4-BE49-F238E27FC236}">
                          <a16:creationId xmlns:a16="http://schemas.microsoft.com/office/drawing/2014/main" id="{C3932014-AE36-964C-9A3C-F06A5004B35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2" name="Straight Connector 1166">
                      <a:extLst>
                        <a:ext uri="{FF2B5EF4-FFF2-40B4-BE49-F238E27FC236}">
                          <a16:creationId xmlns:a16="http://schemas.microsoft.com/office/drawing/2014/main" id="{379503EC-91E4-FC4F-B2B0-ACE6C26488D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1" name="Group 1148">
                    <a:extLst>
                      <a:ext uri="{FF2B5EF4-FFF2-40B4-BE49-F238E27FC236}">
                        <a16:creationId xmlns:a16="http://schemas.microsoft.com/office/drawing/2014/main" id="{2C8DBA9B-F85C-884E-8516-3E52916335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8082856" y="1648120"/>
                    <a:ext cx="103854" cy="659378"/>
                    <a:chOff x="5126528" y="3354896"/>
                    <a:chExt cx="80778" cy="505885"/>
                  </a:xfrm>
                </p:grpSpPr>
                <p:cxnSp>
                  <p:nvCxnSpPr>
                    <p:cNvPr id="117" name="Straight Connector 1161">
                      <a:extLst>
                        <a:ext uri="{FF2B5EF4-FFF2-40B4-BE49-F238E27FC236}">
                          <a16:creationId xmlns:a16="http://schemas.microsoft.com/office/drawing/2014/main" id="{B0609B79-A804-1A4E-834D-16E1178F5C2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8" name="Straight Connector 1162">
                      <a:extLst>
                        <a:ext uri="{FF2B5EF4-FFF2-40B4-BE49-F238E27FC236}">
                          <a16:creationId xmlns:a16="http://schemas.microsoft.com/office/drawing/2014/main" id="{211A3A68-F50E-564E-916C-B8A08F5212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9" name="Straight Connector 1163">
                      <a:extLst>
                        <a:ext uri="{FF2B5EF4-FFF2-40B4-BE49-F238E27FC236}">
                          <a16:creationId xmlns:a16="http://schemas.microsoft.com/office/drawing/2014/main" id="{8E231261-EDE5-E44E-901E-21FE50CD27B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4" name="Group 1149">
                    <a:extLst>
                      <a:ext uri="{FF2B5EF4-FFF2-40B4-BE49-F238E27FC236}">
                        <a16:creationId xmlns:a16="http://schemas.microsoft.com/office/drawing/2014/main" id="{988D54F6-FD07-344D-8C24-1455572640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8809306" y="1648119"/>
                    <a:ext cx="103854" cy="722441"/>
                    <a:chOff x="5126528" y="3354896"/>
                    <a:chExt cx="80778" cy="505885"/>
                  </a:xfrm>
                </p:grpSpPr>
                <p:cxnSp>
                  <p:nvCxnSpPr>
                    <p:cNvPr id="114" name="Straight Connector 1158">
                      <a:extLst>
                        <a:ext uri="{FF2B5EF4-FFF2-40B4-BE49-F238E27FC236}">
                          <a16:creationId xmlns:a16="http://schemas.microsoft.com/office/drawing/2014/main" id="{6F7F80C8-6D6F-7445-9A05-798011EC04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5" name="Straight Connector 1159">
                      <a:extLst>
                        <a:ext uri="{FF2B5EF4-FFF2-40B4-BE49-F238E27FC236}">
                          <a16:creationId xmlns:a16="http://schemas.microsoft.com/office/drawing/2014/main" id="{87316FD2-7552-474C-80E8-DE038617825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6" name="Straight Connector 1160">
                      <a:extLst>
                        <a:ext uri="{FF2B5EF4-FFF2-40B4-BE49-F238E27FC236}">
                          <a16:creationId xmlns:a16="http://schemas.microsoft.com/office/drawing/2014/main" id="{B101DD09-6B5E-F74C-852D-7F689FB3DFF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6" name="Group 1150">
                    <a:extLst>
                      <a:ext uri="{FF2B5EF4-FFF2-40B4-BE49-F238E27FC236}">
                        <a16:creationId xmlns:a16="http://schemas.microsoft.com/office/drawing/2014/main" id="{F3BBC266-F985-CA40-9B0F-1F8839C70D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9538653" y="1628053"/>
                    <a:ext cx="103854" cy="811302"/>
                    <a:chOff x="5126528" y="3354896"/>
                    <a:chExt cx="80778" cy="505885"/>
                  </a:xfrm>
                </p:grpSpPr>
                <p:cxnSp>
                  <p:nvCxnSpPr>
                    <p:cNvPr id="111" name="Straight Connector 1155">
                      <a:extLst>
                        <a:ext uri="{FF2B5EF4-FFF2-40B4-BE49-F238E27FC236}">
                          <a16:creationId xmlns:a16="http://schemas.microsoft.com/office/drawing/2014/main" id="{927961D6-1079-8B41-A6F0-4B07FB1B4EC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2" name="Straight Connector 1156">
                      <a:extLst>
                        <a:ext uri="{FF2B5EF4-FFF2-40B4-BE49-F238E27FC236}">
                          <a16:creationId xmlns:a16="http://schemas.microsoft.com/office/drawing/2014/main" id="{EDDA46BD-83E9-0243-9943-78DFD9D54E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3" name="Straight Connector 1157">
                      <a:extLst>
                        <a:ext uri="{FF2B5EF4-FFF2-40B4-BE49-F238E27FC236}">
                          <a16:creationId xmlns:a16="http://schemas.microsoft.com/office/drawing/2014/main" id="{C23C83BB-319D-A24E-8FB3-0E82F6A7D1A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7" name="Group 1151">
                    <a:extLst>
                      <a:ext uri="{FF2B5EF4-FFF2-40B4-BE49-F238E27FC236}">
                        <a16:creationId xmlns:a16="http://schemas.microsoft.com/office/drawing/2014/main" id="{0135E668-293A-9445-8A30-6189C66E58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10292223" y="1664590"/>
                    <a:ext cx="103854" cy="843416"/>
                    <a:chOff x="5126528" y="3354896"/>
                    <a:chExt cx="80778" cy="505885"/>
                  </a:xfrm>
                </p:grpSpPr>
                <p:cxnSp>
                  <p:nvCxnSpPr>
                    <p:cNvPr id="108" name="Straight Connector 1152">
                      <a:extLst>
                        <a:ext uri="{FF2B5EF4-FFF2-40B4-BE49-F238E27FC236}">
                          <a16:creationId xmlns:a16="http://schemas.microsoft.com/office/drawing/2014/main" id="{26890847-30D3-0C44-B2F9-9196AB6EA38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354896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9" name="Straight Connector 1153">
                      <a:extLst>
                        <a:ext uri="{FF2B5EF4-FFF2-40B4-BE49-F238E27FC236}">
                          <a16:creationId xmlns:a16="http://schemas.microsoft.com/office/drawing/2014/main" id="{67DEC618-9D9C-C64E-8E55-908E67679B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66917" y="3356472"/>
                      <a:ext cx="0" cy="504309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10" name="Straight Connector 1154">
                      <a:extLst>
                        <a:ext uri="{FF2B5EF4-FFF2-40B4-BE49-F238E27FC236}">
                          <a16:creationId xmlns:a16="http://schemas.microsoft.com/office/drawing/2014/main" id="{A827DA14-F28F-AA42-A5AC-BCE14BABED5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5126528" y="3860781"/>
                      <a:ext cx="80778" cy="0"/>
                    </a:xfrm>
                    <a:prstGeom prst="line">
                      <a:avLst/>
                    </a:prstGeom>
                    <a:noFill/>
                    <a:ln w="12700" cap="flat" cmpd="sng" algn="ctr">
                      <a:solidFill>
                        <a:srgbClr val="7CA8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sp>
              <p:nvSpPr>
                <p:cNvPr id="69" name="Oval 1116">
                  <a:extLst>
                    <a:ext uri="{FF2B5EF4-FFF2-40B4-BE49-F238E27FC236}">
                      <a16:creationId xmlns:a16="http://schemas.microsoft.com/office/drawing/2014/main" id="{B3434EA1-446F-FA46-A59E-C447EB22EFE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560676" y="2955170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0" name="Oval 1117">
                  <a:extLst>
                    <a:ext uri="{FF2B5EF4-FFF2-40B4-BE49-F238E27FC236}">
                      <a16:creationId xmlns:a16="http://schemas.microsoft.com/office/drawing/2014/main" id="{C3BE56E3-028F-4E4D-84A6-7B5948E74C3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760257" y="2419567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1" name="Oval 1118">
                  <a:extLst>
                    <a:ext uri="{FF2B5EF4-FFF2-40B4-BE49-F238E27FC236}">
                      <a16:creationId xmlns:a16="http://schemas.microsoft.com/office/drawing/2014/main" id="{5926F29D-A737-3842-A12B-D63E9E4B1E7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943581" y="2145970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2" name="Oval 1119">
                  <a:extLst>
                    <a:ext uri="{FF2B5EF4-FFF2-40B4-BE49-F238E27FC236}">
                      <a16:creationId xmlns:a16="http://schemas.microsoft.com/office/drawing/2014/main" id="{CAB69EBD-07A0-9A40-A47B-1844D54CC88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308861" y="2018627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3" name="Oval 1120">
                  <a:extLst>
                    <a:ext uri="{FF2B5EF4-FFF2-40B4-BE49-F238E27FC236}">
                      <a16:creationId xmlns:a16="http://schemas.microsoft.com/office/drawing/2014/main" id="{CCE3F423-C744-FE4F-9E40-0210EC16964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653760" y="1953549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4" name="Oval 1121">
                  <a:extLst>
                    <a:ext uri="{FF2B5EF4-FFF2-40B4-BE49-F238E27FC236}">
                      <a16:creationId xmlns:a16="http://schemas.microsoft.com/office/drawing/2014/main" id="{BFB7C424-25AF-7349-B4FB-857AC808433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020449" y="1988071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5" name="Oval 1122">
                  <a:extLst>
                    <a:ext uri="{FF2B5EF4-FFF2-40B4-BE49-F238E27FC236}">
                      <a16:creationId xmlns:a16="http://schemas.microsoft.com/office/drawing/2014/main" id="{4FE29FC4-D16A-374C-AEA6-C0B2BD6773EE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3750716" y="2013082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6" name="Oval 1123">
                  <a:extLst>
                    <a:ext uri="{FF2B5EF4-FFF2-40B4-BE49-F238E27FC236}">
                      <a16:creationId xmlns:a16="http://schemas.microsoft.com/office/drawing/2014/main" id="{D999FA7E-B0A6-1242-B49B-390FE0CCDAD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472128" y="1976201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7" name="Oval 1124">
                  <a:extLst>
                    <a:ext uri="{FF2B5EF4-FFF2-40B4-BE49-F238E27FC236}">
                      <a16:creationId xmlns:a16="http://schemas.microsoft.com/office/drawing/2014/main" id="{26933F82-EAB7-EC42-96D9-FDB19EA69B8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827356" y="2006545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8" name="Oval 1125">
                  <a:extLst>
                    <a:ext uri="{FF2B5EF4-FFF2-40B4-BE49-F238E27FC236}">
                      <a16:creationId xmlns:a16="http://schemas.microsoft.com/office/drawing/2014/main" id="{1722AE65-2087-BB48-ABA8-42CB6E222DE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197868" y="1999853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79" name="Oval 1126">
                  <a:extLst>
                    <a:ext uri="{FF2B5EF4-FFF2-40B4-BE49-F238E27FC236}">
                      <a16:creationId xmlns:a16="http://schemas.microsoft.com/office/drawing/2014/main" id="{DBEDE070-0778-B045-A3A3-39E285F84D5C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555898" y="1977197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0" name="Oval 1127">
                  <a:extLst>
                    <a:ext uri="{FF2B5EF4-FFF2-40B4-BE49-F238E27FC236}">
                      <a16:creationId xmlns:a16="http://schemas.microsoft.com/office/drawing/2014/main" id="{CD5881F3-5AC9-B841-BFF6-FFE6F8C9127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915720" y="1950435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1" name="Oval 1128">
                  <a:extLst>
                    <a:ext uri="{FF2B5EF4-FFF2-40B4-BE49-F238E27FC236}">
                      <a16:creationId xmlns:a16="http://schemas.microsoft.com/office/drawing/2014/main" id="{69EC2CA7-D0CB-714B-ADFB-581FCB1A0D82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6643004" y="1965514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2" name="Oval 1129">
                  <a:extLst>
                    <a:ext uri="{FF2B5EF4-FFF2-40B4-BE49-F238E27FC236}">
                      <a16:creationId xmlns:a16="http://schemas.microsoft.com/office/drawing/2014/main" id="{9B5881B5-4FF0-6541-8D15-A15D5D92D22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370901" y="1935716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3" name="Oval 1130">
                  <a:extLst>
                    <a:ext uri="{FF2B5EF4-FFF2-40B4-BE49-F238E27FC236}">
                      <a16:creationId xmlns:a16="http://schemas.microsoft.com/office/drawing/2014/main" id="{21EEEE8C-48E1-9442-ACE4-CDB496C65B4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100281" y="1950435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4" name="Oval 1131">
                  <a:extLst>
                    <a:ext uri="{FF2B5EF4-FFF2-40B4-BE49-F238E27FC236}">
                      <a16:creationId xmlns:a16="http://schemas.microsoft.com/office/drawing/2014/main" id="{F2CB7D6F-88DE-984E-B7FF-0BA7A5F9270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826899" y="1959400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5" name="Oval 1132">
                  <a:extLst>
                    <a:ext uri="{FF2B5EF4-FFF2-40B4-BE49-F238E27FC236}">
                      <a16:creationId xmlns:a16="http://schemas.microsoft.com/office/drawing/2014/main" id="{1897983C-75E2-5A42-9492-B49E3347573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553737" y="1990705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86" name="Oval 1133">
                  <a:extLst>
                    <a:ext uri="{FF2B5EF4-FFF2-40B4-BE49-F238E27FC236}">
                      <a16:creationId xmlns:a16="http://schemas.microsoft.com/office/drawing/2014/main" id="{1308BA15-BFF2-0F42-AB60-AC4E1332BFD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0309624" y="2046524"/>
                  <a:ext cx="73366" cy="69392"/>
                </a:xfrm>
                <a:prstGeom prst="ellipse">
                  <a:avLst/>
                </a:prstGeom>
                <a:solidFill>
                  <a:srgbClr val="7CA800"/>
                </a:solidFill>
                <a:ln w="12700" cap="flat" cmpd="sng" algn="ctr">
                  <a:solidFill>
                    <a:srgbClr val="7CA8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8635" tIns="126609" rIns="128635" bIns="12660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1219140">
                    <a:defRPr/>
                  </a:pPr>
                  <a:endParaRPr lang="en-GB" sz="1200" kern="0" dirty="0">
                    <a:solidFill>
                      <a:prstClr val="white"/>
                    </a:solidFill>
                    <a:latin typeface="Arial" panose="020B0604020202020204"/>
                  </a:endParaRPr>
                </a:p>
              </p:txBody>
            </p:sp>
          </p:grpSp>
          <p:sp>
            <p:nvSpPr>
              <p:cNvPr id="67" name="Freeform: Shape 1114">
                <a:extLst>
                  <a:ext uri="{FF2B5EF4-FFF2-40B4-BE49-F238E27FC236}">
                    <a16:creationId xmlns:a16="http://schemas.microsoft.com/office/drawing/2014/main" id="{329CFFC7-BB4A-8544-9414-896D8E72F64C}"/>
                  </a:ext>
                </a:extLst>
              </p:cNvPr>
              <p:cNvSpPr/>
              <p:nvPr/>
            </p:nvSpPr>
            <p:spPr>
              <a:xfrm>
                <a:off x="1592826" y="1971368"/>
                <a:ext cx="8750709" cy="1017638"/>
              </a:xfrm>
              <a:custGeom>
                <a:avLst/>
                <a:gdLst>
                  <a:gd name="connsiteX0" fmla="*/ 0 w 8750709"/>
                  <a:gd name="connsiteY0" fmla="*/ 1017638 h 1017638"/>
                  <a:gd name="connsiteX1" fmla="*/ 206477 w 8750709"/>
                  <a:gd name="connsiteY1" fmla="*/ 481780 h 1017638"/>
                  <a:gd name="connsiteX2" fmla="*/ 388374 w 8750709"/>
                  <a:gd name="connsiteY2" fmla="*/ 216309 h 1017638"/>
                  <a:gd name="connsiteX3" fmla="*/ 757084 w 8750709"/>
                  <a:gd name="connsiteY3" fmla="*/ 78658 h 1017638"/>
                  <a:gd name="connsiteX4" fmla="*/ 1101213 w 8750709"/>
                  <a:gd name="connsiteY4" fmla="*/ 9832 h 1017638"/>
                  <a:gd name="connsiteX5" fmla="*/ 1465006 w 8750709"/>
                  <a:gd name="connsiteY5" fmla="*/ 54077 h 1017638"/>
                  <a:gd name="connsiteX6" fmla="*/ 2197509 w 8750709"/>
                  <a:gd name="connsiteY6" fmla="*/ 73742 h 1017638"/>
                  <a:gd name="connsiteX7" fmla="*/ 2920180 w 8750709"/>
                  <a:gd name="connsiteY7" fmla="*/ 34413 h 1017638"/>
                  <a:gd name="connsiteX8" fmla="*/ 3274142 w 8750709"/>
                  <a:gd name="connsiteY8" fmla="*/ 68826 h 1017638"/>
                  <a:gd name="connsiteX9" fmla="*/ 3647768 w 8750709"/>
                  <a:gd name="connsiteY9" fmla="*/ 63909 h 1017638"/>
                  <a:gd name="connsiteX10" fmla="*/ 4001729 w 8750709"/>
                  <a:gd name="connsiteY10" fmla="*/ 39329 h 1017638"/>
                  <a:gd name="connsiteX11" fmla="*/ 4360606 w 8750709"/>
                  <a:gd name="connsiteY11" fmla="*/ 9832 h 1017638"/>
                  <a:gd name="connsiteX12" fmla="*/ 5088193 w 8750709"/>
                  <a:gd name="connsiteY12" fmla="*/ 24580 h 1017638"/>
                  <a:gd name="connsiteX13" fmla="*/ 5810864 w 8750709"/>
                  <a:gd name="connsiteY13" fmla="*/ 0 h 1017638"/>
                  <a:gd name="connsiteX14" fmla="*/ 6553200 w 8750709"/>
                  <a:gd name="connsiteY14" fmla="*/ 9832 h 1017638"/>
                  <a:gd name="connsiteX15" fmla="*/ 7270955 w 8750709"/>
                  <a:gd name="connsiteY15" fmla="*/ 9832 h 1017638"/>
                  <a:gd name="connsiteX16" fmla="*/ 7998542 w 8750709"/>
                  <a:gd name="connsiteY16" fmla="*/ 54077 h 1017638"/>
                  <a:gd name="connsiteX17" fmla="*/ 8750709 w 8750709"/>
                  <a:gd name="connsiteY17" fmla="*/ 108155 h 101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750709" h="1017638">
                    <a:moveTo>
                      <a:pt x="0" y="1017638"/>
                    </a:moveTo>
                    <a:lnTo>
                      <a:pt x="206477" y="481780"/>
                    </a:lnTo>
                    <a:lnTo>
                      <a:pt x="388374" y="216309"/>
                    </a:lnTo>
                    <a:lnTo>
                      <a:pt x="757084" y="78658"/>
                    </a:lnTo>
                    <a:lnTo>
                      <a:pt x="1101213" y="9832"/>
                    </a:lnTo>
                    <a:lnTo>
                      <a:pt x="1465006" y="54077"/>
                    </a:lnTo>
                    <a:lnTo>
                      <a:pt x="2197509" y="73742"/>
                    </a:lnTo>
                    <a:lnTo>
                      <a:pt x="2920180" y="34413"/>
                    </a:lnTo>
                    <a:lnTo>
                      <a:pt x="3274142" y="68826"/>
                    </a:lnTo>
                    <a:lnTo>
                      <a:pt x="3647768" y="63909"/>
                    </a:lnTo>
                    <a:lnTo>
                      <a:pt x="4001729" y="39329"/>
                    </a:lnTo>
                    <a:lnTo>
                      <a:pt x="4360606" y="9832"/>
                    </a:lnTo>
                    <a:lnTo>
                      <a:pt x="5088193" y="24580"/>
                    </a:lnTo>
                    <a:lnTo>
                      <a:pt x="5810864" y="0"/>
                    </a:lnTo>
                    <a:lnTo>
                      <a:pt x="6553200" y="9832"/>
                    </a:lnTo>
                    <a:lnTo>
                      <a:pt x="7270955" y="9832"/>
                    </a:lnTo>
                    <a:lnTo>
                      <a:pt x="7998542" y="54077"/>
                    </a:lnTo>
                    <a:lnTo>
                      <a:pt x="8750709" y="108155"/>
                    </a:lnTo>
                  </a:path>
                </a:pathLst>
              </a:custGeom>
              <a:noFill/>
              <a:ln w="19050" cap="flat" cmpd="sng" algn="ctr">
                <a:solidFill>
                  <a:srgbClr val="7CA8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40">
                  <a:defRPr/>
                </a:pPr>
                <a:endParaRPr lang="en-GB" sz="1200" kern="0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p:grpSp>
      </p:grpSp>
      <p:grpSp>
        <p:nvGrpSpPr>
          <p:cNvPr id="325" name="Group 10">
            <a:extLst>
              <a:ext uri="{FF2B5EF4-FFF2-40B4-BE49-F238E27FC236}">
                <a16:creationId xmlns:a16="http://schemas.microsoft.com/office/drawing/2014/main" id="{2B783A52-551D-EE42-A9C6-9531E4A700F3}"/>
              </a:ext>
            </a:extLst>
          </p:cNvPr>
          <p:cNvGrpSpPr/>
          <p:nvPr/>
        </p:nvGrpSpPr>
        <p:grpSpPr>
          <a:xfrm>
            <a:off x="103672" y="2065059"/>
            <a:ext cx="1119253" cy="1508364"/>
            <a:chOff x="8179936" y="2831501"/>
            <a:chExt cx="1256595" cy="1131273"/>
          </a:xfrm>
        </p:grpSpPr>
        <p:sp>
          <p:nvSpPr>
            <p:cNvPr id="326" name="Rectangle: Rounded Corners 12">
              <a:extLst>
                <a:ext uri="{FF2B5EF4-FFF2-40B4-BE49-F238E27FC236}">
                  <a16:creationId xmlns:a16="http://schemas.microsoft.com/office/drawing/2014/main" id="{773E66C0-93DC-CE42-A491-8B1D5A74B581}"/>
                </a:ext>
              </a:extLst>
            </p:cNvPr>
            <p:cNvSpPr/>
            <p:nvPr/>
          </p:nvSpPr>
          <p:spPr>
            <a:xfrm>
              <a:off x="8179936" y="2831501"/>
              <a:ext cx="1256595" cy="113127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GB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7" name="TextBox 13">
              <a:extLst>
                <a:ext uri="{FF2B5EF4-FFF2-40B4-BE49-F238E27FC236}">
                  <a16:creationId xmlns:a16="http://schemas.microsoft.com/office/drawing/2014/main" id="{BAA12FA9-6B4F-1B45-8525-28D4A0F54ECA}"/>
                </a:ext>
              </a:extLst>
            </p:cNvPr>
            <p:cNvSpPr txBox="1"/>
            <p:nvPr/>
          </p:nvSpPr>
          <p:spPr>
            <a:xfrm>
              <a:off x="8267130" y="2893734"/>
              <a:ext cx="1131702" cy="10387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>
                <a:defRPr/>
              </a:pP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Mean baseline </a:t>
              </a:r>
              <a:b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Hb level:</a:t>
              </a:r>
              <a:endParaRPr lang="en-US" sz="12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defTabSz="914377">
                <a:defRPr/>
              </a:pPr>
              <a:r>
                <a:rPr lang="en-US" sz="1200" b="1" dirty="0">
                  <a:solidFill>
                    <a:srgbClr val="7CA8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8.9 g/dL</a:t>
              </a:r>
            </a:p>
            <a:p>
              <a:pPr algn="ctr" defTabSz="914377">
                <a:defRPr/>
              </a:pPr>
              <a:r>
                <a:rPr lang="en-US" sz="1200" b="1" dirty="0">
                  <a:solidFill>
                    <a:srgbClr val="7CA8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(SD 0.7)</a:t>
              </a:r>
            </a:p>
            <a:p>
              <a:pPr algn="ctr" defTabSz="914377">
                <a:defRPr/>
              </a:pPr>
              <a:r>
                <a:rPr lang="en-US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8.9 g/dL</a:t>
              </a:r>
              <a:br>
                <a:rPr lang="en-US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2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(SD 0.9)</a:t>
              </a:r>
            </a:p>
          </p:txBody>
        </p:sp>
      </p:grpSp>
      <p:sp>
        <p:nvSpPr>
          <p:cNvPr id="328" name="TextBox 8">
            <a:extLst>
              <a:ext uri="{FF2B5EF4-FFF2-40B4-BE49-F238E27FC236}">
                <a16:creationId xmlns:a16="http://schemas.microsoft.com/office/drawing/2014/main" id="{35B95FDA-78FD-FF4E-B508-8CC7B8FF4E93}"/>
              </a:ext>
            </a:extLst>
          </p:cNvPr>
          <p:cNvSpPr txBox="1"/>
          <p:nvPr/>
        </p:nvSpPr>
        <p:spPr>
          <a:xfrm>
            <a:off x="515938" y="5869942"/>
            <a:ext cx="111601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endParaRPr lang="en-US" sz="800" dirty="0">
              <a:solidFill>
                <a:srgbClr val="005193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171446" indent="-171446" defTabSz="914377"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Transfusion independency </a:t>
            </a:r>
            <a:r>
              <a:rPr lang="en-US" sz="1600" dirty="0">
                <a:solidFill>
                  <a:srgbClr val="005193"/>
                </a:solidFill>
                <a:latin typeface="Calibri" panose="020F0502020204030204"/>
                <a:cs typeface="Arial" panose="020B0604020202020204" pitchFamily="34" charset="0"/>
              </a:rPr>
              <a:t>(70% of cases)	</a:t>
            </a:r>
          </a:p>
        </p:txBody>
      </p:sp>
    </p:spTree>
    <p:extLst>
      <p:ext uri="{BB962C8B-B14F-4D97-AF65-F5344CB8AC3E}">
        <p14:creationId xmlns:p14="http://schemas.microsoft.com/office/powerpoint/2010/main" val="1220740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1">
            <a:extLst>
              <a:ext uri="{FF2B5EF4-FFF2-40B4-BE49-F238E27FC236}">
                <a16:creationId xmlns:a16="http://schemas.microsoft.com/office/drawing/2014/main" id="{509B7814-F74A-1741-8A37-1FCF188F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 err="1"/>
              <a:t>Iptacopan</a:t>
            </a:r>
            <a:r>
              <a:rPr lang="fr-FR" dirty="0"/>
              <a:t> - Real world </a:t>
            </a:r>
            <a:r>
              <a:rPr lang="fr-FR" dirty="0" err="1"/>
              <a:t>experience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3000" b="0" dirty="0" err="1"/>
              <a:t>Retrospective</a:t>
            </a:r>
            <a:r>
              <a:rPr lang="fr-FR" sz="3000" b="0" dirty="0"/>
              <a:t> </a:t>
            </a:r>
            <a:r>
              <a:rPr lang="fr-FR" sz="3000" b="0" dirty="0" err="1"/>
              <a:t>analysis</a:t>
            </a:r>
            <a:r>
              <a:rPr lang="fr-FR" sz="3000" b="0" dirty="0"/>
              <a:t> – UK &amp; France - </a:t>
            </a:r>
            <a:r>
              <a:rPr lang="en" sz="3000" b="0" dirty="0"/>
              <a:t>July 2021 and July 2025</a:t>
            </a:r>
            <a:endParaRPr lang="fr-FR" sz="3000" b="0" u="sng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1D5D0E5-E418-8B4A-BC6C-71E7830832B3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Holt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ASH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2025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2B03254-54C7-A94A-B497-597CB916C24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F3DF599B-C90C-D645-81DE-775753ADB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462" y="1863492"/>
            <a:ext cx="7948548" cy="469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520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re 1">
            <a:extLst>
              <a:ext uri="{FF2B5EF4-FFF2-40B4-BE49-F238E27FC236}">
                <a16:creationId xmlns:a16="http://schemas.microsoft.com/office/drawing/2014/main" id="{509B7814-F74A-1741-8A37-1FCF188F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52427"/>
            <a:ext cx="10515599" cy="777875"/>
          </a:xfrm>
        </p:spPr>
        <p:txBody>
          <a:bodyPr/>
          <a:lstStyle/>
          <a:p>
            <a:r>
              <a:rPr lang="fr-FR" dirty="0" err="1"/>
              <a:t>Iptacopan</a:t>
            </a:r>
            <a:r>
              <a:rPr lang="fr-FR" dirty="0"/>
              <a:t> - Real world </a:t>
            </a:r>
            <a:r>
              <a:rPr lang="fr-FR" dirty="0" err="1"/>
              <a:t>experience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/>
            </a:r>
            <a:br>
              <a:rPr lang="fr-FR" dirty="0"/>
            </a:br>
            <a:r>
              <a:rPr lang="fr-FR" sz="3000" b="0" dirty="0" err="1"/>
              <a:t>Retrospective</a:t>
            </a:r>
            <a:r>
              <a:rPr lang="fr-FR" sz="3000" b="0" dirty="0"/>
              <a:t> </a:t>
            </a:r>
            <a:r>
              <a:rPr lang="fr-FR" sz="3000" b="0" dirty="0" err="1"/>
              <a:t>analysis</a:t>
            </a:r>
            <a:r>
              <a:rPr lang="fr-FR" sz="3000" b="0" dirty="0"/>
              <a:t> – UK &amp; France - </a:t>
            </a:r>
            <a:r>
              <a:rPr lang="en" sz="3000" b="0" dirty="0"/>
              <a:t>July 2021 and July 2025</a:t>
            </a:r>
            <a:endParaRPr lang="fr-FR" sz="3000" b="0" u="sng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1D5D0E5-E418-8B4A-BC6C-71E7830832B3}"/>
              </a:ext>
            </a:extLst>
          </p:cNvPr>
          <p:cNvSpPr txBox="1">
            <a:spLocks/>
          </p:cNvSpPr>
          <p:nvPr/>
        </p:nvSpPr>
        <p:spPr>
          <a:xfrm>
            <a:off x="1669533" y="6555927"/>
            <a:ext cx="10515600" cy="247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377">
              <a:buNone/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Holt et al. </a:t>
            </a:r>
            <a:r>
              <a:rPr lang="en-US" sz="1400" i="1" dirty="0">
                <a:solidFill>
                  <a:prstClr val="black"/>
                </a:solidFill>
                <a:latin typeface="Calibri" panose="020F0502020204030204"/>
              </a:rPr>
              <a:t>ASH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2025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B2B03254-54C7-A94A-B497-597CB916C24D}"/>
              </a:ext>
            </a:extLst>
          </p:cNvPr>
          <p:cNvCxnSpPr>
            <a:cxnSpLocks/>
          </p:cNvCxnSpPr>
          <p:nvPr/>
        </p:nvCxnSpPr>
        <p:spPr>
          <a:xfrm>
            <a:off x="914844" y="816383"/>
            <a:ext cx="103412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8">
            <a:extLst>
              <a:ext uri="{FF2B5EF4-FFF2-40B4-BE49-F238E27FC236}">
                <a16:creationId xmlns:a16="http://schemas.microsoft.com/office/drawing/2014/main" id="{615C7183-5C82-8A4F-8A06-2585427EF15A}"/>
              </a:ext>
            </a:extLst>
          </p:cNvPr>
          <p:cNvSpPr txBox="1"/>
          <p:nvPr/>
        </p:nvSpPr>
        <p:spPr>
          <a:xfrm>
            <a:off x="344615" y="1629066"/>
            <a:ext cx="11502779" cy="2305174"/>
          </a:xfrm>
          <a:prstGeom prst="rect">
            <a:avLst/>
          </a:prstGeom>
          <a:noFill/>
        </p:spPr>
        <p:txBody>
          <a:bodyPr wrap="square" lIns="288000" tIns="288000" rIns="288000" bIns="288000" rtlCol="0">
            <a:spAutoFit/>
          </a:bodyPr>
          <a:lstStyle/>
          <a:p>
            <a:pPr defTabSz="914377"/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486" indent="-571486" defTabSz="914377">
              <a:buClr>
                <a:srgbClr val="B60103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Transfusion independence increased from 66.1% pre-iptacopan to 93.2% during the most recent 6 months on treatment among patients treated ≥3 months</a:t>
            </a: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9" name="Picture 15">
            <a:extLst>
              <a:ext uri="{FF2B5EF4-FFF2-40B4-BE49-F238E27FC236}">
                <a16:creationId xmlns:a16="http://schemas.microsoft.com/office/drawing/2014/main" id="{14F61772-1D7C-BA4E-B14F-94BA7E514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3557" y="4615587"/>
            <a:ext cx="2160000" cy="2160000"/>
          </a:xfrm>
          <a:prstGeom prst="rect">
            <a:avLst/>
          </a:prstGeom>
        </p:spPr>
      </p:pic>
      <p:pic>
        <p:nvPicPr>
          <p:cNvPr id="30" name="Picture 16">
            <a:extLst>
              <a:ext uri="{FF2B5EF4-FFF2-40B4-BE49-F238E27FC236}">
                <a16:creationId xmlns:a16="http://schemas.microsoft.com/office/drawing/2014/main" id="{F830E5D3-A5A2-B843-8E29-4768DDD2A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4399" y="4615587"/>
            <a:ext cx="2160000" cy="2160000"/>
          </a:xfrm>
          <a:prstGeom prst="rect">
            <a:avLst/>
          </a:prstGeom>
        </p:spPr>
      </p:pic>
      <p:sp>
        <p:nvSpPr>
          <p:cNvPr id="31" name="Rectángulo 27">
            <a:extLst>
              <a:ext uri="{FF2B5EF4-FFF2-40B4-BE49-F238E27FC236}">
                <a16:creationId xmlns:a16="http://schemas.microsoft.com/office/drawing/2014/main" id="{1B661713-A06A-144D-8292-B889303E4983}"/>
              </a:ext>
            </a:extLst>
          </p:cNvPr>
          <p:cNvSpPr/>
          <p:nvPr/>
        </p:nvSpPr>
        <p:spPr>
          <a:xfrm>
            <a:off x="7434026" y="5277194"/>
            <a:ext cx="1959799" cy="926335"/>
          </a:xfrm>
          <a:prstGeom prst="rect">
            <a:avLst/>
          </a:prstGeom>
        </p:spPr>
        <p:txBody>
          <a:bodyPr wrap="square" lIns="288000" tIns="288000" rIns="288000" bIns="288000">
            <a:spAutoFit/>
          </a:bodyPr>
          <a:lstStyle/>
          <a:p>
            <a:pPr algn="ctr" defTabSz="952083" eaLnBrk="0" hangingPunct="0">
              <a:lnSpc>
                <a:spcPct val="80000"/>
              </a:lnSpc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93.2%</a:t>
            </a:r>
          </a:p>
        </p:txBody>
      </p:sp>
      <p:sp>
        <p:nvSpPr>
          <p:cNvPr id="32" name="Rectángulo 27">
            <a:extLst>
              <a:ext uri="{FF2B5EF4-FFF2-40B4-BE49-F238E27FC236}">
                <a16:creationId xmlns:a16="http://schemas.microsoft.com/office/drawing/2014/main" id="{F8DB1703-A857-4247-A8CA-4AE1F10CCAB0}"/>
              </a:ext>
            </a:extLst>
          </p:cNvPr>
          <p:cNvSpPr/>
          <p:nvPr/>
        </p:nvSpPr>
        <p:spPr>
          <a:xfrm>
            <a:off x="3015766" y="5279789"/>
            <a:ext cx="1959799" cy="926335"/>
          </a:xfrm>
          <a:prstGeom prst="rect">
            <a:avLst/>
          </a:prstGeom>
        </p:spPr>
        <p:txBody>
          <a:bodyPr wrap="square" lIns="288000" tIns="288000" rIns="288000" bIns="288000">
            <a:spAutoFit/>
          </a:bodyPr>
          <a:lstStyle/>
          <a:p>
            <a:pPr algn="ctr" defTabSz="952083" eaLnBrk="0" hangingPunct="0">
              <a:lnSpc>
                <a:spcPct val="80000"/>
              </a:lnSpc>
            </a:pP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66.1%</a:t>
            </a:r>
          </a:p>
        </p:txBody>
      </p:sp>
      <p:cxnSp>
        <p:nvCxnSpPr>
          <p:cNvPr id="33" name="Straight Arrow Connector 14">
            <a:extLst>
              <a:ext uri="{FF2B5EF4-FFF2-40B4-BE49-F238E27FC236}">
                <a16:creationId xmlns:a16="http://schemas.microsoft.com/office/drawing/2014/main" id="{FC427583-0BC8-4B47-94C0-8ABA25A92F82}"/>
              </a:ext>
            </a:extLst>
          </p:cNvPr>
          <p:cNvCxnSpPr/>
          <p:nvPr/>
        </p:nvCxnSpPr>
        <p:spPr>
          <a:xfrm>
            <a:off x="5359115" y="5665432"/>
            <a:ext cx="164949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ángulo 17">
            <a:extLst>
              <a:ext uri="{FF2B5EF4-FFF2-40B4-BE49-F238E27FC236}">
                <a16:creationId xmlns:a16="http://schemas.microsoft.com/office/drawing/2014/main" id="{C52D6017-63BB-1243-B33F-34A13337909C}"/>
              </a:ext>
            </a:extLst>
          </p:cNvPr>
          <p:cNvSpPr/>
          <p:nvPr/>
        </p:nvSpPr>
        <p:spPr>
          <a:xfrm>
            <a:off x="2477215" y="3749165"/>
            <a:ext cx="2994368" cy="876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t"/>
          <a:lstStyle/>
          <a:p>
            <a:pPr defTabSz="914377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Pre-Iptacopan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ángulo 17">
            <a:extLst>
              <a:ext uri="{FF2B5EF4-FFF2-40B4-BE49-F238E27FC236}">
                <a16:creationId xmlns:a16="http://schemas.microsoft.com/office/drawing/2014/main" id="{D6249CDA-B565-4E4B-B3C6-99113748700C}"/>
              </a:ext>
            </a:extLst>
          </p:cNvPr>
          <p:cNvSpPr/>
          <p:nvPr/>
        </p:nvSpPr>
        <p:spPr>
          <a:xfrm>
            <a:off x="6356832" y="3767195"/>
            <a:ext cx="4114184" cy="8767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288000" rIns="288000" bIns="288000" rtlCol="0" anchor="t"/>
          <a:lstStyle/>
          <a:p>
            <a:pPr defTabSz="914377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Receiving Iptacopan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8">
            <a:extLst>
              <a:ext uri="{FF2B5EF4-FFF2-40B4-BE49-F238E27FC236}">
                <a16:creationId xmlns:a16="http://schemas.microsoft.com/office/drawing/2014/main" id="{912810B4-D497-DE44-BD20-A9C2AEF21F71}"/>
              </a:ext>
            </a:extLst>
          </p:cNvPr>
          <p:cNvSpPr txBox="1"/>
          <p:nvPr/>
        </p:nvSpPr>
        <p:spPr>
          <a:xfrm>
            <a:off x="344611" y="1055330"/>
            <a:ext cx="11502779" cy="1443399"/>
          </a:xfrm>
          <a:prstGeom prst="rect">
            <a:avLst/>
          </a:prstGeom>
          <a:noFill/>
        </p:spPr>
        <p:txBody>
          <a:bodyPr wrap="square" lIns="288000" tIns="288000" rIns="288000" bIns="288000" rtlCol="0">
            <a:spAutoFit/>
          </a:bodyPr>
          <a:lstStyle/>
          <a:p>
            <a:pPr defTabSz="914377"/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buClr>
                <a:srgbClr val="B60103"/>
              </a:buClr>
            </a:pP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Transfusions</a:t>
            </a:r>
            <a:endParaRPr lang="en-US" sz="2800" b="1" dirty="0">
              <a:solidFill>
                <a:srgbClr val="FF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93813016"/>
      </p:ext>
    </p:extLst>
  </p:cSld>
  <p:clrMapOvr>
    <a:masterClrMapping/>
  </p:clrMapOvr>
</p:sld>
</file>

<file path=ppt/theme/theme1.xml><?xml version="1.0" encoding="utf-8"?>
<a:theme xmlns:a="http://schemas.openxmlformats.org/drawingml/2006/main" name="Masque_PPT_SNFMI_DIJON_2020_avec_vide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que_PPT_SNFMI_DIJON_2020" id="{4C3AD199-0DFD-9C46-B8A8-B04C9FCDE785}" vid="{A4225727-B570-DF4E-AC27-42E5801EEE35}"/>
    </a:ext>
  </a:extLst>
</a:theme>
</file>

<file path=ppt/theme/theme2.xml><?xml version="1.0" encoding="utf-8"?>
<a:theme xmlns:a="http://schemas.openxmlformats.org/drawingml/2006/main" name="3_Default Design">
  <a:themeElements>
    <a:clrScheme name="">
      <a:dk1>
        <a:srgbClr val="000000"/>
      </a:dk1>
      <a:lt1>
        <a:srgbClr val="FFFFFF"/>
      </a:lt1>
      <a:dk2>
        <a:srgbClr val="1C3972"/>
      </a:dk2>
      <a:lt2>
        <a:srgbClr val="FFE38A"/>
      </a:lt2>
      <a:accent1>
        <a:srgbClr val="FFD049"/>
      </a:accent1>
      <a:accent2>
        <a:srgbClr val="F89844"/>
      </a:accent2>
      <a:accent3>
        <a:srgbClr val="ABAEBC"/>
      </a:accent3>
      <a:accent4>
        <a:srgbClr val="DADADA"/>
      </a:accent4>
      <a:accent5>
        <a:srgbClr val="FFE4B1"/>
      </a:accent5>
      <a:accent6>
        <a:srgbClr val="E1893D"/>
      </a:accent6>
      <a:hlink>
        <a:srgbClr val="F26521"/>
      </a:hlink>
      <a:folHlink>
        <a:srgbClr val="9DB6E7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FF"/>
        </a:dk2>
        <a:lt2>
          <a:srgbClr val="FFE38A"/>
        </a:lt2>
        <a:accent1>
          <a:srgbClr val="B52516"/>
        </a:accent1>
        <a:accent2>
          <a:srgbClr val="F26521"/>
        </a:accent2>
        <a:accent3>
          <a:srgbClr val="AAAAFF"/>
        </a:accent3>
        <a:accent4>
          <a:srgbClr val="DADADA"/>
        </a:accent4>
        <a:accent5>
          <a:srgbClr val="D7ACAB"/>
        </a:accent5>
        <a:accent6>
          <a:srgbClr val="DB5B1D"/>
        </a:accent6>
        <a:hlink>
          <a:srgbClr val="F89844"/>
        </a:hlink>
        <a:folHlink>
          <a:srgbClr val="FFD0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4">
        <a:dk1>
          <a:srgbClr val="000000"/>
        </a:dk1>
        <a:lt1>
          <a:srgbClr val="FFFFFF"/>
        </a:lt1>
        <a:dk2>
          <a:srgbClr val="0C0500"/>
        </a:dk2>
        <a:lt2>
          <a:srgbClr val="FFE38A"/>
        </a:lt2>
        <a:accent1>
          <a:srgbClr val="B52516"/>
        </a:accent1>
        <a:accent2>
          <a:srgbClr val="F26521"/>
        </a:accent2>
        <a:accent3>
          <a:srgbClr val="AAAAAA"/>
        </a:accent3>
        <a:accent4>
          <a:srgbClr val="DADADA"/>
        </a:accent4>
        <a:accent5>
          <a:srgbClr val="D7ACAB"/>
        </a:accent5>
        <a:accent6>
          <a:srgbClr val="DB5B1D"/>
        </a:accent6>
        <a:hlink>
          <a:srgbClr val="F89844"/>
        </a:hlink>
        <a:folHlink>
          <a:srgbClr val="FFD0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5">
        <a:dk1>
          <a:srgbClr val="000000"/>
        </a:dk1>
        <a:lt1>
          <a:srgbClr val="FFFFFF"/>
        </a:lt1>
        <a:dk2>
          <a:srgbClr val="0C0500"/>
        </a:dk2>
        <a:lt2>
          <a:srgbClr val="FFE38A"/>
        </a:lt2>
        <a:accent1>
          <a:srgbClr val="FFD049"/>
        </a:accent1>
        <a:accent2>
          <a:srgbClr val="F89844"/>
        </a:accent2>
        <a:accent3>
          <a:srgbClr val="AAAAAA"/>
        </a:accent3>
        <a:accent4>
          <a:srgbClr val="DADADA"/>
        </a:accent4>
        <a:accent5>
          <a:srgbClr val="FFE4B1"/>
        </a:accent5>
        <a:accent6>
          <a:srgbClr val="E1893D"/>
        </a:accent6>
        <a:hlink>
          <a:srgbClr val="F26521"/>
        </a:hlink>
        <a:folHlink>
          <a:srgbClr val="B525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6">
        <a:dk1>
          <a:srgbClr val="000000"/>
        </a:dk1>
        <a:lt1>
          <a:srgbClr val="FFFFFF"/>
        </a:lt1>
        <a:dk2>
          <a:srgbClr val="003399"/>
        </a:dk2>
        <a:lt2>
          <a:srgbClr val="FFE38A"/>
        </a:lt2>
        <a:accent1>
          <a:srgbClr val="FFD049"/>
        </a:accent1>
        <a:accent2>
          <a:srgbClr val="F89844"/>
        </a:accent2>
        <a:accent3>
          <a:srgbClr val="AAADCA"/>
        </a:accent3>
        <a:accent4>
          <a:srgbClr val="DADADA"/>
        </a:accent4>
        <a:accent5>
          <a:srgbClr val="FFE4B1"/>
        </a:accent5>
        <a:accent6>
          <a:srgbClr val="E1893D"/>
        </a:accent6>
        <a:hlink>
          <a:srgbClr val="F26521"/>
        </a:hlink>
        <a:folHlink>
          <a:srgbClr val="B5251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Modèle par défaut">
  <a:themeElements>
    <a:clrScheme name="1_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UPIXENT">
  <a:themeElements>
    <a:clrScheme name="Custom 3">
      <a:dk1>
        <a:srgbClr val="000000"/>
      </a:dk1>
      <a:lt1>
        <a:srgbClr val="FFFFFF"/>
      </a:lt1>
      <a:dk2>
        <a:srgbClr val="009B77"/>
      </a:dk2>
      <a:lt2>
        <a:srgbClr val="97D700"/>
      </a:lt2>
      <a:accent1>
        <a:srgbClr val="786D65"/>
      </a:accent1>
      <a:accent2>
        <a:srgbClr val="F2A900"/>
      </a:accent2>
      <a:accent3>
        <a:srgbClr val="FFC600"/>
      </a:accent3>
      <a:accent4>
        <a:srgbClr val="D0DF00"/>
      </a:accent4>
      <a:accent5>
        <a:srgbClr val="FF8F1C"/>
      </a:accent5>
      <a:accent6>
        <a:srgbClr val="63554F"/>
      </a:accent6>
      <a:hlink>
        <a:srgbClr val="63554F"/>
      </a:hlink>
      <a:folHlink>
        <a:srgbClr val="7F7F7F"/>
      </a:folHlink>
    </a:clrScheme>
    <a:fontScheme name="Custom 2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t" anchorCtr="0"/>
      <a:lstStyle>
        <a:defPPr marL="171450" indent="-171450" algn="ctr">
          <a:lnSpc>
            <a:spcPct val="85000"/>
          </a:lnSpc>
          <a:spcBef>
            <a:spcPts val="300"/>
          </a:spcBef>
          <a:buFont typeface="Arial" panose="020B0604020202020204" pitchFamily="34" charset="0"/>
          <a:buChar char="•"/>
          <a:defRPr sz="12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tx2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Office Theme">
  <a:themeElements>
    <a:clrScheme name="C3 Assembly">
      <a:dk1>
        <a:srgbClr val="5E6C85"/>
      </a:dk1>
      <a:lt1>
        <a:sysClr val="window" lastClr="FFFFFF"/>
      </a:lt1>
      <a:dk2>
        <a:srgbClr val="00698C"/>
      </a:dk2>
      <a:lt2>
        <a:srgbClr val="A5CFD4"/>
      </a:lt2>
      <a:accent1>
        <a:srgbClr val="194782"/>
      </a:accent1>
      <a:accent2>
        <a:srgbClr val="5E6C85"/>
      </a:accent2>
      <a:accent3>
        <a:srgbClr val="00698C"/>
      </a:accent3>
      <a:accent4>
        <a:srgbClr val="5096A0"/>
      </a:accent4>
      <a:accent5>
        <a:srgbClr val="A5CFD4"/>
      </a:accent5>
      <a:accent6>
        <a:srgbClr val="FFFFFF"/>
      </a:accent6>
      <a:hlink>
        <a:srgbClr val="194782"/>
      </a:hlink>
      <a:folHlink>
        <a:srgbClr val="1947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5258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Office Theme">
  <a:themeElements>
    <a:clrScheme name="Custom 9">
      <a:dk1>
        <a:srgbClr val="000000"/>
      </a:dk1>
      <a:lt1>
        <a:sysClr val="window" lastClr="FFFFFF"/>
      </a:lt1>
      <a:dk2>
        <a:srgbClr val="222A35"/>
      </a:dk2>
      <a:lt2>
        <a:srgbClr val="E7E6E6"/>
      </a:lt2>
      <a:accent1>
        <a:srgbClr val="00AB8E"/>
      </a:accent1>
      <a:accent2>
        <a:srgbClr val="FFA300"/>
      </a:accent2>
      <a:accent3>
        <a:srgbClr val="8C8279"/>
      </a:accent3>
      <a:accent4>
        <a:srgbClr val="6B3077"/>
      </a:accent4>
      <a:accent5>
        <a:srgbClr val="002F6C"/>
      </a:accent5>
      <a:accent6>
        <a:srgbClr val="59CBE8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Masque_PPT_SNFMI_DIJON_2020_avec_vide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que_PPT_SNFMI_DIJON_2020" id="{4C3AD199-0DFD-9C46-B8A8-B04C9FCDE785}" vid="{A4225727-B570-DF4E-AC27-42E5801EEE35}"/>
    </a:ext>
  </a:extLst>
</a:theme>
</file>

<file path=ppt/theme/theme8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 16x9" id="{594649B0-3F98-4D13-A74B-53C767473AF5}" vid="{397C88D6-6BE8-4F98-8055-02317D93EC4B}"/>
    </a:ext>
  </a:extLst>
</a:theme>
</file>

<file path=ppt/theme/theme9.xml><?xml version="1.0" encoding="utf-8"?>
<a:theme xmlns:a="http://schemas.openxmlformats.org/drawingml/2006/main" name="2_Masque_PPT_SNFMI_DIJON_2020_avec_vide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que_PPT_SNFMI_DIJON_2020" id="{4C3AD199-0DFD-9C46-B8A8-B04C9FCDE785}" vid="{A4225727-B570-DF4E-AC27-42E5801EEE35}"/>
    </a:ext>
  </a:extLst>
</a:theme>
</file>

<file path=ppt/theme/theme10.xml><?xml version="1.0" encoding="utf-8"?>
<a:theme xmlns:a="http://schemas.openxmlformats.org/drawingml/2006/main" name="6_Office Theme">
  <a:themeElements>
    <a:clrScheme name="TCC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ED1D24"/>
      </a:accent1>
      <a:accent2>
        <a:srgbClr val="00B7D5"/>
      </a:accent2>
      <a:accent3>
        <a:srgbClr val="FFD966"/>
      </a:accent3>
      <a:accent4>
        <a:srgbClr val="2E479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 16x9" id="{594649B0-3F98-4D13-A74B-53C767473AF5}" vid="{397C88D6-6BE8-4F98-8055-02317D93EC4B}"/>
    </a:ext>
  </a:extLst>
</a:theme>
</file>

<file path=ppt/theme/theme12.xml><?xml version="1.0" encoding="utf-8"?>
<a:theme xmlns:a="http://schemas.openxmlformats.org/drawingml/2006/main" name="5_Office Theme">
  <a:themeElements>
    <a:clrScheme name="Gne standart">
      <a:dk1>
        <a:srgbClr val="545859"/>
      </a:dk1>
      <a:lt1>
        <a:srgbClr val="FFFFFF"/>
      </a:lt1>
      <a:dk2>
        <a:srgbClr val="004677"/>
      </a:dk2>
      <a:lt2>
        <a:srgbClr val="D0D3D4"/>
      </a:lt2>
      <a:accent1>
        <a:srgbClr val="13294B"/>
      </a:accent1>
      <a:accent2>
        <a:srgbClr val="004677"/>
      </a:accent2>
      <a:accent3>
        <a:srgbClr val="003087"/>
      </a:accent3>
      <a:accent4>
        <a:srgbClr val="0066CC"/>
      </a:accent4>
      <a:accent5>
        <a:srgbClr val="00A3E0"/>
      </a:accent5>
      <a:accent6>
        <a:srgbClr val="8DC8E8"/>
      </a:accent6>
      <a:hlink>
        <a:srgbClr val="00A3E0"/>
      </a:hlink>
      <a:folHlink>
        <a:srgbClr val="9EA2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 16x9" id="{594649B0-3F98-4D13-A74B-53C767473AF5}" vid="{397C88D6-6BE8-4F98-8055-02317D93EC4B}"/>
    </a:ext>
  </a:extLst>
</a:theme>
</file>

<file path=ppt/theme/theme1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Masque_PPT_SNFMI_DIJON_2020_avec_video</Template>
  <TotalTime>5164</TotalTime>
  <Words>4255</Words>
  <Application>Microsoft Office PowerPoint</Application>
  <PresentationFormat>Grand écran</PresentationFormat>
  <Paragraphs>919</Paragraphs>
  <Slides>39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13</vt:i4>
      </vt:variant>
      <vt:variant>
        <vt:lpstr>Titres des diapositives</vt:lpstr>
      </vt:variant>
      <vt:variant>
        <vt:i4>39</vt:i4>
      </vt:variant>
    </vt:vector>
  </HeadingPairs>
  <TitlesOfParts>
    <vt:vector size="65" baseType="lpstr">
      <vt:lpstr>ＭＳ Ｐゴシック</vt:lpstr>
      <vt:lpstr>ＭＳ Ｐゴシック</vt:lpstr>
      <vt:lpstr>Aptos</vt:lpstr>
      <vt:lpstr>Arial</vt:lpstr>
      <vt:lpstr>Calibri</vt:lpstr>
      <vt:lpstr>Calibri Light</vt:lpstr>
      <vt:lpstr>Courier New</vt:lpstr>
      <vt:lpstr>DM Sans 14pt</vt:lpstr>
      <vt:lpstr>Roboto</vt:lpstr>
      <vt:lpstr>Times New Roman</vt:lpstr>
      <vt:lpstr>Verdana</vt:lpstr>
      <vt:lpstr>Wingdings</vt:lpstr>
      <vt:lpstr>ヒラギノ角ゴ Pro W3</vt:lpstr>
      <vt:lpstr>Masque_PPT_SNFMI_DIJON_2020_avec_video</vt:lpstr>
      <vt:lpstr>3_Default Design</vt:lpstr>
      <vt:lpstr>1_Modèle par défaut</vt:lpstr>
      <vt:lpstr>DUPIXENT</vt:lpstr>
      <vt:lpstr>1_Office Theme</vt:lpstr>
      <vt:lpstr>2_Office Theme</vt:lpstr>
      <vt:lpstr>1_Masque_PPT_SNFMI_DIJON_2020_avec_video</vt:lpstr>
      <vt:lpstr>Office Theme</vt:lpstr>
      <vt:lpstr>2_Masque_PPT_SNFMI_DIJON_2020_avec_video</vt:lpstr>
      <vt:lpstr>6_Office Theme</vt:lpstr>
      <vt:lpstr>3_Office Theme</vt:lpstr>
      <vt:lpstr>5_Office Theme</vt:lpstr>
      <vt:lpstr>4_Office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BTH – all complement inhitors – Real life  </vt:lpstr>
      <vt:lpstr>BTH – all complement inhitors – Real life  </vt:lpstr>
      <vt:lpstr>BTH – all complement inhitors – Real life  </vt:lpstr>
      <vt:lpstr>BTH – all complement inhitors – Real life  </vt:lpstr>
      <vt:lpstr>BTH – all complement inhitors – Real life  </vt:lpstr>
      <vt:lpstr>« Complete » proximal inhibition in PNH</vt:lpstr>
      <vt:lpstr>Présentation PowerPoint</vt:lpstr>
      <vt:lpstr>Breakthrough hemolysis – Clinical level</vt:lpstr>
      <vt:lpstr>Breakthrough hemolysis – Complement level</vt:lpstr>
      <vt:lpstr>Présentation PowerPoint</vt:lpstr>
      <vt:lpstr>Présentation PowerPoint</vt:lpstr>
      <vt:lpstr>BTH - Conclusion</vt:lpstr>
      <vt:lpstr>Thank you!</vt:lpstr>
      <vt:lpstr>Présentation PowerPoint</vt:lpstr>
      <vt:lpstr>Présentation PowerPoint</vt:lpstr>
      <vt:lpstr>Présentation PowerPoint</vt:lpstr>
      <vt:lpstr>C5 blockade, C3 binding and de novo   iatrogenic extravascular hemolysis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Intensive pegcetacoplan treatment regimens </vt:lpstr>
      <vt:lpstr> Intensive pegcetacoplan treatment regimens </vt:lpstr>
      <vt:lpstr>Pegcetacoplan - Real world experience  Retrospective analysis – UK &amp; France - May 2019 and August 2023</vt:lpstr>
      <vt:lpstr>Pegcetacoplan - Real world experience  Retrospective analysis – UK &amp; France - May 2019 and August 2023</vt:lpstr>
      <vt:lpstr>Pegcetacoplan - Real world experience  Retrospective analysis – UK &amp; France - May 2019 and August 2023</vt:lpstr>
      <vt:lpstr>Présentation PowerPoint</vt:lpstr>
      <vt:lpstr>Iptacopan - Real world experience  Retrospective analysis – UK &amp; France - July 2021 and July 2025</vt:lpstr>
      <vt:lpstr>Iptacopan - Real world experience  Retrospective analysis – UK &amp; France - July 2021 and July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journet</dc:creator>
  <cp:lastModifiedBy>compte g-sls-pc3124</cp:lastModifiedBy>
  <cp:revision>250</cp:revision>
  <dcterms:created xsi:type="dcterms:W3CDTF">2020-11-18T14:32:34Z</dcterms:created>
  <dcterms:modified xsi:type="dcterms:W3CDTF">2026-10-02T13:13:52Z</dcterms:modified>
</cp:coreProperties>
</file>