
<file path=[Content_Types].xml><?xml version="1.0" encoding="utf-8"?>
<Types xmlns="http://schemas.openxmlformats.org/package/2006/content-types">
  <Default Extension="bin" ContentType="image/unknown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947" r:id="rId2"/>
    <p:sldId id="256" r:id="rId3"/>
    <p:sldId id="1075" r:id="rId4"/>
    <p:sldId id="1090" r:id="rId5"/>
    <p:sldId id="1081" r:id="rId6"/>
    <p:sldId id="1083" r:id="rId7"/>
    <p:sldId id="1085" r:id="rId8"/>
    <p:sldId id="1087" r:id="rId9"/>
    <p:sldId id="1088" r:id="rId10"/>
    <p:sldId id="1095" r:id="rId11"/>
    <p:sldId id="1089" r:id="rId12"/>
    <p:sldId id="1091" r:id="rId13"/>
    <p:sldId id="1077" r:id="rId14"/>
    <p:sldId id="1078" r:id="rId15"/>
    <p:sldId id="1079" r:id="rId16"/>
    <p:sldId id="992" r:id="rId17"/>
    <p:sldId id="1093" r:id="rId18"/>
    <p:sldId id="1082" r:id="rId19"/>
    <p:sldId id="1086" r:id="rId20"/>
    <p:sldId id="1012" r:id="rId21"/>
    <p:sldId id="948" r:id="rId22"/>
    <p:sldId id="1094" r:id="rId23"/>
    <p:sldId id="1076" r:id="rId24"/>
    <p:sldId id="263" r:id="rId25"/>
    <p:sldId id="1092" r:id="rId26"/>
    <p:sldId id="994" r:id="rId27"/>
    <p:sldId id="1080" r:id="rId28"/>
    <p:sldId id="1084" r:id="rId29"/>
    <p:sldId id="957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7890D50B-61C7-43ED-BF68-8C3916952281}">
          <p14:sldIdLst>
            <p14:sldId id="947"/>
            <p14:sldId id="256"/>
            <p14:sldId id="1075"/>
            <p14:sldId id="1090"/>
            <p14:sldId id="1081"/>
            <p14:sldId id="1083"/>
            <p14:sldId id="1085"/>
            <p14:sldId id="1087"/>
            <p14:sldId id="1088"/>
            <p14:sldId id="1095"/>
            <p14:sldId id="1089"/>
            <p14:sldId id="1091"/>
            <p14:sldId id="1077"/>
            <p14:sldId id="1078"/>
            <p14:sldId id="1079"/>
            <p14:sldId id="992"/>
            <p14:sldId id="1093"/>
            <p14:sldId id="1082"/>
            <p14:sldId id="1086"/>
            <p14:sldId id="1012"/>
            <p14:sldId id="948"/>
            <p14:sldId id="1094"/>
            <p14:sldId id="1076"/>
            <p14:sldId id="263"/>
            <p14:sldId id="1092"/>
            <p14:sldId id="994"/>
            <p14:sldId id="1080"/>
            <p14:sldId id="1084"/>
            <p14:sldId id="957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incent Alcazer" initials="VA" lastIdx="1" clrIdx="0">
    <p:extLst>
      <p:ext uri="{19B8F6BF-5375-455C-9EA6-DF929625EA0E}">
        <p15:presenceInfo xmlns:p15="http://schemas.microsoft.com/office/powerpoint/2012/main" userId="3fb4b0909a4cc675" providerId="Windows Live"/>
      </p:ext>
    </p:extLst>
  </p:cmAuthor>
  <p:cmAuthor id="2" name="Vincent ALCAZER" initials="VA" lastIdx="1" clrIdx="1">
    <p:extLst>
      <p:ext uri="{19B8F6BF-5375-455C-9EA6-DF929625EA0E}">
        <p15:presenceInfo xmlns:p15="http://schemas.microsoft.com/office/powerpoint/2012/main" userId="Vincent ALCAZ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1F89"/>
    <a:srgbClr val="BBE0D9"/>
    <a:srgbClr val="006594"/>
    <a:srgbClr val="006695"/>
    <a:srgbClr val="E75C54"/>
    <a:srgbClr val="D1FFE6"/>
    <a:srgbClr val="538FAD"/>
    <a:srgbClr val="FECE64"/>
    <a:srgbClr val="FEE5B2"/>
    <a:srgbClr val="EE86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Style moyen 3 - Accentuation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8FB837D-C827-4EFA-A057-4D05807E0F7C}" styleName="Style à thème 1 - Accentuation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74" autoAdjust="0"/>
    <p:restoredTop sz="77590" autoAdjust="0"/>
  </p:normalViewPr>
  <p:slideViewPr>
    <p:cSldViewPr snapToGrid="0">
      <p:cViewPr varScale="1">
        <p:scale>
          <a:sx n="79" d="100"/>
          <a:sy n="79" d="100"/>
        </p:scale>
        <p:origin x="798" y="45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5" d="100"/>
          <a:sy n="75" d="100"/>
        </p:scale>
        <p:origin x="2938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DCD58BF1-E2B8-4998-A268-38FC88C483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2A5B5F5-8A87-4CF8-A8B4-E25EFA00FF5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78B40D-80F8-47A0-A306-7A9E5D406FB0}" type="datetimeFigureOut">
              <a:rPr lang="en-US" smtClean="0">
                <a:latin typeface="Century Gothic" panose="020B0502020202020204" pitchFamily="34" charset="0"/>
              </a:rPr>
              <a:t>10/1/2026</a:t>
            </a:fld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30945B9-5545-4C0F-9724-79596D7672D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463EC90-91F9-4517-A0C2-42508FA50B1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8AF36B-8C69-438A-8A19-43A3B14B0ECD}" type="slidenum">
              <a:rPr lang="en-US" smtClean="0">
                <a:latin typeface="Century Gothic" panose="020B0502020202020204" pitchFamily="34" charset="0"/>
              </a:rPr>
              <a:t>‹N°›</a:t>
            </a:fld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5345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entury Gothic" panose="020B0502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entury Gothic" panose="020B0502020202020204" pitchFamily="34" charset="0"/>
              </a:defRPr>
            </a:lvl1pPr>
          </a:lstStyle>
          <a:p>
            <a:fld id="{EA21BC6C-260A-444B-B92B-D9A2F8E916A4}" type="datetimeFigureOut">
              <a:rPr lang="en-US" smtClean="0"/>
              <a:pPr/>
              <a:t>10/1/2026</a:t>
            </a:fld>
            <a:endParaRPr lang="en-US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entury Gothic" panose="020B0502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entury Gothic" panose="020B0502020202020204" pitchFamily="34" charset="0"/>
              </a:defRPr>
            </a:lvl1pPr>
          </a:lstStyle>
          <a:p>
            <a:fld id="{D12B4BD4-55B6-4861-8D5E-4DF142267759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667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2B4BD4-55B6-4861-8D5E-4DF14226775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004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noProof="0" dirty="0"/>
              <a:t>Financement congrès: </a:t>
            </a:r>
            <a:r>
              <a:rPr lang="fr-FR" b="0" noProof="0" dirty="0"/>
              <a:t>Fi</a:t>
            </a:r>
            <a:r>
              <a:rPr lang="fr-FR" noProof="0" dirty="0"/>
              <a:t>nancement direct ou indirect ou remboursement de frais de participation à un congrès</a:t>
            </a:r>
          </a:p>
          <a:p>
            <a:r>
              <a:rPr lang="fr-FR" b="1" noProof="0" dirty="0"/>
              <a:t>Financement recherche: </a:t>
            </a:r>
            <a:r>
              <a:rPr lang="fr-FR" noProof="0" dirty="0"/>
              <a:t>Financement direct ou indirect concernant un sujet de rechercher porté par l’intéressé ou son équipe</a:t>
            </a:r>
          </a:p>
          <a:p>
            <a:r>
              <a:rPr lang="fr-FR" b="1" noProof="0" dirty="0"/>
              <a:t>Conférence rémunérée: </a:t>
            </a:r>
            <a:r>
              <a:rPr lang="fr-FR" noProof="0" dirty="0"/>
              <a:t>Participation à une conférence rémunérée (orateur, modérateur, comité d’</a:t>
            </a:r>
            <a:r>
              <a:rPr lang="fr-FR" noProof="0" dirty="0" err="1"/>
              <a:t>organisaiton</a:t>
            </a:r>
            <a:r>
              <a:rPr lang="fr-FR" noProof="0" dirty="0"/>
              <a:t>…)</a:t>
            </a:r>
          </a:p>
          <a:p>
            <a:r>
              <a:rPr lang="fr-FR" noProof="0" dirty="0"/>
              <a:t>Consultant: </a:t>
            </a:r>
          </a:p>
          <a:p>
            <a:endParaRPr lang="fr-FR" noProof="0" dirty="0"/>
          </a:p>
          <a:p>
            <a:r>
              <a:rPr lang="fr-FR" noProof="0" dirty="0" err="1"/>
              <a:t>Ervimmune</a:t>
            </a:r>
            <a:r>
              <a:rPr lang="fr-FR" noProof="0" dirty="0"/>
              <a:t>:</a:t>
            </a:r>
            <a:r>
              <a:rPr lang="fr-FR" baseline="0" noProof="0" dirty="0"/>
              <a:t> Consultant, SOBI: Financement congrès, conférence rémunérée. </a:t>
            </a:r>
            <a:r>
              <a:rPr lang="fr-FR" baseline="0" noProof="0" dirty="0" err="1"/>
              <a:t>Alexion</a:t>
            </a:r>
            <a:r>
              <a:rPr lang="fr-FR" baseline="0" noProof="0" dirty="0"/>
              <a:t>: Financement congrès, consultant. GILEAD: Conférence rémunérée. Novartis: Conférence rémunérée, consultant. Jazz Pharma: Conférence rémunérée.</a:t>
            </a:r>
            <a:endParaRPr lang="fr-FR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2B4BD4-55B6-4861-8D5E-4DF14226775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197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2B4BD4-55B6-4861-8D5E-4DF142267759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2909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2B4BD4-55B6-4861-8D5E-4DF142267759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4322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2B4BD4-55B6-4861-8D5E-4DF142267759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2919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2B4BD4-55B6-4861-8D5E-4DF142267759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4770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Pro-drug of </a:t>
            </a:r>
            <a:r>
              <a:rPr lang="en-US" b="0" i="0" dirty="0" err="1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Manogepix</a:t>
            </a:r>
            <a:endParaRPr lang="en-US" b="0" i="0" dirty="0">
              <a:solidFill>
                <a:srgbClr val="1B1B1B"/>
              </a:solidFill>
              <a:effectLst/>
              <a:latin typeface="Cambria" panose="02040503050406030204" pitchFamily="18" charset="0"/>
            </a:endParaRPr>
          </a:p>
          <a:p>
            <a:r>
              <a:rPr lang="en-US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Inhibition gwt1 which is involved in the GPI biosynthesis</a:t>
            </a:r>
          </a:p>
          <a:p>
            <a:r>
              <a:rPr lang="en-US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Antifungal agent with broad-spectrum activity against yeasts, including </a:t>
            </a:r>
            <a:r>
              <a:rPr lang="en-US" b="0" i="1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Cryptococcus</a:t>
            </a:r>
            <a:r>
              <a:rPr lang="en-US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 and </a:t>
            </a:r>
            <a:r>
              <a:rPr lang="en-US" b="0" i="1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Candida</a:t>
            </a:r>
            <a:r>
              <a:rPr lang="en-US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, as well as molds.</a:t>
            </a:r>
          </a:p>
          <a:p>
            <a:r>
              <a:rPr lang="en-US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activity against pathogens that typically resist other classes of drugs, such as </a:t>
            </a:r>
            <a:r>
              <a:rPr lang="en-US" b="0" i="1" dirty="0" err="1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Scedosporium</a:t>
            </a:r>
            <a:r>
              <a:rPr lang="en-US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, </a:t>
            </a:r>
            <a:r>
              <a:rPr lang="en-US" b="0" i="1" dirty="0" err="1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Lomentospora</a:t>
            </a:r>
            <a:r>
              <a:rPr lang="en-US" b="0" i="1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US" b="0" i="1" dirty="0" err="1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prolificans</a:t>
            </a:r>
            <a:r>
              <a:rPr lang="en-US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, and </a:t>
            </a:r>
            <a:r>
              <a:rPr lang="en-US" b="0" i="1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Fusarium</a:t>
            </a:r>
            <a:endParaRPr lang="en-US" b="0" i="0" dirty="0">
              <a:solidFill>
                <a:srgbClr val="1B1B1B"/>
              </a:solidFill>
              <a:effectLst/>
              <a:latin typeface="Cambria" panose="02040503050406030204" pitchFamily="18" charset="0"/>
            </a:endParaRPr>
          </a:p>
          <a:p>
            <a:r>
              <a:rPr lang="fr-FR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excellent oral </a:t>
            </a:r>
            <a:r>
              <a:rPr lang="fr-FR" b="0" i="0" dirty="0" err="1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bioavailability</a:t>
            </a:r>
            <a:r>
              <a:rPr lang="fr-FR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 (&gt;90%)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2B4BD4-55B6-4861-8D5E-4DF142267759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2223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Pro-drug of </a:t>
            </a:r>
            <a:r>
              <a:rPr lang="en-US" b="0" i="0" dirty="0" err="1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Manogepix</a:t>
            </a:r>
            <a:endParaRPr lang="en-US" b="0" i="0" dirty="0">
              <a:solidFill>
                <a:srgbClr val="1B1B1B"/>
              </a:solidFill>
              <a:effectLst/>
              <a:latin typeface="Cambria" panose="02040503050406030204" pitchFamily="18" charset="0"/>
            </a:endParaRPr>
          </a:p>
          <a:p>
            <a:r>
              <a:rPr lang="en-US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Inhibition gwt1 which is involved in the GPI biosynthesis</a:t>
            </a:r>
          </a:p>
          <a:p>
            <a:r>
              <a:rPr lang="en-US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Antifungal agent with broad-spectrum activity against yeasts, including </a:t>
            </a:r>
            <a:r>
              <a:rPr lang="en-US" b="0" i="1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Cryptococcus</a:t>
            </a:r>
            <a:r>
              <a:rPr lang="en-US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 and </a:t>
            </a:r>
            <a:r>
              <a:rPr lang="en-US" b="0" i="1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Candida</a:t>
            </a:r>
            <a:r>
              <a:rPr lang="en-US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, as well as molds.</a:t>
            </a:r>
          </a:p>
          <a:p>
            <a:r>
              <a:rPr lang="en-US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activity against pathogens that typically resist other classes of drugs, such as </a:t>
            </a:r>
            <a:r>
              <a:rPr lang="en-US" b="0" i="1" dirty="0" err="1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Scedosporium</a:t>
            </a:r>
            <a:r>
              <a:rPr lang="en-US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, </a:t>
            </a:r>
            <a:r>
              <a:rPr lang="en-US" b="0" i="1" dirty="0" err="1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Lomentospora</a:t>
            </a:r>
            <a:r>
              <a:rPr lang="en-US" b="0" i="1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US" b="0" i="1" dirty="0" err="1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prolificans</a:t>
            </a:r>
            <a:r>
              <a:rPr lang="en-US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, and </a:t>
            </a:r>
            <a:r>
              <a:rPr lang="en-US" b="0" i="1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Fusarium</a:t>
            </a:r>
            <a:endParaRPr lang="en-US" b="0" i="0" dirty="0">
              <a:solidFill>
                <a:srgbClr val="1B1B1B"/>
              </a:solidFill>
              <a:effectLst/>
              <a:latin typeface="Cambria" panose="02040503050406030204" pitchFamily="18" charset="0"/>
            </a:endParaRPr>
          </a:p>
          <a:p>
            <a:r>
              <a:rPr lang="fr-FR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excellent oral </a:t>
            </a:r>
            <a:r>
              <a:rPr lang="fr-FR" b="0" i="0" dirty="0" err="1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bioavailability</a:t>
            </a:r>
            <a:r>
              <a:rPr lang="fr-FR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 (&gt;90%)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2B4BD4-55B6-4861-8D5E-4DF142267759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4566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Profil différent de la neutropénie associée à la chimiothérapie</a:t>
            </a:r>
          </a:p>
          <a:p>
            <a:pPr lvl="1"/>
            <a:r>
              <a:rPr lang="fr-FR" dirty="0"/>
              <a:t>Neutropénie prolongée (opportunité infection </a:t>
            </a:r>
            <a:r>
              <a:rPr lang="fr-FR" dirty="0" err="1"/>
              <a:t>respi</a:t>
            </a:r>
            <a:r>
              <a:rPr lang="fr-FR" dirty="0"/>
              <a:t> / aspergillus)</a:t>
            </a:r>
          </a:p>
          <a:p>
            <a:pPr lvl="1"/>
            <a:r>
              <a:rPr lang="fr-FR" dirty="0"/>
              <a:t>Pas d’altération des muqueuses (moins d’entérobactéries)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2B4BD4-55B6-4861-8D5E-4DF142267759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5027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Xu: « c’est faisable »</a:t>
            </a:r>
          </a:p>
          <a:p>
            <a:r>
              <a:rPr lang="fr-FR" dirty="0"/>
              <a:t>Overall </a:t>
            </a:r>
            <a:r>
              <a:rPr lang="fr-FR" dirty="0" err="1"/>
              <a:t>caract</a:t>
            </a:r>
            <a:r>
              <a:rPr lang="fr-FR" dirty="0"/>
              <a:t> = </a:t>
            </a:r>
            <a:r>
              <a:rPr lang="fr-FR" dirty="0" err="1"/>
              <a:t>similar</a:t>
            </a:r>
            <a:r>
              <a:rPr lang="fr-FR" dirty="0"/>
              <a:t>, </a:t>
            </a:r>
            <a:r>
              <a:rPr lang="fr-FR" dirty="0" err="1"/>
              <a:t>median</a:t>
            </a:r>
            <a:r>
              <a:rPr lang="fr-FR" dirty="0"/>
              <a:t> </a:t>
            </a:r>
            <a:r>
              <a:rPr lang="fr-FR" dirty="0" err="1"/>
              <a:t>age</a:t>
            </a:r>
            <a:r>
              <a:rPr lang="fr-FR" dirty="0"/>
              <a:t> 29, 90% PB+BM, 35% sibling, 57% haplo (CR) vs 51 (PR)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Liu: « moins de TRM »: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Multivariate analysis showed that younger age, lower grade of infection (grade 1-2), and SAA (vs. very SAA) were favorable factors for OS (P &lt; 0.05), and that the choice of HSCT and younger age were favorable factors </a:t>
            </a:r>
            <a:r>
              <a:rPr lang="fr-FR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for FFS (P &lt; 0.0001).</a:t>
            </a:r>
          </a:p>
          <a:p>
            <a:r>
              <a:rPr lang="fr-FR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NB: </a:t>
            </a:r>
            <a:r>
              <a:rPr lang="fr-FR" sz="1200" b="0" i="0" u="none" strike="noStrike" kern="120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conditionning</a:t>
            </a:r>
            <a:r>
              <a:rPr lang="fr-FR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 = FLU-CY-ATG (ou ATLG) si MRD/UCB; BU-CY si haplo?!!</a:t>
            </a:r>
          </a:p>
          <a:p>
            <a:r>
              <a:rPr lang="fr-FR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NB: no allo = refus ou pas de donneur. IST after infection control. </a:t>
            </a:r>
            <a:r>
              <a:rPr lang="fr-FR" sz="1200" b="0" i="0" u="none" strike="noStrike" kern="120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rATG</a:t>
            </a:r>
            <a:r>
              <a:rPr lang="fr-FR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 + Csa + G-CSF</a:t>
            </a:r>
          </a:p>
          <a:p>
            <a:r>
              <a:rPr lang="fr-FR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Median </a:t>
            </a:r>
            <a:r>
              <a:rPr lang="fr-FR" sz="1200" b="0" i="0" u="none" strike="noStrike" kern="120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age</a:t>
            </a:r>
            <a:r>
              <a:rPr lang="fr-FR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 no allo = 12 vs 26 groupe Allo!</a:t>
            </a:r>
          </a:p>
          <a:p>
            <a:endParaRPr lang="fr-FR" sz="1200" b="0" i="0" u="none" strike="noStrike" kern="1200" baseline="0" dirty="0">
              <a:solidFill>
                <a:schemeClr val="tx1"/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r>
              <a:rPr lang="fr-FR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Zhang: </a:t>
            </a:r>
            <a:r>
              <a:rPr lang="fr-FR" dirty="0"/>
              <a:t>SAA patients </a:t>
            </a:r>
            <a:r>
              <a:rPr lang="fr-FR" dirty="0" err="1"/>
              <a:t>with</a:t>
            </a:r>
            <a:r>
              <a:rPr lang="fr-FR" dirty="0"/>
              <a:t> infection </a:t>
            </a:r>
            <a:r>
              <a:rPr lang="fr-FR" dirty="0" err="1"/>
              <a:t>defined</a:t>
            </a:r>
            <a:r>
              <a:rPr lang="fr-FR" dirty="0"/>
              <a:t> as PR or SD but not </a:t>
            </a:r>
            <a:r>
              <a:rPr lang="fr-FR" dirty="0" err="1"/>
              <a:t>complete</a:t>
            </a:r>
            <a:r>
              <a:rPr lang="fr-FR" dirty="0"/>
              <a:t> </a:t>
            </a:r>
            <a:r>
              <a:rPr lang="fr-FR" dirty="0" err="1"/>
              <a:t>remission</a:t>
            </a:r>
            <a:r>
              <a:rPr lang="fr-FR" dirty="0"/>
              <a:t> </a:t>
            </a:r>
            <a:r>
              <a:rPr lang="fr-FR" dirty="0" err="1"/>
              <a:t>before</a:t>
            </a:r>
            <a:r>
              <a:rPr lang="fr-FR" dirty="0"/>
              <a:t> allo-HSCT </a:t>
            </a:r>
            <a:r>
              <a:rPr lang="fr-FR" dirty="0" err="1"/>
              <a:t>showed</a:t>
            </a:r>
            <a:r>
              <a:rPr lang="fr-FR" dirty="0"/>
              <a:t> </a:t>
            </a:r>
            <a:r>
              <a:rPr lang="fr-FR" dirty="0" err="1"/>
              <a:t>inferior</a:t>
            </a:r>
            <a:r>
              <a:rPr lang="fr-FR" dirty="0"/>
              <a:t> </a:t>
            </a:r>
            <a:r>
              <a:rPr lang="fr-FR" dirty="0" err="1"/>
              <a:t>survival</a:t>
            </a:r>
            <a:r>
              <a:rPr lang="fr-FR" dirty="0"/>
              <a:t> </a:t>
            </a:r>
            <a:r>
              <a:rPr lang="fr-FR" dirty="0" err="1"/>
              <a:t>compared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patients </a:t>
            </a:r>
            <a:r>
              <a:rPr lang="fr-FR" dirty="0" err="1"/>
              <a:t>without</a:t>
            </a:r>
            <a:r>
              <a:rPr lang="fr-FR" dirty="0"/>
              <a:t> infection.</a:t>
            </a:r>
            <a:endParaRPr lang="fr-FR" sz="1200" b="0" i="0" u="none" strike="noStrike" kern="1200" baseline="0" dirty="0">
              <a:solidFill>
                <a:schemeClr val="tx1"/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r>
              <a:rPr lang="fr-FR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plus de VSAA dans le groupe infection</a:t>
            </a:r>
          </a:p>
          <a:p>
            <a:endParaRPr lang="fr-FR" sz="1200" b="0" i="0" u="none" strike="noStrike" kern="1200" baseline="0" dirty="0">
              <a:solidFill>
                <a:schemeClr val="tx1"/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Patients with an MRD and UCB donors were treated according to the FLU/CY-based regimen which consisted of the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following: Fludarabine (FLU), 30 mg/m2/day intravenously (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i.v.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) on day −7 to −2;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cyclophosphoramide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 (CY), 50 mg/kg/day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i.v.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 on</a:t>
            </a:r>
          </a:p>
          <a:p>
            <a:r>
              <a:rPr lang="fr-FR" sz="1200" b="0" i="0" u="none" strike="noStrike" kern="120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day</a:t>
            </a:r>
            <a:r>
              <a:rPr lang="fr-FR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 −4 to −3; and </a:t>
            </a:r>
            <a:r>
              <a:rPr lang="fr-FR" sz="1200" b="0" i="0" u="none" strike="noStrike" kern="120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antithymocyte</a:t>
            </a:r>
            <a:r>
              <a:rPr lang="fr-FR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fr-FR" sz="1200" b="0" i="0" u="none" strike="noStrike" kern="120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immunoglobulin</a:t>
            </a:r>
            <a:r>
              <a:rPr lang="fr-FR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 (ATG, </a:t>
            </a:r>
            <a:r>
              <a:rPr lang="fr-FR" sz="1200" b="0" i="0" u="none" strike="noStrike" kern="120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rabbit</a:t>
            </a:r>
            <a:r>
              <a:rPr lang="fr-FR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lang="it-IT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Thymoglobuline®, Genzyme, Cambridge, MA, USA), 2.5 mg/kg/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day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i.v.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 on day −8 to −4, or antilymphocyte immunoglobulin (ALG,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porcine,Wuhan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 Institute of Biological Products, China), 20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mg/kg/day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i.v.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 on day −8 to −4, or anti-thymocyte globulin of Fresenius (ATG-F), 5 mg/kg/day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i.v.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 on day −8 to −4. Patients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with UDs or haploidentical donors were treated according to the BU/CY-based regimen which consisted of the following: Busulfan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(Bu), 3.2 mg/kg/day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i.v.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 on day −7 and −6; CY, 50 mg/kg/day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i.v.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 on day −5 to −2; and ATG, 2.5 mg/kg/day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i.v.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 on day −5 to −2, or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ALG, 20 mg/kg/day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i.v.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 on day −5 to −2, or anti-thymocyte globulin of Fresenius (ATG-F), 5 mg/kg/day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i.v.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 on day −5 to −2.</a:t>
            </a:r>
            <a:endParaRPr lang="fr-FR" sz="1200" b="0" i="0" u="none" strike="noStrike" kern="1200" baseline="0" dirty="0">
              <a:solidFill>
                <a:schemeClr val="tx1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2B4BD4-55B6-4861-8D5E-4DF142267759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8827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Maziarz: « 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Pre-existing invasive fungal infection is not a contraindication for allogeneic HSCT for patients with hematologic </a:t>
            </a:r>
            <a:r>
              <a:rPr lang="fr-FR" sz="1200" b="0" i="0" u="none" strike="noStrike" kern="120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malignancies</a:t>
            </a:r>
            <a:r>
              <a:rPr lang="fr-FR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: a CIBMTR </a:t>
            </a:r>
            <a:r>
              <a:rPr lang="fr-FR" sz="1200" b="0" i="0" u="none" strike="noStrike" kern="120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study</a:t>
            </a:r>
            <a:r>
              <a:rPr lang="fr-FR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 »</a:t>
            </a:r>
            <a:endParaRPr lang="fr-FR" dirty="0"/>
          </a:p>
          <a:p>
            <a:pPr marL="171450" indent="-171450">
              <a:buFontTx/>
              <a:buChar char="-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50 ‘other’ fungal infections, including Mucormycosis, Fusarium and </a:t>
            </a:r>
            <a:r>
              <a:rPr lang="fr-FR" sz="1200" b="0" i="0" u="none" strike="noStrike" kern="120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Cryptococcus</a:t>
            </a:r>
            <a:r>
              <a:rPr lang="fr-FR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171450" indent="-171450">
              <a:buFontTx/>
              <a:buChar char="-"/>
            </a:pPr>
            <a:r>
              <a:rPr lang="fr-FR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Median time </a:t>
            </a:r>
            <a:r>
              <a:rPr lang="fr-FR" sz="1200" b="0" i="0" u="none" strike="noStrike" kern="120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from</a:t>
            </a:r>
            <a:r>
              <a:rPr lang="fr-FR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 infection to transplant = 3 M</a:t>
            </a:r>
          </a:p>
          <a:p>
            <a:pPr marL="171450" indent="-171450">
              <a:buFontTx/>
              <a:buChar char="-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Details of the status of the IFI at time of transplant were not available in the CIBMTR</a:t>
            </a:r>
          </a:p>
          <a:p>
            <a:r>
              <a:rPr lang="fr-FR" sz="1200" b="0" i="0" u="none" strike="noStrike" kern="120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database</a:t>
            </a:r>
            <a:r>
              <a:rPr lang="fr-FR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171450" indent="-171450">
              <a:buFontTx/>
              <a:buChar char="-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The lower OS was a composite reflection of higher relapse rates and higher NRM in the cases</a:t>
            </a:r>
          </a:p>
          <a:p>
            <a:pPr marL="171450" indent="-171450">
              <a:buFontTx/>
              <a:buChar char="-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Less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aGVHD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 and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cGVHD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 in IFI group?</a:t>
            </a:r>
          </a:p>
          <a:p>
            <a:pPr marL="171450" indent="-171450">
              <a:buFontTx/>
              <a:buChar char="-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on multivariable analysis, cases with pre-transplant IFI had </a:t>
            </a:r>
          </a:p>
          <a:p>
            <a:pPr marL="628650" lvl="1" indent="-171450">
              <a:buFontTx/>
              <a:buChar char="-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higher overall mortality (relative risk (RR) 1.33, 95% CI (1.19–1.48), Po0.0001) </a:t>
            </a:r>
          </a:p>
          <a:p>
            <a:pPr marL="628650" lvl="1" indent="-171450">
              <a:buFontTx/>
              <a:buChar char="-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Shorter PFS at 2 years (RR of relapse or death 1.24, 95%CI (1.11–1.38), Po0.0001) </a:t>
            </a:r>
          </a:p>
          <a:p>
            <a:pPr marL="628650" lvl="1" indent="-171450">
              <a:buFontTx/>
              <a:buChar char="-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Significant increases in NRM (RR 1.27 (1.09–1.49), P=0.002)</a:t>
            </a:r>
          </a:p>
          <a:p>
            <a:pPr marL="0" lvl="0" indent="0">
              <a:buFontTx/>
              <a:buNone/>
            </a:pPr>
            <a:endParaRPr lang="en-US" sz="1200" b="0" i="0" u="none" strike="noStrike" kern="1200" baseline="0" dirty="0">
              <a:solidFill>
                <a:schemeClr val="tx1"/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lvl="0" indent="0">
              <a:buFontTx/>
              <a:buNone/>
            </a:pP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Penack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 O:</a:t>
            </a:r>
          </a:p>
          <a:p>
            <a:r>
              <a:rPr lang="fr-FR" sz="1200" b="0" i="0" u="none" strike="noStrike" kern="120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Summary</a:t>
            </a:r>
            <a:endParaRPr lang="fr-FR" sz="1200" b="0" i="0" u="none" strike="noStrike" kern="1200" baseline="0" dirty="0">
              <a:solidFill>
                <a:schemeClr val="tx1"/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Background Infections are the main reason for mortality during acute leukaemia treatment and invasive aspergillosis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(IA) is a major concern. Allogeneic stem cell transplantation (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alloSCT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) is a standard therapy and often is the only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livesaving</a:t>
            </a:r>
            <a:endParaRPr lang="en-US" sz="1200" b="0" i="0" u="none" strike="noStrike" kern="1200" baseline="0" dirty="0">
              <a:solidFill>
                <a:schemeClr val="tx1"/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procedure in leukaemia patients. The profound immunodeficiency occurring after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alloSCT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 led to high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IAassociated</a:t>
            </a:r>
            <a:endParaRPr lang="en-US" sz="1200" b="0" i="0" u="none" strike="noStrike" kern="1200" baseline="0" dirty="0">
              <a:solidFill>
                <a:schemeClr val="tx1"/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mortality in the past. Therefore, patients with IA were historically considered transplant-ineligible.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Recently, there has been improvement of anti-fungal management including novel anti-fungal agents. As a result,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more leukaemia patients with IA are undergoing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alloSCT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. Outcome has not been prospectively assessed.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Methods We performed a prospective study in acute leukaemia patients undergoing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alloSCT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 to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analyse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 the impact of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a prior history of probable or proven IA (pre-SCT IA). The primary endpoint was 1-year non-relapse mortality (NRM).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Relapse free survival and overall survival were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analysed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 as secondary endpoints.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Findings 1439 patients were included between 2016 and 2021. The incidence of probable or proven pre-SCT IA was 6.0%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(n = 87). The cumulative incidence of 1-year NRM was 17.3% (95% CI 10.2–26.0) and 11.2% (9.6–13.0) for patients with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and without pre-SCT IA. In multivariate analyses the hazard ratio (HR) for 1-year NRM was 2.1 (1.2–3.6; p = 0.009) for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patients with pre-SCT IA. One-year relapse-free survival was inferior in patients with pre-SCT IA (59.4% [48.3–68.9] vs.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70.4 [67.9–72.8]; multivariate HR 1.5 [1.1–2.1]; p = 0.02). Consequently, 1-year overall survival was lower in patients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with pre-SCT IA: (68.8% [57.8–77.4] vs. 79.0% [76.7–81.1]; multivariate HR 1.7 [1.1–2.5]; p = 0.01).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Interpretation Pre-SCT IA remains to be significantly associated with impaired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alloSCT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 outcome. On the other hand,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more than two thirds of patients with pre-SCT IA were alive at one year after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alloSCT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. IA is not anymore an absolute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contraindication for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alloSCT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 because the majority of patients with IA who undergo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alloSCT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 benefit from this procedure.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2B4BD4-55B6-4861-8D5E-4DF142267759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4979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à"/>
            </a:pPr>
            <a:r>
              <a:rPr lang="fr-FR" dirty="0" err="1">
                <a:sym typeface="Wingdings" panose="05000000000000000000" pitchFamily="2" charset="2"/>
              </a:rPr>
              <a:t>IFNy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 err="1">
                <a:sym typeface="Wingdings" panose="05000000000000000000" pitchFamily="2" charset="2"/>
              </a:rPr>
              <a:t>alone</a:t>
            </a:r>
            <a:r>
              <a:rPr lang="fr-FR" dirty="0">
                <a:sym typeface="Wingdings" panose="05000000000000000000" pitchFamily="2" charset="2"/>
              </a:rPr>
              <a:t> can cause AA (Lin F. Blood 2014)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lang="fr-FR" dirty="0" err="1">
                <a:sym typeface="Wingdings" panose="05000000000000000000" pitchFamily="2" charset="2"/>
              </a:rPr>
              <a:t>IFNa</a:t>
            </a:r>
            <a:r>
              <a:rPr lang="fr-FR" dirty="0">
                <a:sym typeface="Wingdings" panose="05000000000000000000" pitchFamily="2" charset="2"/>
              </a:rPr>
              <a:t> and y drive HSC collapse by </a:t>
            </a:r>
            <a:r>
              <a:rPr lang="fr-FR" dirty="0" err="1">
                <a:sym typeface="Wingdings" panose="05000000000000000000" pitchFamily="2" charset="2"/>
              </a:rPr>
              <a:t>causing</a:t>
            </a:r>
            <a:r>
              <a:rPr lang="fr-FR" dirty="0">
                <a:sym typeface="Wingdings" panose="05000000000000000000" pitchFamily="2" charset="2"/>
              </a:rPr>
              <a:t> DNA damages (</a:t>
            </a:r>
            <a:r>
              <a:rPr lang="en-US" b="1" dirty="0"/>
              <a:t>Exit from dormancy provokes DNA-damage-induced attrition in </a:t>
            </a:r>
            <a:r>
              <a:rPr lang="en-US" b="1" dirty="0" err="1"/>
              <a:t>haematopoietic</a:t>
            </a:r>
            <a:r>
              <a:rPr lang="en-US" b="1" dirty="0"/>
              <a:t> stem cells, Walter D Nature 2015)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lang="en-US" b="0" dirty="0"/>
              <a:t>Hematopoietic exhaustion caused by chronic IFN-g signaling is </a:t>
            </a:r>
            <a:r>
              <a:rPr lang="en-US" b="1" dirty="0"/>
              <a:t>severely accelerated in inherited BMF syndromes (IBMFs)</a:t>
            </a:r>
          </a:p>
          <a:p>
            <a:pPr marL="171450" indent="-171450">
              <a:buFont typeface="Wingdings" panose="05000000000000000000" pitchFamily="2" charset="2"/>
              <a:buChar char="à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2B4BD4-55B6-4861-8D5E-4DF142267759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9178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2B4BD4-55B6-4861-8D5E-4DF142267759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5085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en-US" dirty="0"/>
              <a:t>Impact of peripheral blood stem cell: negative impact on OS ++ (Bacigalupo </a:t>
            </a:r>
            <a:r>
              <a:rPr lang="en-US" dirty="0" err="1"/>
              <a:t>Haematologica</a:t>
            </a:r>
            <a:r>
              <a:rPr lang="en-US" dirty="0"/>
              <a:t> 2015), but in that particular setting?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2B4BD4-55B6-4861-8D5E-4DF142267759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2771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Rationnel physiopathologique (raisonnement, non démontré) : l'IST ne corrige pas la neutropénie avant plusieurs semaines à mois et l'ATG ajoute une immunosuppression ; la greffe apporte une prise myéloïde en 2 à 3 semaines, au prix du risque de non-prise. PNDS 2023 : réponse médiane d'environ 3 mois sous hATG-CsA-eltrombopag (RACE, NEJM 2022, grade A) ; le délai de traitement a un impact pronostique. Liu 2022 : en cas d'infection grade 3–4, mortalité liée au traitement 18,5 % (greffe) vs 33,3 % (non-greffe), p=0,036 ; survie à 6 ans ≈ 76 % dans les deux groupes. Biais : les patients greffés étaient ceux jugés greffables. Bacigalupo 2015 (EBMT, 1448 patients) : greffon CSP puis intervalle diagnostic–greffe de plus de 180 jours sont les deux premiers facteurs prédictifs négatifs de survie.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Acute </a:t>
            </a:r>
            <a:r>
              <a:rPr lang="fr-FR" dirty="0" err="1"/>
              <a:t>exposure</a:t>
            </a:r>
            <a:r>
              <a:rPr lang="fr-FR" dirty="0"/>
              <a:t> of type I IFN </a:t>
            </a:r>
            <a:r>
              <a:rPr lang="fr-FR" dirty="0" err="1"/>
              <a:t>inducer</a:t>
            </a:r>
            <a:r>
              <a:rPr lang="fr-FR" dirty="0"/>
              <a:t> </a:t>
            </a:r>
            <a:r>
              <a:rPr lang="fr-FR" dirty="0" err="1"/>
              <a:t>polyinosinic:polycytidylic</a:t>
            </a:r>
            <a:r>
              <a:rPr lang="fr-FR" dirty="0"/>
              <a:t> </a:t>
            </a:r>
            <a:r>
              <a:rPr lang="fr-FR" dirty="0" err="1"/>
              <a:t>acid</a:t>
            </a:r>
            <a:r>
              <a:rPr lang="fr-FR" dirty="0"/>
              <a:t> (</a:t>
            </a:r>
            <a:r>
              <a:rPr lang="fr-FR" dirty="0" err="1"/>
              <a:t>polyI:C</a:t>
            </a:r>
            <a:r>
              <a:rPr lang="fr-FR" dirty="0"/>
              <a:t>) or IFN-</a:t>
            </a:r>
            <a:r>
              <a:rPr lang="el-GR" dirty="0"/>
              <a:t>α </a:t>
            </a:r>
            <a:r>
              <a:rPr lang="fr-FR" dirty="0" err="1"/>
              <a:t>itself</a:t>
            </a:r>
            <a:r>
              <a:rPr lang="fr-FR" dirty="0"/>
              <a:t> can drive </a:t>
            </a:r>
            <a:r>
              <a:rPr lang="fr-FR" dirty="0" err="1"/>
              <a:t>proliferation</a:t>
            </a:r>
            <a:r>
              <a:rPr lang="fr-FR" dirty="0"/>
              <a:t> of dormant </a:t>
            </a:r>
            <a:r>
              <a:rPr lang="fr-FR" dirty="0" err="1"/>
              <a:t>HSCs</a:t>
            </a:r>
            <a:r>
              <a:rPr lang="fr-FR" dirty="0"/>
              <a:t> </a:t>
            </a:r>
            <a:r>
              <a:rPr lang="fr-FR" dirty="0" err="1"/>
              <a:t>through</a:t>
            </a:r>
            <a:r>
              <a:rPr lang="fr-FR" dirty="0"/>
              <a:t> a </a:t>
            </a:r>
            <a:r>
              <a:rPr lang="fr-FR" dirty="0" err="1"/>
              <a:t>pathway</a:t>
            </a:r>
            <a:r>
              <a:rPr lang="fr-FR" dirty="0"/>
              <a:t> </a:t>
            </a:r>
            <a:r>
              <a:rPr lang="fr-FR" dirty="0" err="1"/>
              <a:t>dependent</a:t>
            </a:r>
            <a:r>
              <a:rPr lang="fr-FR" dirty="0"/>
              <a:t> on the IFN-</a:t>
            </a:r>
            <a:r>
              <a:rPr lang="el-GR" dirty="0"/>
              <a:t>α/β </a:t>
            </a:r>
            <a:r>
              <a:rPr lang="fr-FR" dirty="0" err="1"/>
              <a:t>receptors</a:t>
            </a:r>
            <a:endParaRPr lang="fr-FR" dirty="0"/>
          </a:p>
          <a:p>
            <a:r>
              <a:rPr lang="fr-FR" dirty="0"/>
              <a:t>IFNAR and </a:t>
            </a:r>
            <a:r>
              <a:rPr lang="fr-FR" b="1" dirty="0"/>
              <a:t>STAT1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</a:t>
            </a:r>
            <a:r>
              <a:rPr lang="fr-FR" dirty="0" err="1"/>
              <a:t>associated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increased</a:t>
            </a:r>
            <a:r>
              <a:rPr lang="fr-FR" dirty="0"/>
              <a:t> </a:t>
            </a:r>
            <a:r>
              <a:rPr lang="fr-FR" b="1" dirty="0"/>
              <a:t>MYC</a:t>
            </a:r>
            <a:r>
              <a:rPr lang="fr-FR" dirty="0"/>
              <a:t> </a:t>
            </a:r>
            <a:r>
              <a:rPr lang="fr-FR" dirty="0" err="1"/>
              <a:t>protein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, </a:t>
            </a:r>
            <a:r>
              <a:rPr lang="en-US" dirty="0"/>
              <a:t>decreased expression of quiescence-enforcing genes, and increased mitochondrial ROS-induced DNA damage </a:t>
            </a:r>
          </a:p>
          <a:p>
            <a:endParaRPr lang="en-US" dirty="0"/>
          </a:p>
          <a:p>
            <a:r>
              <a:rPr lang="en-US" dirty="0"/>
              <a:t>HSCs remain protected from the </a:t>
            </a:r>
            <a:r>
              <a:rPr lang="en-US" b="1" dirty="0"/>
              <a:t>p53-dependent proapoptotic effects of type I IFNs </a:t>
            </a:r>
            <a:r>
              <a:rPr lang="en-US" dirty="0"/>
              <a:t>so long as they remain quiescent</a:t>
            </a:r>
          </a:p>
          <a:p>
            <a:endParaRPr lang="en-US" dirty="0"/>
          </a:p>
          <a:p>
            <a:r>
              <a:rPr lang="fr-FR" dirty="0"/>
              <a:t>Acute IFN-</a:t>
            </a:r>
            <a:r>
              <a:rPr lang="el-GR" dirty="0"/>
              <a:t>γ </a:t>
            </a:r>
            <a:r>
              <a:rPr lang="fr-FR" dirty="0" err="1"/>
              <a:t>exposure</a:t>
            </a:r>
            <a:r>
              <a:rPr lang="fr-FR" dirty="0"/>
              <a:t> drives HSC </a:t>
            </a:r>
            <a:r>
              <a:rPr lang="fr-FR" dirty="0" err="1"/>
              <a:t>proliferation</a:t>
            </a:r>
            <a:r>
              <a:rPr lang="fr-FR" dirty="0"/>
              <a:t> </a:t>
            </a:r>
            <a:r>
              <a:rPr lang="fr-FR" b="1" dirty="0"/>
              <a:t>via IFNGR and STAT1</a:t>
            </a:r>
            <a:r>
              <a:rPr lang="fr-FR" dirty="0"/>
              <a:t>; </a:t>
            </a:r>
            <a:r>
              <a:rPr lang="fr-FR" dirty="0" err="1"/>
              <a:t>associates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b="1" dirty="0"/>
              <a:t>Fas-</a:t>
            </a:r>
            <a:r>
              <a:rPr lang="fr-FR" b="1" dirty="0" err="1"/>
              <a:t>mediated</a:t>
            </a:r>
            <a:r>
              <a:rPr lang="fr-FR" b="1" dirty="0"/>
              <a:t> </a:t>
            </a:r>
            <a:r>
              <a:rPr lang="fr-FR" b="1" dirty="0" err="1"/>
              <a:t>apoptosis</a:t>
            </a:r>
            <a:r>
              <a:rPr lang="fr-FR" b="1" dirty="0"/>
              <a:t>. </a:t>
            </a:r>
            <a:r>
              <a:rPr lang="en-US" b="0" dirty="0"/>
              <a:t>like type I IFNs, is associated with reduced repopulation capacity</a:t>
            </a:r>
            <a:endParaRPr lang="fr-FR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2B4BD4-55B6-4861-8D5E-4DF142267759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5092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2B4BD4-55B6-4861-8D5E-4DF142267759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4458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mprovement</a:t>
            </a:r>
            <a:r>
              <a:rPr lang="en-US" dirty="0"/>
              <a:t> in survival over time. Five-year survival is depicted for all patients (first row), responders to immunosuppressive therapy (IST)</a:t>
            </a:r>
          </a:p>
          <a:p>
            <a:r>
              <a:rPr lang="en-US" dirty="0"/>
              <a:t>(second row), and non-responders to IST (third row). Six-month survival, as a surrogate for neutropenia, in non-responders to IST is presented in the fourth</a:t>
            </a:r>
          </a:p>
          <a:p>
            <a:r>
              <a:rPr lang="en-US" dirty="0"/>
              <a:t>row. The first column depicts hematopoietic stem cell transplantation (HSCT)–censored Kaplan-Meier survival curves and the second column HSCT non-</a:t>
            </a:r>
          </a:p>
          <a:p>
            <a:r>
              <a:rPr lang="en-US" dirty="0"/>
              <a:t>censored curves. Overall survival for all patients was improved in group 3 (first row) compared with groups 1 and 2. Among responders to</a:t>
            </a:r>
          </a:p>
          <a:p>
            <a:r>
              <a:rPr lang="en-US" dirty="0"/>
              <a:t>immunosuppressive therapy, no difference in survival was noted over time (second row). Among non-responders, a marked improvement in survival</a:t>
            </a:r>
          </a:p>
          <a:p>
            <a:r>
              <a:rPr lang="en-US" dirty="0"/>
              <a:t>occurred in group 3, compared with survival in groups 1 and 2 (third row). The 6-month survival after IST among non-responders was also markedly higher</a:t>
            </a:r>
          </a:p>
          <a:p>
            <a:r>
              <a:rPr lang="en-US" dirty="0"/>
              <a:t>in group 1 than in group 3 (fourth row).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2B4BD4-55B6-4861-8D5E-4DF142267759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294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58B7A8-76BA-4E9C-9878-9ECFF38619C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00664" y="799062"/>
            <a:ext cx="9167336" cy="2474461"/>
          </a:xfr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1" kern="1200" baseline="0" noProof="0" dirty="0">
                <a:solidFill>
                  <a:schemeClr val="accent5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en-US" noProof="0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0D143D0-1AEF-4224-BF3D-13F9CE5ABC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90074"/>
            <a:ext cx="9144000" cy="14688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29224"/>
              </a:buClr>
              <a:buFont typeface="Century Gothic" panose="020B0502020202020204" pitchFamily="34" charset="0"/>
              <a:buNone/>
              <a:defRPr lang="en-US" sz="2400" b="1" kern="1200" baseline="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 err="1"/>
              <a:t>Modifiez</a:t>
            </a:r>
            <a:r>
              <a:rPr lang="en-US" noProof="0" dirty="0"/>
              <a:t> le style des sous-</a:t>
            </a:r>
            <a:r>
              <a:rPr lang="en-US" noProof="0" dirty="0" err="1"/>
              <a:t>titres</a:t>
            </a:r>
            <a:r>
              <a:rPr lang="en-US" noProof="0" dirty="0"/>
              <a:t>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C3EDE9-631D-42ED-89C1-DC25432F06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8447" y="6424612"/>
            <a:ext cx="2743200" cy="365125"/>
          </a:xfrm>
        </p:spPr>
        <p:txBody>
          <a:bodyPr/>
          <a:lstStyle/>
          <a:p>
            <a:fld id="{7178FCE4-62C5-412C-9D24-609ED4AA44E3}" type="datetime1">
              <a:rPr lang="en-GB" smtClean="0"/>
              <a:t>01/10/2026</a:t>
            </a:fld>
            <a:endParaRPr lang="en-GB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21FB3B-95BE-4CE0-8662-4682DF162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4611"/>
            <a:ext cx="4114800" cy="365125"/>
          </a:xfrm>
        </p:spPr>
        <p:txBody>
          <a:bodyPr/>
          <a:lstStyle/>
          <a:p>
            <a:endParaRPr lang="en-GB" dirty="0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67C32E7F-B82E-448F-BC4C-3303AFBC125A}"/>
              </a:ext>
            </a:extLst>
          </p:cNvPr>
          <p:cNvCxnSpPr/>
          <p:nvPr userDrawn="1"/>
        </p:nvCxnSpPr>
        <p:spPr>
          <a:xfrm>
            <a:off x="3483033" y="4298557"/>
            <a:ext cx="5286894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74B87B25-66BF-4AE5-A056-396FEAC097A3}"/>
              </a:ext>
            </a:extLst>
          </p:cNvPr>
          <p:cNvSpPr/>
          <p:nvPr userDrawn="1"/>
        </p:nvSpPr>
        <p:spPr>
          <a:xfrm rot="10800000">
            <a:off x="4780492" y="4271219"/>
            <a:ext cx="2645305" cy="45719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9688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58D0623D-2CB1-4CCE-808B-4EBE736F2B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00664" y="3429001"/>
            <a:ext cx="9167336" cy="6867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E75C54"/>
                </a:solidFill>
                <a:latin typeface="Calibri" panose="020F0502020204030204" pitchFamily="34" charset="0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9" name="Rectangle : coins arrondis 25">
            <a:extLst>
              <a:ext uri="{FF2B5EF4-FFF2-40B4-BE49-F238E27FC236}">
                <a16:creationId xmlns:a16="http://schemas.microsoft.com/office/drawing/2014/main" id="{F99EED7F-5735-4983-A4E9-91229E1AA609}"/>
              </a:ext>
            </a:extLst>
          </p:cNvPr>
          <p:cNvSpPr/>
          <p:nvPr userDrawn="1"/>
        </p:nvSpPr>
        <p:spPr>
          <a:xfrm>
            <a:off x="5730341" y="4272061"/>
            <a:ext cx="745599" cy="45719"/>
          </a:xfrm>
          <a:prstGeom prst="roundRect">
            <a:avLst/>
          </a:prstGeom>
          <a:solidFill>
            <a:srgbClr val="E75C54"/>
          </a:solidFill>
          <a:ln>
            <a:solidFill>
              <a:srgbClr val="E75C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9688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173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568325"/>
          </a:xfrm>
        </p:spPr>
        <p:txBody>
          <a:bodyPr>
            <a:normAutofit/>
          </a:bodyPr>
          <a:lstStyle>
            <a:lvl1pPr algn="l">
              <a:defRPr sz="2800">
                <a:solidFill>
                  <a:schemeClr val="accent5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4A8FC-1EF7-4DBE-80C5-9B205F39E067}" type="datetime1">
              <a:rPr lang="en-GB" smtClean="0"/>
              <a:pPr/>
              <a:t>01/10/2026</a:t>
            </a:fld>
            <a:endParaRPr lang="en-GB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Rectangle : coins arrondis 7">
            <a:extLst>
              <a:ext uri="{FF2B5EF4-FFF2-40B4-BE49-F238E27FC236}">
                <a16:creationId xmlns:a16="http://schemas.microsoft.com/office/drawing/2014/main" id="{642779B1-F76C-4395-9401-144CA5A8F832}"/>
              </a:ext>
            </a:extLst>
          </p:cNvPr>
          <p:cNvSpPr/>
          <p:nvPr userDrawn="1"/>
        </p:nvSpPr>
        <p:spPr>
          <a:xfrm>
            <a:off x="572193" y="365125"/>
            <a:ext cx="45719" cy="568325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9688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7" name="Group 8">
            <a:extLst>
              <a:ext uri="{FF2B5EF4-FFF2-40B4-BE49-F238E27FC236}">
                <a16:creationId xmlns:a16="http://schemas.microsoft.com/office/drawing/2014/main" id="{1D0AE499-C0C5-4848-9E9F-E0A8583E1C16}"/>
              </a:ext>
            </a:extLst>
          </p:cNvPr>
          <p:cNvGrpSpPr/>
          <p:nvPr userDrawn="1"/>
        </p:nvGrpSpPr>
        <p:grpSpPr>
          <a:xfrm>
            <a:off x="11392149" y="6133794"/>
            <a:ext cx="407670" cy="458440"/>
            <a:chOff x="11309985" y="548640"/>
            <a:chExt cx="407670" cy="458440"/>
          </a:xfrm>
          <a:solidFill>
            <a:schemeClr val="accent5"/>
          </a:solidFill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B49D010-39EE-453B-B09B-D477DBF2875B}"/>
                </a:ext>
              </a:extLst>
            </p:cNvPr>
            <p:cNvSpPr/>
            <p:nvPr userDrawn="1"/>
          </p:nvSpPr>
          <p:spPr>
            <a:xfrm>
              <a:off x="11309985" y="548640"/>
              <a:ext cx="407670" cy="358140"/>
            </a:xfrm>
            <a:prstGeom prst="rect">
              <a:avLst/>
            </a:prstGeom>
            <a:grp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entury Gothic" panose="020B0502020202020204" pitchFamily="34" charset="0"/>
              </a:endParaRPr>
            </a:p>
          </p:txBody>
        </p:sp>
        <p:sp>
          <p:nvSpPr>
            <p:cNvPr id="9" name="Isosceles Triangle 10">
              <a:extLst>
                <a:ext uri="{FF2B5EF4-FFF2-40B4-BE49-F238E27FC236}">
                  <a16:creationId xmlns:a16="http://schemas.microsoft.com/office/drawing/2014/main" id="{41AD8DF0-233D-438F-9CFB-ACE0C01DB92E}"/>
                </a:ext>
              </a:extLst>
            </p:cNvPr>
            <p:cNvSpPr/>
            <p:nvPr userDrawn="1"/>
          </p:nvSpPr>
          <p:spPr>
            <a:xfrm flipV="1">
              <a:off x="11332596" y="920109"/>
              <a:ext cx="361950" cy="86971"/>
            </a:xfrm>
            <a:prstGeom prst="triangle">
              <a:avLst/>
            </a:prstGeom>
            <a:grp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EAD05994-DBD8-4B46-9C7B-F5009B38DD8E}"/>
              </a:ext>
            </a:extLst>
          </p:cNvPr>
          <p:cNvSpPr txBox="1">
            <a:spLocks/>
          </p:cNvSpPr>
          <p:nvPr userDrawn="1"/>
        </p:nvSpPr>
        <p:spPr>
          <a:xfrm>
            <a:off x="11223163" y="6134372"/>
            <a:ext cx="5079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EF09C35-E305-42A7-A64A-B3213C85CB51}" type="slidenum">
              <a:rPr lang="en-GB" smtClean="0"/>
              <a:pPr/>
              <a:t>‹N°›</a:t>
            </a:fld>
            <a:endParaRPr lang="en-GB" dirty="0"/>
          </a:p>
        </p:txBody>
      </p:sp>
      <p:sp>
        <p:nvSpPr>
          <p:cNvPr id="11" name="Espace réservé du texte 17">
            <a:extLst>
              <a:ext uri="{FF2B5EF4-FFF2-40B4-BE49-F238E27FC236}">
                <a16:creationId xmlns:a16="http://schemas.microsoft.com/office/drawing/2014/main" id="{6458AF93-24E0-40B5-8AEC-AC4CA5DFD6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84563" y="6194087"/>
            <a:ext cx="3987800" cy="2619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1200" i="1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1200" i="1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1200" i="1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1200" i="1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GB" sz="1200" i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 dirty="0"/>
              <a:t>Modifier les styles du </a:t>
            </a:r>
            <a:r>
              <a:rPr lang="en-US" noProof="0" dirty="0" err="1"/>
              <a:t>texte</a:t>
            </a:r>
            <a:r>
              <a:rPr lang="en-US" noProof="0" dirty="0"/>
              <a:t> du masque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D15CD305-4D88-4364-B495-84ED1521701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151947"/>
            <a:ext cx="10515599" cy="413848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5"/>
              </a:buClr>
              <a:buFont typeface="Century Gothic" panose="020B0502020202020204" pitchFamily="34" charset="0"/>
              <a:buChar char="–"/>
              <a:defRPr>
                <a:latin typeface="Calibri" panose="020F0502020204030204" pitchFamily="34" charset="0"/>
              </a:defRPr>
            </a:lvl1pPr>
            <a:lvl2pPr marL="685800" indent="-228600">
              <a:buClr>
                <a:schemeClr val="accent5"/>
              </a:buCl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</a:defRPr>
            </a:lvl2pPr>
            <a:lvl3pPr marL="1143000" indent="-228600">
              <a:buClr>
                <a:schemeClr val="accent5"/>
              </a:buClr>
              <a:buFont typeface="Courier New" panose="02070309020205020404" pitchFamily="49" charset="0"/>
              <a:buChar char="o"/>
              <a:defRPr sz="1600">
                <a:latin typeface="Calibri" panose="020F0502020204030204" pitchFamily="34" charset="0"/>
              </a:defRPr>
            </a:lvl3pPr>
            <a:lvl4pPr marL="1600200" indent="-228600">
              <a:buClr>
                <a:schemeClr val="accent6"/>
              </a:buClr>
              <a:buFont typeface="Wingdings" panose="05000000000000000000" pitchFamily="2" charset="2"/>
              <a:buChar char="§"/>
              <a:defRPr sz="1400">
                <a:latin typeface="Calibri" panose="020F0502020204030204" pitchFamily="34" charset="0"/>
              </a:defRPr>
            </a:lvl4pPr>
            <a:lvl5pPr marL="2057400" indent="-228600">
              <a:buClr>
                <a:schemeClr val="accent5"/>
              </a:buClr>
              <a:buFont typeface="Wingdings" panose="05000000000000000000" pitchFamily="2" charset="2"/>
              <a:buChar char="Ø"/>
              <a:defRPr sz="1200">
                <a:latin typeface="Calibri" panose="020F0502020204030204" pitchFamily="34" charset="0"/>
              </a:defRPr>
            </a:lvl5pPr>
          </a:lstStyle>
          <a:p>
            <a:pPr lvl="0"/>
            <a:r>
              <a:rPr lang="en-US" noProof="0" dirty="0" err="1"/>
              <a:t>Texte</a:t>
            </a:r>
            <a:endParaRPr lang="en-US" noProof="0" dirty="0"/>
          </a:p>
          <a:p>
            <a:pPr lvl="1"/>
            <a:r>
              <a:rPr lang="en-US" noProof="0" dirty="0" err="1"/>
              <a:t>Deuxième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2"/>
            <a:r>
              <a:rPr lang="en-US" noProof="0" dirty="0" err="1"/>
              <a:t>Troisième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3"/>
            <a:r>
              <a:rPr lang="en-US" noProof="0" dirty="0" err="1"/>
              <a:t>Quatrième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4"/>
            <a:r>
              <a:rPr lang="en-US" noProof="0" dirty="0" err="1"/>
              <a:t>Cinquième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99786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58B7A8-76BA-4E9C-9878-9ECFF38619C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00664" y="799062"/>
            <a:ext cx="9167336" cy="2498622"/>
          </a:xfr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1" kern="1200" baseline="0" noProof="0" dirty="0">
                <a:solidFill>
                  <a:srgbClr val="538FAD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en-US" noProof="0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0D143D0-1AEF-4224-BF3D-13F9CE5ABC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90074"/>
            <a:ext cx="9144000" cy="14688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29224"/>
              </a:buClr>
              <a:buFont typeface="Century Gothic" panose="020B0502020202020204" pitchFamily="34" charset="0"/>
              <a:buNone/>
              <a:defRPr lang="en-US" sz="2400" b="1" kern="1200" baseline="0" noProof="0" dirty="0">
                <a:solidFill>
                  <a:srgbClr val="6E8F9F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 err="1"/>
              <a:t>Modifiez</a:t>
            </a:r>
            <a:r>
              <a:rPr lang="en-US" noProof="0" dirty="0"/>
              <a:t> le style des sous-</a:t>
            </a:r>
            <a:r>
              <a:rPr lang="en-US" noProof="0" dirty="0" err="1"/>
              <a:t>titres</a:t>
            </a:r>
            <a:r>
              <a:rPr lang="en-US" noProof="0" dirty="0"/>
              <a:t>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C3EDE9-631D-42ED-89C1-DC25432F06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8447" y="6424612"/>
            <a:ext cx="2743200" cy="365125"/>
          </a:xfrm>
        </p:spPr>
        <p:txBody>
          <a:bodyPr/>
          <a:lstStyle/>
          <a:p>
            <a:fld id="{7178FCE4-62C5-412C-9D24-609ED4AA44E3}" type="datetime1">
              <a:rPr lang="en-GB" smtClean="0"/>
              <a:t>01/10/2026</a:t>
            </a:fld>
            <a:endParaRPr lang="en-GB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21FB3B-95BE-4CE0-8662-4682DF162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4611"/>
            <a:ext cx="4114800" cy="36512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58D0623D-2CB1-4CCE-808B-4EBE736F2B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00664" y="3429001"/>
            <a:ext cx="9167336" cy="6867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E75C54"/>
                </a:solidFill>
                <a:latin typeface="Calibri" panose="020F0502020204030204" pitchFamily="34" charset="0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5C43A575-8AD8-4320-B8BA-DB1EBFE3E6AE}"/>
              </a:ext>
            </a:extLst>
          </p:cNvPr>
          <p:cNvSpPr/>
          <p:nvPr userDrawn="1"/>
        </p:nvSpPr>
        <p:spPr>
          <a:xfrm>
            <a:off x="132693" y="6751286"/>
            <a:ext cx="11715225" cy="45719"/>
          </a:xfrm>
          <a:prstGeom prst="roundRect">
            <a:avLst/>
          </a:prstGeom>
          <a:solidFill>
            <a:srgbClr val="538FAD"/>
          </a:solidFill>
          <a:ln>
            <a:solidFill>
              <a:srgbClr val="538FAD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9688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D6CC978-D7B0-4364-9691-E6661869CF07}"/>
              </a:ext>
            </a:extLst>
          </p:cNvPr>
          <p:cNvSpPr/>
          <p:nvPr userDrawn="1"/>
        </p:nvSpPr>
        <p:spPr>
          <a:xfrm rot="10800000">
            <a:off x="131768" y="6662280"/>
            <a:ext cx="6550124" cy="45720"/>
          </a:xfrm>
          <a:prstGeom prst="roundRect">
            <a:avLst/>
          </a:prstGeom>
          <a:solidFill>
            <a:srgbClr val="FEE5B2"/>
          </a:solidFill>
          <a:ln>
            <a:solidFill>
              <a:srgbClr val="FEE5B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9688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B78410A-54ED-4DF8-A088-7C5FE1150DD1}"/>
              </a:ext>
            </a:extLst>
          </p:cNvPr>
          <p:cNvSpPr/>
          <p:nvPr userDrawn="1"/>
        </p:nvSpPr>
        <p:spPr>
          <a:xfrm rot="10800000">
            <a:off x="131767" y="6574250"/>
            <a:ext cx="1496138" cy="45719"/>
          </a:xfrm>
          <a:prstGeom prst="roundRect">
            <a:avLst/>
          </a:prstGeom>
          <a:solidFill>
            <a:srgbClr val="E75C54"/>
          </a:solidFill>
          <a:ln>
            <a:solidFill>
              <a:srgbClr val="E75C54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9688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67C32E7F-B82E-448F-BC4C-3303AFBC125A}"/>
              </a:ext>
            </a:extLst>
          </p:cNvPr>
          <p:cNvCxnSpPr/>
          <p:nvPr userDrawn="1"/>
        </p:nvCxnSpPr>
        <p:spPr>
          <a:xfrm>
            <a:off x="3483033" y="4298557"/>
            <a:ext cx="5286894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74B87B25-66BF-4AE5-A056-396FEAC097A3}"/>
              </a:ext>
            </a:extLst>
          </p:cNvPr>
          <p:cNvSpPr/>
          <p:nvPr userDrawn="1"/>
        </p:nvSpPr>
        <p:spPr>
          <a:xfrm rot="10800000">
            <a:off x="4780492" y="4271219"/>
            <a:ext cx="2645305" cy="45719"/>
          </a:xfrm>
          <a:prstGeom prst="roundRect">
            <a:avLst/>
          </a:prstGeom>
          <a:solidFill>
            <a:srgbClr val="538FAD"/>
          </a:solidFill>
          <a:ln>
            <a:solidFill>
              <a:srgbClr val="538FAD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9688"/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13D24C09-722A-40B5-A9A3-AB460C8BF984}"/>
              </a:ext>
            </a:extLst>
          </p:cNvPr>
          <p:cNvSpPr/>
          <p:nvPr userDrawn="1"/>
        </p:nvSpPr>
        <p:spPr>
          <a:xfrm rot="10800000">
            <a:off x="5118734" y="4270743"/>
            <a:ext cx="1956944" cy="45719"/>
          </a:xfrm>
          <a:prstGeom prst="roundRect">
            <a:avLst/>
          </a:prstGeom>
          <a:solidFill>
            <a:srgbClr val="FEE5B2"/>
          </a:solidFill>
          <a:ln>
            <a:solidFill>
              <a:srgbClr val="FEE5B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9688"/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F99EED7F-5735-4983-A4E9-91229E1AA609}"/>
              </a:ext>
            </a:extLst>
          </p:cNvPr>
          <p:cNvSpPr/>
          <p:nvPr userDrawn="1"/>
        </p:nvSpPr>
        <p:spPr>
          <a:xfrm>
            <a:off x="5730341" y="4269680"/>
            <a:ext cx="745599" cy="45719"/>
          </a:xfrm>
          <a:prstGeom prst="roundRect">
            <a:avLst/>
          </a:prstGeom>
          <a:solidFill>
            <a:srgbClr val="E75C54"/>
          </a:solidFill>
          <a:ln>
            <a:solidFill>
              <a:srgbClr val="E75C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9688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353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3F700F53-5F7F-4712-9236-48F01C006567}"/>
              </a:ext>
            </a:extLst>
          </p:cNvPr>
          <p:cNvCxnSpPr/>
          <p:nvPr userDrawn="1"/>
        </p:nvCxnSpPr>
        <p:spPr>
          <a:xfrm>
            <a:off x="3483033" y="653149"/>
            <a:ext cx="5286894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ADE63DF-0E6D-4AF1-B14F-7509C972569E}"/>
              </a:ext>
            </a:extLst>
          </p:cNvPr>
          <p:cNvSpPr/>
          <p:nvPr userDrawn="1"/>
        </p:nvSpPr>
        <p:spPr>
          <a:xfrm rot="10800000">
            <a:off x="4780492" y="628859"/>
            <a:ext cx="2645305" cy="45719"/>
          </a:xfrm>
          <a:prstGeom prst="roundRect">
            <a:avLst/>
          </a:prstGeom>
          <a:solidFill>
            <a:srgbClr val="538FAD"/>
          </a:solidFill>
          <a:ln>
            <a:solidFill>
              <a:srgbClr val="538FAD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9688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1" name="Group 8">
            <a:extLst>
              <a:ext uri="{FF2B5EF4-FFF2-40B4-BE49-F238E27FC236}">
                <a16:creationId xmlns:a16="http://schemas.microsoft.com/office/drawing/2014/main" id="{1D0AE499-C0C5-4848-9E9F-E0A8583E1C16}"/>
              </a:ext>
            </a:extLst>
          </p:cNvPr>
          <p:cNvGrpSpPr/>
          <p:nvPr userDrawn="1"/>
        </p:nvGrpSpPr>
        <p:grpSpPr>
          <a:xfrm>
            <a:off x="11392149" y="6133794"/>
            <a:ext cx="407670" cy="458440"/>
            <a:chOff x="11309985" y="548640"/>
            <a:chExt cx="407670" cy="458440"/>
          </a:xfrm>
          <a:solidFill>
            <a:srgbClr val="E75C5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B49D010-39EE-453B-B09B-D477DBF2875B}"/>
                </a:ext>
              </a:extLst>
            </p:cNvPr>
            <p:cNvSpPr/>
            <p:nvPr userDrawn="1"/>
          </p:nvSpPr>
          <p:spPr>
            <a:xfrm>
              <a:off x="11309985" y="548640"/>
              <a:ext cx="407670" cy="358140"/>
            </a:xfrm>
            <a:prstGeom prst="rect">
              <a:avLst/>
            </a:prstGeom>
            <a:grpFill/>
            <a:ln>
              <a:solidFill>
                <a:srgbClr val="E75C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entury Gothic" panose="020B0502020202020204" pitchFamily="34" charset="0"/>
              </a:endParaRPr>
            </a:p>
          </p:txBody>
        </p:sp>
        <p:sp>
          <p:nvSpPr>
            <p:cNvPr id="13" name="Isosceles Triangle 10">
              <a:extLst>
                <a:ext uri="{FF2B5EF4-FFF2-40B4-BE49-F238E27FC236}">
                  <a16:creationId xmlns:a16="http://schemas.microsoft.com/office/drawing/2014/main" id="{41AD8DF0-233D-438F-9CFB-ACE0C01DB92E}"/>
                </a:ext>
              </a:extLst>
            </p:cNvPr>
            <p:cNvSpPr/>
            <p:nvPr userDrawn="1"/>
          </p:nvSpPr>
          <p:spPr>
            <a:xfrm flipV="1">
              <a:off x="11332596" y="920109"/>
              <a:ext cx="361950" cy="86971"/>
            </a:xfrm>
            <a:prstGeom prst="triangle">
              <a:avLst/>
            </a:prstGeom>
            <a:grpFill/>
            <a:ln>
              <a:solidFill>
                <a:srgbClr val="E75C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03F12329-3F9A-4348-B944-8EA6520E4D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533" y="34913"/>
            <a:ext cx="11715225" cy="509701"/>
          </a:xfrm>
        </p:spPr>
        <p:txBody>
          <a:bodyPr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kern="1200" baseline="0" noProof="0" dirty="0">
                <a:solidFill>
                  <a:srgbClr val="538FAD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en-US" noProof="0" dirty="0"/>
              <a:t>MODIFIEZ LE STYLE DU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C1541C7-31E0-4A12-8243-03BC92F864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055312" y="6167432"/>
            <a:ext cx="1747933" cy="365125"/>
          </a:xfrm>
        </p:spPr>
        <p:txBody>
          <a:bodyPr/>
          <a:lstStyle/>
          <a:p>
            <a:fld id="{875CF26B-1D46-4DFB-A973-C8ED546B4D15}" type="datetime1">
              <a:rPr lang="en-GB" smtClean="0"/>
              <a:t>01/10/2026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F3C42B7-7392-4F85-A3F9-BDE5C88C6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42494"/>
            <a:ext cx="4114800" cy="36512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AD05994-DBD8-4B46-9C7B-F5009B38D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3163" y="6134372"/>
            <a:ext cx="507942" cy="365125"/>
          </a:xfrm>
        </p:spPr>
        <p:txBody>
          <a:bodyPr/>
          <a:lstStyle>
            <a:lvl1pPr>
              <a:defRPr b="1"/>
            </a:lvl1pPr>
          </a:lstStyle>
          <a:p>
            <a:fld id="{2EF09C35-E305-42A7-A64A-B3213C85CB51}" type="slidenum">
              <a:rPr lang="en-GB" smtClean="0"/>
              <a:pPr/>
              <a:t>‹N°›</a:t>
            </a:fld>
            <a:endParaRPr lang="en-GB" dirty="0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B7C03A0E-7EC9-448B-81A4-E142B14A7E6C}"/>
              </a:ext>
            </a:extLst>
          </p:cNvPr>
          <p:cNvSpPr/>
          <p:nvPr userDrawn="1"/>
        </p:nvSpPr>
        <p:spPr>
          <a:xfrm>
            <a:off x="132693" y="6751286"/>
            <a:ext cx="11715225" cy="45719"/>
          </a:xfrm>
          <a:prstGeom prst="roundRect">
            <a:avLst/>
          </a:prstGeom>
          <a:solidFill>
            <a:srgbClr val="538FAD"/>
          </a:solidFill>
          <a:ln>
            <a:solidFill>
              <a:srgbClr val="538FAD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9688"/>
              </a:solidFill>
              <a:latin typeface="Century Gothic" panose="020B0502020202020204" pitchFamily="34" charset="0"/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1183DF7-311C-4301-9300-8F8F5CC495E2}"/>
              </a:ext>
            </a:extLst>
          </p:cNvPr>
          <p:cNvSpPr/>
          <p:nvPr userDrawn="1"/>
        </p:nvSpPr>
        <p:spPr>
          <a:xfrm rot="10800000">
            <a:off x="131768" y="6662280"/>
            <a:ext cx="6550124" cy="45720"/>
          </a:xfrm>
          <a:prstGeom prst="roundRect">
            <a:avLst/>
          </a:prstGeom>
          <a:solidFill>
            <a:srgbClr val="E75C54"/>
          </a:solidFill>
          <a:ln>
            <a:solidFill>
              <a:srgbClr val="E75C54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9688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81E79399-09B1-4303-B70C-7B9279B3D038}"/>
              </a:ext>
            </a:extLst>
          </p:cNvPr>
          <p:cNvSpPr/>
          <p:nvPr userDrawn="1"/>
        </p:nvSpPr>
        <p:spPr>
          <a:xfrm rot="10800000">
            <a:off x="131767" y="6574250"/>
            <a:ext cx="1496138" cy="45719"/>
          </a:xfrm>
          <a:prstGeom prst="roundRect">
            <a:avLst/>
          </a:prstGeom>
          <a:solidFill>
            <a:srgbClr val="FEE5B2"/>
          </a:solidFill>
          <a:ln>
            <a:solidFill>
              <a:srgbClr val="FEE5B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9688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Espace réservé du contenu 5">
            <a:extLst>
              <a:ext uri="{FF2B5EF4-FFF2-40B4-BE49-F238E27FC236}">
                <a16:creationId xmlns:a16="http://schemas.microsoft.com/office/drawing/2014/main" id="{0DD450DC-F542-48F0-B31A-24496519D7B5}"/>
              </a:ext>
            </a:extLst>
          </p:cNvPr>
          <p:cNvSpPr txBox="1">
            <a:spLocks/>
          </p:cNvSpPr>
          <p:nvPr userDrawn="1"/>
        </p:nvSpPr>
        <p:spPr>
          <a:xfrm>
            <a:off x="5232133" y="6201480"/>
            <a:ext cx="5994662" cy="2354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endParaRPr lang="en-US" sz="1200" i="1" dirty="0">
              <a:latin typeface="Century Gothic" panose="020B0502020202020204" pitchFamily="34" charset="0"/>
            </a:endParaRP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6458AF93-24E0-40B5-8AEC-AC4CA5DFD6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84563" y="6194087"/>
            <a:ext cx="3987800" cy="2619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1200" i="1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1200" i="1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1200" i="1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1200" i="1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GB" sz="1200" i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 dirty="0"/>
              <a:t>Modifier les styles du </a:t>
            </a:r>
            <a:r>
              <a:rPr lang="en-US" noProof="0" dirty="0" err="1"/>
              <a:t>texte</a:t>
            </a:r>
            <a:r>
              <a:rPr lang="en-US" noProof="0" dirty="0"/>
              <a:t> du masque</a:t>
            </a:r>
          </a:p>
        </p:txBody>
      </p:sp>
      <p:sp>
        <p:nvSpPr>
          <p:cNvPr id="21" name="Espace réservé du contenu 2">
            <a:extLst>
              <a:ext uri="{FF2B5EF4-FFF2-40B4-BE49-F238E27FC236}">
                <a16:creationId xmlns:a16="http://schemas.microsoft.com/office/drawing/2014/main" id="{1A4958BA-C850-48F9-A318-495C23DE586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796403"/>
            <a:ext cx="10515599" cy="432227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4"/>
              </a:buClr>
              <a:buFont typeface="Century Gothic" panose="020B0502020202020204" pitchFamily="34" charset="0"/>
              <a:buChar char="–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  <a:lvl2pPr marL="685800" indent="-228600">
              <a:buClr>
                <a:schemeClr val="accent4"/>
              </a:buClr>
              <a:buFont typeface="Arial" panose="020B0604020202020204" pitchFamily="34" charset="0"/>
              <a:buChar char="•"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2pPr>
            <a:lvl3pPr marL="1143000" indent="-228600">
              <a:buClr>
                <a:schemeClr val="accent4"/>
              </a:buClr>
              <a:buFont typeface="Courier New" panose="02070309020205020404" pitchFamily="49" charset="0"/>
              <a:buChar char="o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3pPr>
            <a:lvl4pPr marL="1600200" indent="-228600">
              <a:buClr>
                <a:schemeClr val="accent4"/>
              </a:buClr>
              <a:buFont typeface="Wingdings" panose="05000000000000000000" pitchFamily="2" charset="2"/>
              <a:buChar char="§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4pPr>
            <a:lvl5pPr marL="2057400" indent="-228600">
              <a:buClr>
                <a:schemeClr val="accent4"/>
              </a:buClr>
              <a:buFont typeface="Wingdings" panose="05000000000000000000" pitchFamily="2" charset="2"/>
              <a:buChar char="Ø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 noProof="0" dirty="0" err="1"/>
              <a:t>Texte</a:t>
            </a:r>
            <a:endParaRPr lang="en-US" noProof="0" dirty="0"/>
          </a:p>
          <a:p>
            <a:pPr lvl="1"/>
            <a:r>
              <a:rPr lang="en-US" noProof="0" dirty="0" err="1"/>
              <a:t>Deuxième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2"/>
            <a:r>
              <a:rPr lang="en-US" noProof="0" dirty="0" err="1"/>
              <a:t>Troisième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3"/>
            <a:r>
              <a:rPr lang="en-US" noProof="0" dirty="0" err="1"/>
              <a:t>Quatrième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4"/>
            <a:r>
              <a:rPr lang="en-US" noProof="0" dirty="0" err="1"/>
              <a:t>Cinquième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04EF351-3D9B-48FE-A1C0-906023BF66CE}"/>
              </a:ext>
            </a:extLst>
          </p:cNvPr>
          <p:cNvSpPr/>
          <p:nvPr userDrawn="1"/>
        </p:nvSpPr>
        <p:spPr>
          <a:xfrm rot="10800000">
            <a:off x="5118734" y="628383"/>
            <a:ext cx="1956944" cy="45719"/>
          </a:xfrm>
          <a:prstGeom prst="roundRect">
            <a:avLst/>
          </a:prstGeom>
          <a:solidFill>
            <a:srgbClr val="FEE5B2"/>
          </a:solidFill>
          <a:ln>
            <a:solidFill>
              <a:srgbClr val="FEE5B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9688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42779B1-F76C-4395-9401-144CA5A8F832}"/>
              </a:ext>
            </a:extLst>
          </p:cNvPr>
          <p:cNvSpPr/>
          <p:nvPr userDrawn="1"/>
        </p:nvSpPr>
        <p:spPr>
          <a:xfrm>
            <a:off x="5730341" y="629224"/>
            <a:ext cx="745599" cy="45719"/>
          </a:xfrm>
          <a:prstGeom prst="roundRect">
            <a:avLst/>
          </a:prstGeom>
          <a:solidFill>
            <a:srgbClr val="E75C54"/>
          </a:solidFill>
          <a:ln>
            <a:solidFill>
              <a:srgbClr val="E75C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9688"/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Espace réservé du contenu 2">
            <a:extLst>
              <a:ext uri="{FF2B5EF4-FFF2-40B4-BE49-F238E27FC236}">
                <a16:creationId xmlns:a16="http://schemas.microsoft.com/office/drawing/2014/main" id="{3212BC80-9B4E-4DCE-818B-529CCC14558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38199" y="5319062"/>
            <a:ext cx="10515599" cy="61493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4"/>
              </a:buClr>
              <a:buFont typeface="Century Gothic" panose="020B0502020202020204" pitchFamily="34" charset="0"/>
              <a:buChar char="–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  <a:lvl2pPr marL="685800" indent="-228600">
              <a:buClr>
                <a:schemeClr val="accent4"/>
              </a:buClr>
              <a:buFont typeface="Arial" panose="020B0604020202020204" pitchFamily="34" charset="0"/>
              <a:buChar char="•"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2pPr>
            <a:lvl3pPr marL="1143000" indent="-228600">
              <a:buClr>
                <a:schemeClr val="accent4"/>
              </a:buClr>
              <a:buFont typeface="Courier New" panose="02070309020205020404" pitchFamily="49" charset="0"/>
              <a:buChar char="o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3pPr>
            <a:lvl4pPr marL="1600200" indent="-228600">
              <a:buClr>
                <a:schemeClr val="accent4"/>
              </a:buClr>
              <a:buFont typeface="Wingdings" panose="05000000000000000000" pitchFamily="2" charset="2"/>
              <a:buChar char="§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4pPr>
            <a:lvl5pPr marL="2057400" indent="-228600">
              <a:buClr>
                <a:schemeClr val="accent4"/>
              </a:buClr>
              <a:buFont typeface="Wingdings" panose="05000000000000000000" pitchFamily="2" charset="2"/>
              <a:buChar char="Ø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 noProof="0" dirty="0" err="1"/>
              <a:t>Texte</a:t>
            </a:r>
            <a:endParaRPr lang="en-US" noProof="0" dirty="0"/>
          </a:p>
          <a:p>
            <a:pPr lvl="1"/>
            <a:r>
              <a:rPr lang="en-US" noProof="0" dirty="0" err="1"/>
              <a:t>Deuxième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2"/>
            <a:r>
              <a:rPr lang="en-US" noProof="0" dirty="0" err="1"/>
              <a:t>Troisième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3"/>
            <a:r>
              <a:rPr lang="en-US" noProof="0" dirty="0" err="1"/>
              <a:t>Quatrième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4"/>
            <a:r>
              <a:rPr lang="en-US" noProof="0" dirty="0" err="1"/>
              <a:t>Cinquième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56817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58B7A8-76BA-4E9C-9878-9ECFF38619C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00664" y="799061"/>
            <a:ext cx="9144000" cy="2498621"/>
          </a:xfr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1" kern="1200" baseline="0" noProof="0" dirty="0">
                <a:solidFill>
                  <a:srgbClr val="017BAC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en-US" noProof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0D143D0-1AEF-4224-BF3D-13F9CE5ABC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90074"/>
            <a:ext cx="9144000" cy="14688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29224"/>
              </a:buClr>
              <a:buFont typeface="Century Gothic" panose="020B0502020202020204" pitchFamily="34" charset="0"/>
              <a:buNone/>
              <a:defRPr lang="en-US" sz="2400" b="1" kern="1200" baseline="0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C3EDE9-631D-42ED-89C1-DC25432F06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8447" y="6424612"/>
            <a:ext cx="2743200" cy="365125"/>
          </a:xfrm>
        </p:spPr>
        <p:txBody>
          <a:bodyPr/>
          <a:lstStyle/>
          <a:p>
            <a:fld id="{7178FCE4-62C5-412C-9D24-609ED4AA44E3}" type="datetime1">
              <a:rPr lang="en-GB" smtClean="0"/>
              <a:t>01/10/2026</a:t>
            </a:fld>
            <a:endParaRPr lang="en-GB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21FB3B-95BE-4CE0-8662-4682DF162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4611"/>
            <a:ext cx="4114800" cy="36512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58D0623D-2CB1-4CCE-808B-4EBE736F2B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00664" y="3429000"/>
            <a:ext cx="9167336" cy="6867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017BAC"/>
                </a:solidFill>
                <a:latin typeface="Calibri" panose="020F0502020204030204" pitchFamily="34" charset="0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5C43A575-8AD8-4320-B8BA-DB1EBFE3E6AE}"/>
              </a:ext>
            </a:extLst>
          </p:cNvPr>
          <p:cNvSpPr/>
          <p:nvPr userDrawn="1"/>
        </p:nvSpPr>
        <p:spPr>
          <a:xfrm>
            <a:off x="132693" y="6751286"/>
            <a:ext cx="11715225" cy="45719"/>
          </a:xfrm>
          <a:prstGeom prst="roundRect">
            <a:avLst/>
          </a:prstGeom>
          <a:solidFill>
            <a:srgbClr val="017BAC"/>
          </a:solidFill>
          <a:ln>
            <a:solidFill>
              <a:srgbClr val="017BAC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9688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D6CC978-D7B0-4364-9691-E6661869CF07}"/>
              </a:ext>
            </a:extLst>
          </p:cNvPr>
          <p:cNvSpPr/>
          <p:nvPr userDrawn="1"/>
        </p:nvSpPr>
        <p:spPr>
          <a:xfrm rot="10800000">
            <a:off x="131768" y="6662280"/>
            <a:ext cx="6550124" cy="45720"/>
          </a:xfrm>
          <a:prstGeom prst="roundRect">
            <a:avLst/>
          </a:prstGeom>
          <a:solidFill>
            <a:srgbClr val="01A4E5"/>
          </a:solidFill>
          <a:ln>
            <a:solidFill>
              <a:srgbClr val="01A4E5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9688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B78410A-54ED-4DF8-A088-7C5FE1150DD1}"/>
              </a:ext>
            </a:extLst>
          </p:cNvPr>
          <p:cNvSpPr/>
          <p:nvPr userDrawn="1"/>
        </p:nvSpPr>
        <p:spPr>
          <a:xfrm rot="10800000">
            <a:off x="131767" y="6574250"/>
            <a:ext cx="1496138" cy="45719"/>
          </a:xfrm>
          <a:prstGeom prst="roundRect">
            <a:avLst/>
          </a:prstGeom>
          <a:solidFill>
            <a:srgbClr val="017BAC"/>
          </a:solidFill>
          <a:ln>
            <a:solidFill>
              <a:srgbClr val="017BAC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9688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5D86008C-1C5A-4A07-B590-B129A2081805}"/>
              </a:ext>
            </a:extLst>
          </p:cNvPr>
          <p:cNvCxnSpPr/>
          <p:nvPr userDrawn="1"/>
        </p:nvCxnSpPr>
        <p:spPr>
          <a:xfrm>
            <a:off x="3483033" y="4334004"/>
            <a:ext cx="5286894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B6C48A5D-5886-41C9-82BC-5098882B4249}"/>
              </a:ext>
            </a:extLst>
          </p:cNvPr>
          <p:cNvSpPr/>
          <p:nvPr userDrawn="1"/>
        </p:nvSpPr>
        <p:spPr>
          <a:xfrm rot="10800000">
            <a:off x="4780492" y="4309714"/>
            <a:ext cx="2645305" cy="45719"/>
          </a:xfrm>
          <a:prstGeom prst="roundRect">
            <a:avLst/>
          </a:prstGeom>
          <a:solidFill>
            <a:srgbClr val="017BAC"/>
          </a:solidFill>
          <a:ln>
            <a:solidFill>
              <a:srgbClr val="017BAC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9688"/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B1BD876D-9656-4D8F-8EE2-E9C4C39E8F8E}"/>
              </a:ext>
            </a:extLst>
          </p:cNvPr>
          <p:cNvSpPr/>
          <p:nvPr userDrawn="1"/>
        </p:nvSpPr>
        <p:spPr>
          <a:xfrm>
            <a:off x="5434252" y="4309769"/>
            <a:ext cx="1337786" cy="45719"/>
          </a:xfrm>
          <a:prstGeom prst="roundRect">
            <a:avLst/>
          </a:prstGeom>
          <a:solidFill>
            <a:srgbClr val="01A4E5"/>
          </a:solidFill>
          <a:ln>
            <a:solidFill>
              <a:srgbClr val="01A4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9688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733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3F700F53-5F7F-4712-9236-48F01C006567}"/>
              </a:ext>
            </a:extLst>
          </p:cNvPr>
          <p:cNvCxnSpPr/>
          <p:nvPr userDrawn="1"/>
        </p:nvCxnSpPr>
        <p:spPr>
          <a:xfrm>
            <a:off x="3483033" y="653149"/>
            <a:ext cx="5286894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ADE63DF-0E6D-4AF1-B14F-7509C972569E}"/>
              </a:ext>
            </a:extLst>
          </p:cNvPr>
          <p:cNvSpPr/>
          <p:nvPr userDrawn="1"/>
        </p:nvSpPr>
        <p:spPr>
          <a:xfrm rot="10800000">
            <a:off x="4780492" y="628859"/>
            <a:ext cx="2645305" cy="45719"/>
          </a:xfrm>
          <a:prstGeom prst="roundRect">
            <a:avLst/>
          </a:prstGeom>
          <a:solidFill>
            <a:srgbClr val="017BAC"/>
          </a:solidFill>
          <a:ln>
            <a:solidFill>
              <a:srgbClr val="017BAC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9688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3F12329-3F9A-4348-B944-8EA6520E4D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533" y="34913"/>
            <a:ext cx="11715225" cy="509701"/>
          </a:xfrm>
        </p:spPr>
        <p:txBody>
          <a:bodyPr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kern="1200" baseline="0" noProof="0" dirty="0">
                <a:solidFill>
                  <a:srgbClr val="017BAC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en-US" noProof="0" dirty="0"/>
              <a:t>MODIFIEZ LE STYLE DU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C1541C7-31E0-4A12-8243-03BC92F864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055312" y="6167432"/>
            <a:ext cx="1747933" cy="365125"/>
          </a:xfrm>
        </p:spPr>
        <p:txBody>
          <a:bodyPr/>
          <a:lstStyle/>
          <a:p>
            <a:fld id="{875CF26B-1D46-4DFB-A973-C8ED546B4D15}" type="datetime1">
              <a:rPr lang="en-GB" smtClean="0"/>
              <a:t>01/10/2026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F3C42B7-7392-4F85-A3F9-BDE5C88C6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42494"/>
            <a:ext cx="4114800" cy="36512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42779B1-F76C-4395-9401-144CA5A8F832}"/>
              </a:ext>
            </a:extLst>
          </p:cNvPr>
          <p:cNvSpPr/>
          <p:nvPr userDrawn="1"/>
        </p:nvSpPr>
        <p:spPr>
          <a:xfrm>
            <a:off x="5434252" y="628914"/>
            <a:ext cx="1337786" cy="45719"/>
          </a:xfrm>
          <a:prstGeom prst="roundRect">
            <a:avLst/>
          </a:prstGeom>
          <a:solidFill>
            <a:srgbClr val="01A4E5"/>
          </a:solidFill>
          <a:ln>
            <a:solidFill>
              <a:srgbClr val="01A4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9688"/>
              </a:solidFill>
              <a:latin typeface="Century Gothic" panose="020B0502020202020204" pitchFamily="34" charset="0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B7C03A0E-7EC9-448B-81A4-E142B14A7E6C}"/>
              </a:ext>
            </a:extLst>
          </p:cNvPr>
          <p:cNvSpPr/>
          <p:nvPr userDrawn="1"/>
        </p:nvSpPr>
        <p:spPr>
          <a:xfrm>
            <a:off x="132693" y="6751286"/>
            <a:ext cx="11715225" cy="45719"/>
          </a:xfrm>
          <a:prstGeom prst="roundRect">
            <a:avLst/>
          </a:prstGeom>
          <a:solidFill>
            <a:srgbClr val="017BAC"/>
          </a:solidFill>
          <a:ln>
            <a:solidFill>
              <a:srgbClr val="017BAC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9688"/>
              </a:solidFill>
              <a:latin typeface="Century Gothic" panose="020B0502020202020204" pitchFamily="34" charset="0"/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1183DF7-311C-4301-9300-8F8F5CC495E2}"/>
              </a:ext>
            </a:extLst>
          </p:cNvPr>
          <p:cNvSpPr/>
          <p:nvPr userDrawn="1"/>
        </p:nvSpPr>
        <p:spPr>
          <a:xfrm rot="10800000">
            <a:off x="131768" y="6662280"/>
            <a:ext cx="6550124" cy="45720"/>
          </a:xfrm>
          <a:prstGeom prst="roundRect">
            <a:avLst/>
          </a:prstGeom>
          <a:solidFill>
            <a:srgbClr val="01A4E5"/>
          </a:solidFill>
          <a:ln>
            <a:solidFill>
              <a:srgbClr val="01A4E5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9688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81E79399-09B1-4303-B70C-7B9279B3D038}"/>
              </a:ext>
            </a:extLst>
          </p:cNvPr>
          <p:cNvSpPr/>
          <p:nvPr userDrawn="1"/>
        </p:nvSpPr>
        <p:spPr>
          <a:xfrm rot="10800000">
            <a:off x="131767" y="6574250"/>
            <a:ext cx="1496138" cy="45719"/>
          </a:xfrm>
          <a:prstGeom prst="roundRect">
            <a:avLst/>
          </a:prstGeom>
          <a:solidFill>
            <a:srgbClr val="017BAC"/>
          </a:solidFill>
          <a:ln>
            <a:solidFill>
              <a:srgbClr val="017BAC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9688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Espace réservé du contenu 5">
            <a:extLst>
              <a:ext uri="{FF2B5EF4-FFF2-40B4-BE49-F238E27FC236}">
                <a16:creationId xmlns:a16="http://schemas.microsoft.com/office/drawing/2014/main" id="{0DD450DC-F542-48F0-B31A-24496519D7B5}"/>
              </a:ext>
            </a:extLst>
          </p:cNvPr>
          <p:cNvSpPr txBox="1">
            <a:spLocks/>
          </p:cNvSpPr>
          <p:nvPr userDrawn="1"/>
        </p:nvSpPr>
        <p:spPr>
          <a:xfrm>
            <a:off x="5232133" y="6201480"/>
            <a:ext cx="5994662" cy="2354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endParaRPr lang="en-US" sz="1200" i="1" dirty="0">
              <a:latin typeface="Century Gothic" panose="020B0502020202020204" pitchFamily="34" charset="0"/>
            </a:endParaRP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6458AF93-24E0-40B5-8AEC-AC4CA5DFD6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84563" y="6194087"/>
            <a:ext cx="3987800" cy="2619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1100" i="1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1200" i="1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1200" i="1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1200" i="1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GB" sz="1200" i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 dirty="0"/>
              <a:t>Modifier les styles du </a:t>
            </a:r>
            <a:r>
              <a:rPr lang="en-US" noProof="0" dirty="0" err="1"/>
              <a:t>texte</a:t>
            </a:r>
            <a:r>
              <a:rPr lang="en-US" noProof="0" dirty="0"/>
              <a:t> du masque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B4FE109-AFF1-4941-9FCC-8EDCEAEBDC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79" y="5892634"/>
            <a:ext cx="591104" cy="591104"/>
          </a:xfrm>
          <a:prstGeom prst="rect">
            <a:avLst/>
          </a:prstGeom>
        </p:spPr>
      </p:pic>
      <p:sp>
        <p:nvSpPr>
          <p:cNvPr id="30" name="Espace réservé du contenu 2">
            <a:extLst>
              <a:ext uri="{FF2B5EF4-FFF2-40B4-BE49-F238E27FC236}">
                <a16:creationId xmlns:a16="http://schemas.microsoft.com/office/drawing/2014/main" id="{D15CD305-4D88-4364-B495-84ED1521701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866197"/>
            <a:ext cx="10515599" cy="413848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Century Gothic" panose="020B0502020202020204" pitchFamily="34" charset="0"/>
              <a:buChar char="–"/>
              <a:defRPr>
                <a:latin typeface="Calibri" panose="020F0502020204030204" pitchFamily="34" charset="0"/>
              </a:defRPr>
            </a:lvl1pPr>
            <a:lvl2pPr marL="685800" indent="-228600">
              <a:buClr>
                <a:schemeClr val="accent6"/>
              </a:buCl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</a:defRPr>
            </a:lvl2pPr>
            <a:lvl3pPr marL="1143000" indent="-228600">
              <a:buClr>
                <a:schemeClr val="accent1"/>
              </a:buClr>
              <a:buFont typeface="Courier New" panose="02070309020205020404" pitchFamily="49" charset="0"/>
              <a:buChar char="o"/>
              <a:defRPr sz="1600">
                <a:latin typeface="Calibri" panose="020F0502020204030204" pitchFamily="34" charset="0"/>
              </a:defRPr>
            </a:lvl3pPr>
            <a:lvl4pPr marL="1600200" indent="-228600">
              <a:buClr>
                <a:schemeClr val="accent6"/>
              </a:buClr>
              <a:buFont typeface="Wingdings" panose="05000000000000000000" pitchFamily="2" charset="2"/>
              <a:buChar char="§"/>
              <a:defRPr sz="1400">
                <a:latin typeface="Calibri" panose="020F0502020204030204" pitchFamily="34" charset="0"/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Ø"/>
              <a:defRPr sz="1200">
                <a:latin typeface="Calibri" panose="020F0502020204030204" pitchFamily="34" charset="0"/>
              </a:defRPr>
            </a:lvl5pPr>
          </a:lstStyle>
          <a:p>
            <a:pPr lvl="0"/>
            <a:r>
              <a:rPr lang="en-US" noProof="0" dirty="0" err="1"/>
              <a:t>Texte</a:t>
            </a:r>
            <a:endParaRPr lang="en-US" noProof="0" dirty="0"/>
          </a:p>
          <a:p>
            <a:pPr lvl="1"/>
            <a:r>
              <a:rPr lang="en-US" noProof="0" dirty="0" err="1"/>
              <a:t>Deuxième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2"/>
            <a:r>
              <a:rPr lang="en-US" noProof="0" dirty="0" err="1"/>
              <a:t>Troisième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3"/>
            <a:r>
              <a:rPr lang="en-US" noProof="0" dirty="0" err="1"/>
              <a:t>Quatrième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4"/>
            <a:r>
              <a:rPr lang="en-US" noProof="0" dirty="0" err="1"/>
              <a:t>Cinquième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</p:txBody>
      </p:sp>
      <p:sp>
        <p:nvSpPr>
          <p:cNvPr id="31" name="Espace réservé du contenu 2">
            <a:extLst>
              <a:ext uri="{FF2B5EF4-FFF2-40B4-BE49-F238E27FC236}">
                <a16:creationId xmlns:a16="http://schemas.microsoft.com/office/drawing/2014/main" id="{05B253BD-58DE-439B-A853-84966CD27E1C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38199" y="5134408"/>
            <a:ext cx="10515599" cy="844749"/>
          </a:xfrm>
          <a:prstGeom prst="rect">
            <a:avLst/>
          </a:prstGeom>
        </p:spPr>
        <p:txBody>
          <a:bodyPr/>
          <a:lstStyle>
            <a:lvl1pPr>
              <a:defRPr lang="en-US" noProof="0" dirty="0" smtClean="0">
                <a:latin typeface="Calibri" panose="020F0502020204030204" pitchFamily="34" charset="0"/>
              </a:defRPr>
            </a:lvl1pPr>
            <a:lvl2pPr>
              <a:defRPr lang="en-US" sz="1800" noProof="0" dirty="0" smtClean="0">
                <a:latin typeface="Calibri" panose="020F0502020204030204" pitchFamily="34" charset="0"/>
              </a:defRPr>
            </a:lvl2pPr>
            <a:lvl3pPr>
              <a:defRPr lang="en-US" sz="1600" noProof="0" dirty="0" smtClean="0">
                <a:latin typeface="Calibri" panose="020F0502020204030204" pitchFamily="34" charset="0"/>
              </a:defRPr>
            </a:lvl3pPr>
            <a:lvl4pPr>
              <a:defRPr lang="en-US" sz="1400" noProof="0" dirty="0" smtClean="0">
                <a:latin typeface="Calibri" panose="020F0502020204030204" pitchFamily="34" charset="0"/>
              </a:defRPr>
            </a:lvl4pPr>
            <a:lvl5pPr>
              <a:defRPr lang="en-US" sz="1200" noProof="0" dirty="0">
                <a:latin typeface="Calibri" panose="020F0502020204030204" pitchFamily="34" charset="0"/>
              </a:defRPr>
            </a:lvl5pPr>
          </a:lstStyle>
          <a:p>
            <a:pPr lvl="0">
              <a:buClr>
                <a:schemeClr val="accent1"/>
              </a:buClr>
              <a:buFont typeface="Century Gothic" panose="020B0502020202020204" pitchFamily="34" charset="0"/>
              <a:buChar char="–"/>
            </a:pPr>
            <a:r>
              <a:rPr lang="en-US" noProof="0" dirty="0" err="1"/>
              <a:t>Texte</a:t>
            </a:r>
            <a:endParaRPr lang="en-US" noProof="0" dirty="0"/>
          </a:p>
          <a:p>
            <a:pPr lvl="1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US" noProof="0" dirty="0" err="1"/>
              <a:t>Deuxième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2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noProof="0" dirty="0" err="1"/>
              <a:t>Troisième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3"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US" noProof="0" dirty="0" err="1"/>
              <a:t>Quatrième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4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noProof="0" dirty="0" err="1"/>
              <a:t>Cinquième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</p:txBody>
      </p:sp>
      <p:grpSp>
        <p:nvGrpSpPr>
          <p:cNvPr id="32" name="Group 8">
            <a:extLst>
              <a:ext uri="{FF2B5EF4-FFF2-40B4-BE49-F238E27FC236}">
                <a16:creationId xmlns:a16="http://schemas.microsoft.com/office/drawing/2014/main" id="{BB0109A0-2689-44F5-B05F-069D16F92AAB}"/>
              </a:ext>
            </a:extLst>
          </p:cNvPr>
          <p:cNvGrpSpPr/>
          <p:nvPr userDrawn="1"/>
        </p:nvGrpSpPr>
        <p:grpSpPr>
          <a:xfrm>
            <a:off x="11392149" y="6133794"/>
            <a:ext cx="407670" cy="458440"/>
            <a:chOff x="11309985" y="548640"/>
            <a:chExt cx="407670" cy="458440"/>
          </a:xfrm>
          <a:solidFill>
            <a:srgbClr val="017BAC"/>
          </a:solidFill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8F0C394-360A-4B03-A033-DF8310B85646}"/>
                </a:ext>
              </a:extLst>
            </p:cNvPr>
            <p:cNvSpPr/>
            <p:nvPr userDrawn="1"/>
          </p:nvSpPr>
          <p:spPr>
            <a:xfrm>
              <a:off x="11309985" y="548640"/>
              <a:ext cx="407670" cy="358140"/>
            </a:xfrm>
            <a:prstGeom prst="rect">
              <a:avLst/>
            </a:prstGeom>
            <a:grpFill/>
            <a:ln>
              <a:solidFill>
                <a:srgbClr val="017B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entury Gothic" panose="020B0502020202020204" pitchFamily="34" charset="0"/>
              </a:endParaRPr>
            </a:p>
          </p:txBody>
        </p:sp>
        <p:sp>
          <p:nvSpPr>
            <p:cNvPr id="34" name="Isosceles Triangle 10">
              <a:extLst>
                <a:ext uri="{FF2B5EF4-FFF2-40B4-BE49-F238E27FC236}">
                  <a16:creationId xmlns:a16="http://schemas.microsoft.com/office/drawing/2014/main" id="{391376E6-656D-4CDD-A18E-E35F016A0F48}"/>
                </a:ext>
              </a:extLst>
            </p:cNvPr>
            <p:cNvSpPr/>
            <p:nvPr userDrawn="1"/>
          </p:nvSpPr>
          <p:spPr>
            <a:xfrm flipV="1">
              <a:off x="11332596" y="920109"/>
              <a:ext cx="361950" cy="86971"/>
            </a:xfrm>
            <a:prstGeom prst="triangle">
              <a:avLst/>
            </a:prstGeom>
            <a:grpFill/>
            <a:ln>
              <a:solidFill>
                <a:srgbClr val="017B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36" name="Espace réservé du numéro de diapositive 5">
            <a:extLst>
              <a:ext uri="{FF2B5EF4-FFF2-40B4-BE49-F238E27FC236}">
                <a16:creationId xmlns:a16="http://schemas.microsoft.com/office/drawing/2014/main" id="{AFD8DA99-6CEE-4E93-9425-C382177CC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3163" y="6134372"/>
            <a:ext cx="507942" cy="365125"/>
          </a:xfrm>
        </p:spPr>
        <p:txBody>
          <a:bodyPr/>
          <a:lstStyle>
            <a:lvl1pPr>
              <a:defRPr b="1"/>
            </a:lvl1pPr>
          </a:lstStyle>
          <a:p>
            <a:fld id="{2EF09C35-E305-42A7-A64A-B3213C85CB51}" type="slidenum">
              <a:rPr lang="en-GB" smtClean="0"/>
              <a:pPr/>
              <a:t>‹N°›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0702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8">
            <a:extLst>
              <a:ext uri="{FF2B5EF4-FFF2-40B4-BE49-F238E27FC236}">
                <a16:creationId xmlns:a16="http://schemas.microsoft.com/office/drawing/2014/main" id="{1D0AE499-C0C5-4848-9E9F-E0A8583E1C16}"/>
              </a:ext>
            </a:extLst>
          </p:cNvPr>
          <p:cNvGrpSpPr/>
          <p:nvPr userDrawn="1"/>
        </p:nvGrpSpPr>
        <p:grpSpPr>
          <a:xfrm>
            <a:off x="11392149" y="6133794"/>
            <a:ext cx="407670" cy="445109"/>
            <a:chOff x="11309985" y="548640"/>
            <a:chExt cx="407670" cy="445109"/>
          </a:xfrm>
          <a:solidFill>
            <a:srgbClr val="F3922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B49D010-39EE-453B-B09B-D477DBF2875B}"/>
                </a:ext>
              </a:extLst>
            </p:cNvPr>
            <p:cNvSpPr/>
            <p:nvPr userDrawn="1"/>
          </p:nvSpPr>
          <p:spPr>
            <a:xfrm>
              <a:off x="11309985" y="548640"/>
              <a:ext cx="407670" cy="3581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Isosceles Triangle 10">
              <a:extLst>
                <a:ext uri="{FF2B5EF4-FFF2-40B4-BE49-F238E27FC236}">
                  <a16:creationId xmlns:a16="http://schemas.microsoft.com/office/drawing/2014/main" id="{41AD8DF0-233D-438F-9CFB-ACE0C01DB92E}"/>
                </a:ext>
              </a:extLst>
            </p:cNvPr>
            <p:cNvSpPr/>
            <p:nvPr userDrawn="1"/>
          </p:nvSpPr>
          <p:spPr>
            <a:xfrm flipV="1">
              <a:off x="11309985" y="906778"/>
              <a:ext cx="407669" cy="8697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C1541C7-31E0-4A12-8243-03BC92F864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055312" y="6167432"/>
            <a:ext cx="1747933" cy="365125"/>
          </a:xfrm>
        </p:spPr>
        <p:txBody>
          <a:bodyPr/>
          <a:lstStyle/>
          <a:p>
            <a:fld id="{875CF26B-1D46-4DFB-A973-C8ED546B4D15}" type="datetime1">
              <a:rPr lang="en-GB" smtClean="0"/>
              <a:t>01/10/2026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F3C42B7-7392-4F85-A3F9-BDE5C88C6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42494"/>
            <a:ext cx="4114800" cy="36512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AD05994-DBD8-4B46-9C7B-F5009B38D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2120" y="6136632"/>
            <a:ext cx="507942" cy="365125"/>
          </a:xfrm>
        </p:spPr>
        <p:txBody>
          <a:bodyPr/>
          <a:lstStyle/>
          <a:p>
            <a:fld id="{2EF09C35-E305-42A7-A64A-B3213C85CB51}" type="slidenum">
              <a:rPr lang="en-GB" smtClean="0"/>
              <a:t>‹N°›</a:t>
            </a:fld>
            <a:endParaRPr lang="en-GB" dirty="0"/>
          </a:p>
        </p:txBody>
      </p:sp>
      <p:sp>
        <p:nvSpPr>
          <p:cNvPr id="16" name="Espace réservé du contenu 5">
            <a:extLst>
              <a:ext uri="{FF2B5EF4-FFF2-40B4-BE49-F238E27FC236}">
                <a16:creationId xmlns:a16="http://schemas.microsoft.com/office/drawing/2014/main" id="{0DD450DC-F542-48F0-B31A-24496519D7B5}"/>
              </a:ext>
            </a:extLst>
          </p:cNvPr>
          <p:cNvSpPr txBox="1">
            <a:spLocks/>
          </p:cNvSpPr>
          <p:nvPr userDrawn="1"/>
        </p:nvSpPr>
        <p:spPr>
          <a:xfrm>
            <a:off x="5232133" y="6201480"/>
            <a:ext cx="5994662" cy="2354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endParaRPr lang="en-US" sz="1200" i="1" dirty="0">
              <a:latin typeface="+mn-lt"/>
            </a:endParaRP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6458AF93-24E0-40B5-8AEC-AC4CA5DFD6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84563" y="6194087"/>
            <a:ext cx="3987800" cy="261937"/>
          </a:xfrm>
        </p:spPr>
        <p:txBody>
          <a:bodyPr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1200" i="1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1200" i="1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1200" i="1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1200" i="1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GB" sz="1200" i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1209F26B-7E37-4205-BCF3-AAE325CA4B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3866" y="149999"/>
            <a:ext cx="3268133" cy="1448042"/>
          </a:xfrm>
        </p:spPr>
        <p:txBody>
          <a:bodyPr>
            <a:normAutofit/>
          </a:bodyPr>
          <a:lstStyle>
            <a:lvl1pPr>
              <a:defRPr sz="2800" b="1">
                <a:solidFill>
                  <a:srgbClr val="006695"/>
                </a:solidFill>
                <a:latin typeface="+mn-lt"/>
              </a:defRPr>
            </a:lvl1pPr>
          </a:lstStyle>
          <a:p>
            <a:r>
              <a:rPr lang="en-US" noProof="0" dirty="0"/>
              <a:t>MODIFIEZ LE STYLE DU TITRE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025C41D-548B-4AE9-B5B6-BD0AF464BBD6}"/>
              </a:ext>
            </a:extLst>
          </p:cNvPr>
          <p:cNvGrpSpPr/>
          <p:nvPr userDrawn="1"/>
        </p:nvGrpSpPr>
        <p:grpSpPr>
          <a:xfrm>
            <a:off x="154417" y="1705133"/>
            <a:ext cx="3227582" cy="45719"/>
            <a:chOff x="3483033" y="627009"/>
            <a:chExt cx="5286894" cy="47569"/>
          </a:xfrm>
        </p:grpSpPr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887BB53F-F058-4F32-82BF-BAA088841E27}"/>
                </a:ext>
              </a:extLst>
            </p:cNvPr>
            <p:cNvCxnSpPr/>
            <p:nvPr userDrawn="1"/>
          </p:nvCxnSpPr>
          <p:spPr>
            <a:xfrm>
              <a:off x="3483033" y="645529"/>
              <a:ext cx="5286894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E5AA499-63A1-490E-9762-A93D39C2DA0C}"/>
                </a:ext>
              </a:extLst>
            </p:cNvPr>
            <p:cNvSpPr/>
            <p:nvPr userDrawn="1"/>
          </p:nvSpPr>
          <p:spPr>
            <a:xfrm rot="10800000">
              <a:off x="4780492" y="628859"/>
              <a:ext cx="2645305" cy="45719"/>
            </a:xfrm>
            <a:prstGeom prst="roundRect">
              <a:avLst/>
            </a:prstGeom>
            <a:solidFill>
              <a:srgbClr val="006695"/>
            </a:solidFill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9688"/>
                </a:solidFill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6542B108-859D-4D95-85F9-BE94E40C7289}"/>
                </a:ext>
              </a:extLst>
            </p:cNvPr>
            <p:cNvSpPr/>
            <p:nvPr userDrawn="1"/>
          </p:nvSpPr>
          <p:spPr>
            <a:xfrm>
              <a:off x="5434252" y="627009"/>
              <a:ext cx="1337786" cy="45719"/>
            </a:xfrm>
            <a:prstGeom prst="roundRect">
              <a:avLst/>
            </a:prstGeom>
            <a:solidFill>
              <a:srgbClr val="F39224"/>
            </a:solidFill>
            <a:ln>
              <a:solidFill>
                <a:srgbClr val="F3922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9688"/>
                </a:solidFill>
              </a:endParaRPr>
            </a:p>
          </p:txBody>
        </p:sp>
      </p:grp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4C5B776-0D43-423C-B428-49D5904490F2}"/>
              </a:ext>
            </a:extLst>
          </p:cNvPr>
          <p:cNvSpPr/>
          <p:nvPr userDrawn="1"/>
        </p:nvSpPr>
        <p:spPr>
          <a:xfrm>
            <a:off x="132693" y="6751286"/>
            <a:ext cx="11715225" cy="45719"/>
          </a:xfrm>
          <a:prstGeom prst="roundRect">
            <a:avLst/>
          </a:prstGeom>
          <a:solidFill>
            <a:srgbClr val="006695"/>
          </a:solidFill>
          <a:ln>
            <a:solidFill>
              <a:srgbClr val="006695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9688"/>
              </a:solidFill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B3566E85-34A3-4256-912C-1355C5A8B124}"/>
              </a:ext>
            </a:extLst>
          </p:cNvPr>
          <p:cNvSpPr/>
          <p:nvPr userDrawn="1"/>
        </p:nvSpPr>
        <p:spPr>
          <a:xfrm rot="10800000">
            <a:off x="131768" y="6662280"/>
            <a:ext cx="6550124" cy="45720"/>
          </a:xfrm>
          <a:prstGeom prst="roundRect">
            <a:avLst/>
          </a:prstGeom>
          <a:solidFill>
            <a:srgbClr val="F39224"/>
          </a:solidFill>
          <a:ln>
            <a:solidFill>
              <a:srgbClr val="F39224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9688"/>
              </a:solidFill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55EC03B-F026-487D-9906-AACC527FA5D1}"/>
              </a:ext>
            </a:extLst>
          </p:cNvPr>
          <p:cNvSpPr/>
          <p:nvPr userDrawn="1"/>
        </p:nvSpPr>
        <p:spPr>
          <a:xfrm rot="10800000">
            <a:off x="131767" y="6574250"/>
            <a:ext cx="1496138" cy="45719"/>
          </a:xfrm>
          <a:prstGeom prst="roundRect">
            <a:avLst/>
          </a:prstGeom>
          <a:solidFill>
            <a:srgbClr val="006695"/>
          </a:solidFill>
          <a:ln>
            <a:solidFill>
              <a:srgbClr val="006695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968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603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5602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3235B4F-C5AC-4FE7-843A-B618B91E3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70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noProof="0"/>
              <a:t>MODIFIEZ LE STYLE DU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2E078A-E3C9-4555-A8F4-4EF6144E60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72193" y="642461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80D4A8FC-1EF7-4DBE-80C5-9B205F39E067}" type="datetime1">
              <a:rPr lang="en-GB" smtClean="0"/>
              <a:pPr/>
              <a:t>01/10/2026</a:t>
            </a:fld>
            <a:endParaRPr lang="en-GB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098968F-DBDB-47F4-9D69-B0361B1D5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461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DB528B1-E19F-431A-B7B7-D54C511AA5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2382" y="6187752"/>
            <a:ext cx="5079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fld id="{2EF09C35-E305-42A7-A64A-B3213C85CB51}" type="slidenum">
              <a:rPr lang="en-GB" smtClean="0"/>
              <a:pPr/>
              <a:t>‹N°›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0797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2" r:id="rId2"/>
    <p:sldLayoutId id="2147483691" r:id="rId3"/>
    <p:sldLayoutId id="2147483689" r:id="rId4"/>
    <p:sldLayoutId id="2147483686" r:id="rId5"/>
    <p:sldLayoutId id="2147483687" r:id="rId6"/>
    <p:sldLayoutId id="2147483696" r:id="rId7"/>
    <p:sldLayoutId id="2147483697" r:id="rId8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en-US" sz="2400" b="1" kern="1200" baseline="0" noProof="0" dirty="0">
          <a:solidFill>
            <a:srgbClr val="336699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F29224"/>
        </a:buClr>
        <a:buFont typeface="Arial" panose="020B0604020202020204" pitchFamily="34" charset="0"/>
        <a:buChar char="•"/>
        <a:defRPr lang="en-US" sz="2000" kern="1200" noProof="0" dirty="0">
          <a:solidFill>
            <a:schemeClr val="tx1">
              <a:lumMod val="75000"/>
              <a:lumOff val="25000"/>
            </a:schemeClr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29224"/>
        </a:buClr>
        <a:buFont typeface="Courier New" panose="02070309020205020404" pitchFamily="49" charset="0"/>
        <a:buChar char="o"/>
        <a:defRPr lang="en-US" sz="2000" kern="1200" noProof="0" dirty="0">
          <a:solidFill>
            <a:schemeClr val="tx1">
              <a:lumMod val="75000"/>
              <a:lumOff val="25000"/>
            </a:schemeClr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29224"/>
        </a:buClr>
        <a:buFont typeface="Arial" panose="020B0604020202020204" pitchFamily="34" charset="0"/>
        <a:buChar char="•"/>
        <a:defRPr lang="en-US" sz="2000" kern="1200" noProof="0" dirty="0">
          <a:solidFill>
            <a:schemeClr val="tx1">
              <a:lumMod val="75000"/>
              <a:lumOff val="25000"/>
            </a:schemeClr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29224"/>
        </a:buClr>
        <a:buFont typeface="Arial" panose="020B0604020202020204" pitchFamily="34" charset="0"/>
        <a:buChar char="•"/>
        <a:defRPr lang="en-US" sz="2000" kern="1200" noProof="0" dirty="0">
          <a:solidFill>
            <a:schemeClr val="tx1">
              <a:lumMod val="75000"/>
              <a:lumOff val="25000"/>
            </a:schemeClr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29224"/>
        </a:buClr>
        <a:buFont typeface="Arial" panose="020B0604020202020204" pitchFamily="34" charset="0"/>
        <a:buChar char="•"/>
        <a:defRPr lang="en-US" sz="2000" kern="1200" noProof="0" dirty="0">
          <a:solidFill>
            <a:schemeClr val="tx1">
              <a:lumMod val="75000"/>
              <a:lumOff val="25000"/>
            </a:schemeClr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mailto:vincent.alcazer@chu-lyon.fr" TargetMode="Externa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pn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bin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sv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432CA5-2E26-4D28-AB3C-4D13B61DA0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0181" y="799062"/>
            <a:ext cx="9713934" cy="2474461"/>
          </a:xfrm>
        </p:spPr>
        <p:txBody>
          <a:bodyPr>
            <a:noAutofit/>
          </a:bodyPr>
          <a:lstStyle/>
          <a:p>
            <a:r>
              <a:rPr lang="en-US" sz="4400" noProof="0" dirty="0"/>
              <a:t>APLASTIC ANEMIA &amp; SEVERE INFECTIONS</a:t>
            </a:r>
          </a:p>
        </p:txBody>
      </p:sp>
      <p:sp>
        <p:nvSpPr>
          <p:cNvPr id="7" name="Sous-titre 6">
            <a:extLst>
              <a:ext uri="{FF2B5EF4-FFF2-40B4-BE49-F238E27FC236}">
                <a16:creationId xmlns:a16="http://schemas.microsoft.com/office/drawing/2014/main" id="{3C8EB7FC-FDA9-4BB6-8682-72049EC02C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fr-FR" sz="2000" dirty="0">
                <a:solidFill>
                  <a:srgbClr val="828282"/>
                </a:solidFill>
              </a:rPr>
              <a:t>Vincent Alcazer, MD, PhD (</a:t>
            </a:r>
            <a:r>
              <a:rPr lang="fr-FR" sz="2000" dirty="0">
                <a:solidFill>
                  <a:srgbClr val="828282"/>
                </a:solidFill>
                <a:hlinkClick r:id="rId3"/>
              </a:rPr>
              <a:t>vincent.alcazer@chu-lyon.fr</a:t>
            </a:r>
            <a:r>
              <a:rPr lang="fr-FR" sz="2000" dirty="0">
                <a:solidFill>
                  <a:srgbClr val="828282"/>
                </a:solidFill>
              </a:rPr>
              <a:t>)</a:t>
            </a:r>
          </a:p>
          <a:p>
            <a:pPr lvl="0"/>
            <a:r>
              <a:rPr lang="en-US" sz="20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MCU-PH, </a:t>
            </a:r>
            <a:r>
              <a:rPr lang="fr-FR" sz="20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Université Lyon 1 </a:t>
            </a:r>
            <a:endParaRPr lang="en-US" sz="2000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en-US" sz="20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Department</a:t>
            </a:r>
            <a:r>
              <a:rPr lang="fr-FR" sz="20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d’hématologie clinique, Hospices Civils de Lyon</a:t>
            </a:r>
          </a:p>
          <a:p>
            <a:r>
              <a:rPr lang="fr-FR" sz="20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Equipe L²IB - INSERM U111/ CNRS UMR5308 - CIRI </a:t>
            </a:r>
          </a:p>
          <a:p>
            <a:pPr lvl="0"/>
            <a:endParaRPr lang="fr-FR" sz="2000" dirty="0">
              <a:solidFill>
                <a:srgbClr val="828282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CE7E020-D4D3-43FC-929D-8A19790937C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84000" y="6137275"/>
            <a:ext cx="508000" cy="365125"/>
          </a:xfrm>
        </p:spPr>
        <p:txBody>
          <a:bodyPr/>
          <a:lstStyle/>
          <a:p>
            <a:fld id="{2EF09C35-E305-42A7-A64A-B3213C85CB51}" type="slidenum">
              <a:rPr lang="en-GB" smtClean="0"/>
              <a:t>1</a:t>
            </a:fld>
            <a:endParaRPr lang="en-GB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99EE796-F399-EF1E-46C7-57F724B2F3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458" y="244572"/>
            <a:ext cx="2449703" cy="101636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BD9E54B-0502-361E-0F95-0B0FCA1D0C0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582" y="211394"/>
            <a:ext cx="1175334" cy="1175334"/>
          </a:xfrm>
          <a:prstGeom prst="rect">
            <a:avLst/>
          </a:prstGeom>
        </p:spPr>
      </p:pic>
      <p:pic>
        <p:nvPicPr>
          <p:cNvPr id="9" name="Image 8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42B677C5-107C-1F39-CE3E-7BBE41CDD2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6702" y="244572"/>
            <a:ext cx="1183951" cy="122094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15E97F7-C8A2-5067-72D7-0052F810B7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347" y="170130"/>
            <a:ext cx="1108693" cy="1257862"/>
          </a:xfrm>
          <a:prstGeom prst="rect">
            <a:avLst/>
          </a:prstGeom>
        </p:spPr>
      </p:pic>
      <p:pic>
        <p:nvPicPr>
          <p:cNvPr id="3" name="Image 2" descr="Logo_CeRAMIC_2025-transparent-horizontal-WEB 2 (1)">
            <a:extLst>
              <a:ext uri="{FF2B5EF4-FFF2-40B4-BE49-F238E27FC236}">
                <a16:creationId xmlns:a16="http://schemas.microsoft.com/office/drawing/2014/main" id="{E248EF37-9B17-6A19-A391-30803A245E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66059" y="5443163"/>
            <a:ext cx="3580118" cy="1494699"/>
          </a:xfrm>
          <a:prstGeom prst="rect">
            <a:avLst/>
          </a:prstGeom>
        </p:spPr>
      </p:pic>
      <p:pic>
        <p:nvPicPr>
          <p:cNvPr id="10" name="Graphique 9" descr="logo">
            <a:extLst>
              <a:ext uri="{FF2B5EF4-FFF2-40B4-BE49-F238E27FC236}">
                <a16:creationId xmlns:a16="http://schemas.microsoft.com/office/drawing/2014/main" id="{A3E3F92E-AC15-AA99-801F-0C30D1F30A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262817" y="5948443"/>
            <a:ext cx="1653263" cy="686740"/>
          </a:xfrm>
          <a:prstGeom prst="rect">
            <a:avLst/>
          </a:prstGeom>
        </p:spPr>
      </p:pic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A1CEEC2-4FE4-7CE2-6A0D-534C4D0B21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sz="3200" dirty="0" err="1"/>
              <a:t>Allogeneic</a:t>
            </a:r>
            <a:r>
              <a:rPr lang="fr-FR" sz="3200" dirty="0"/>
              <a:t> Stem </a:t>
            </a:r>
            <a:r>
              <a:rPr lang="fr-FR" sz="3200" dirty="0" err="1"/>
              <a:t>cell</a:t>
            </a:r>
            <a:r>
              <a:rPr lang="fr-FR" sz="3200" dirty="0"/>
              <a:t> transplant: </a:t>
            </a:r>
            <a:r>
              <a:rPr lang="fr-FR" sz="3200" dirty="0" err="1"/>
              <a:t>when</a:t>
            </a:r>
            <a:r>
              <a:rPr lang="fr-FR" sz="3200" dirty="0"/>
              <a:t> and how?</a:t>
            </a:r>
          </a:p>
        </p:txBody>
      </p:sp>
    </p:spTree>
    <p:extLst>
      <p:ext uri="{BB962C8B-B14F-4D97-AF65-F5344CB8AC3E}">
        <p14:creationId xmlns:p14="http://schemas.microsoft.com/office/powerpoint/2010/main" val="3987033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87829060-9D39-4479-B787-CD5421030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DECLARATION DES LIENS D’INTÉRÊT 2021-2026 </a:t>
            </a:r>
            <a:br>
              <a:rPr lang="en-US" dirty="0"/>
            </a:br>
            <a:r>
              <a:rPr lang="en-US" sz="1200" dirty="0"/>
              <a:t>Art. </a:t>
            </a:r>
            <a:r>
              <a:rPr lang="fr-FR" sz="1200" dirty="0"/>
              <a:t>L.4113-13 du code santé publique </a:t>
            </a:r>
            <a:endParaRPr lang="en-US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B9ABE54F-0DE4-4E0F-80A6-C1138DF50E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915473"/>
            <a:ext cx="7166226" cy="282288"/>
          </a:xfrm>
        </p:spPr>
        <p:txBody>
          <a:bodyPr/>
          <a:lstStyle/>
          <a:p>
            <a:pPr algn="l"/>
            <a:r>
              <a:rPr lang="fr-FR" sz="1600" b="1" i="0" dirty="0"/>
              <a:t>Dr. Vincent ALCAZER – Mise à jour le 19/09/2026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5A9A278-FE40-4E21-8A93-1FD9A61EE6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7352" y="86047"/>
            <a:ext cx="2687554" cy="908123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B31FE2B-1CC5-6949-F0C2-F8C10CA4AD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6723808"/>
              </p:ext>
            </p:extLst>
          </p:nvPr>
        </p:nvGraphicFramePr>
        <p:xfrm>
          <a:off x="762663" y="1382537"/>
          <a:ext cx="10515600" cy="23469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68400">
                  <a:extLst>
                    <a:ext uri="{9D8B030D-6E8A-4147-A177-3AD203B41FA5}">
                      <a16:colId xmlns:a16="http://schemas.microsoft.com/office/drawing/2014/main" val="3180906598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1120840622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3103562841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3026361299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631835204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3307472575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1909265407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572568947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12972699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dirty="0"/>
                        <a:t>Entreprise / Groupe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dirty="0"/>
                        <a:t>Financement congrès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dirty="0"/>
                        <a:t>Financement recherche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dirty="0"/>
                        <a:t>Conférence rémunérée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dirty="0"/>
                        <a:t>Consultant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dirty="0"/>
                        <a:t>Comité scientifique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dirty="0"/>
                        <a:t>Employé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dirty="0"/>
                        <a:t>Actionnaire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noProof="0" dirty="0"/>
                        <a:t>Autres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4940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sz="1400" noProof="0" dirty="0" err="1"/>
                        <a:t>ErvImmune</a:t>
                      </a:r>
                      <a:endParaRPr lang="fr-FR" sz="14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noProof="0"/>
                        <a:t>2022-2024</a:t>
                      </a:r>
                      <a:endParaRPr lang="fr-FR" sz="14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noProof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652862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sz="1400" noProof="0" dirty="0"/>
                        <a:t>SOBI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noProof="0" dirty="0"/>
                        <a:t>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noProof="0" dirty="0"/>
                        <a:t>2023, 2025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noProof="0" dirty="0"/>
                        <a:t>2023-2025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noProof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956005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sz="1400" noProof="0" dirty="0" err="1"/>
                        <a:t>Alexion</a:t>
                      </a:r>
                      <a:endParaRPr lang="fr-FR" sz="14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noProof="0" dirty="0"/>
                        <a:t>2024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noProof="0" dirty="0"/>
                        <a:t>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noProof="0" dirty="0"/>
                        <a:t>2023-2025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noProof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75821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sz="1400" noProof="0" dirty="0"/>
                        <a:t>GILEAD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noProof="0" dirty="0"/>
                        <a:t>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noProof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373551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sz="1400" noProof="0" dirty="0"/>
                        <a:t>Novartis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noProof="0" dirty="0"/>
                        <a:t>2025-2026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noProof="0" dirty="0"/>
                        <a:t>2024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noProof="0" dirty="0"/>
                        <a:t>2023-2026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453352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sz="1400" noProof="0" dirty="0"/>
                        <a:t>Jazz Pharma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noProof="0" dirty="0"/>
                        <a:t>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99526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5326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28475C-C433-60CD-1BDB-E75B86591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CLINICAL CASE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FE1766B-FAE2-DBBE-77DE-584177B74D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B14C80A-2417-6870-13EA-517975D86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51947"/>
            <a:ext cx="9486060" cy="4138488"/>
          </a:xfrm>
        </p:spPr>
        <p:txBody>
          <a:bodyPr/>
          <a:lstStyle/>
          <a:p>
            <a:pPr rtl="0"/>
            <a:r>
              <a:rPr lang="en-US" b="1" dirty="0"/>
              <a:t>17-year-old male, </a:t>
            </a:r>
            <a:r>
              <a:rPr lang="en-US" dirty="0"/>
              <a:t>no past medical history, recent travel to Corsica</a:t>
            </a:r>
          </a:p>
          <a:p>
            <a:pPr rtl="0"/>
            <a:r>
              <a:rPr lang="en-US" b="1" dirty="0"/>
              <a:t>September 2025:</a:t>
            </a:r>
          </a:p>
          <a:p>
            <a:pPr lvl="1"/>
            <a:r>
              <a:rPr lang="en-US" dirty="0"/>
              <a:t>Progressive purpura over 1 week, followed by hematuria</a:t>
            </a:r>
            <a:br>
              <a:rPr lang="en-US" dirty="0"/>
            </a:br>
            <a:r>
              <a:rPr lang="en-US" dirty="0"/>
              <a:t>Presented to the emergency department of Valence Hospital</a:t>
            </a:r>
          </a:p>
          <a:p>
            <a:pPr rtl="0"/>
            <a:r>
              <a:rPr lang="en-US" b="1" dirty="0"/>
              <a:t>CBC:</a:t>
            </a:r>
            <a:r>
              <a:rPr lang="en-US" dirty="0"/>
              <a:t> Hb 11.7 g/dL, platelets 3 × 10⁹/L, ANC 0.25 × 10⁹/L</a:t>
            </a:r>
            <a:br>
              <a:rPr lang="en-US" dirty="0"/>
            </a:br>
            <a:r>
              <a:rPr lang="en-US" dirty="0"/>
              <a:t>Coagulation, electrolytes and creatinine: normal</a:t>
            </a:r>
          </a:p>
          <a:p>
            <a:pPr rtl="0"/>
            <a:r>
              <a:rPr lang="en-US" b="1" dirty="0"/>
              <a:t>Liver panel:</a:t>
            </a:r>
          </a:p>
          <a:p>
            <a:pPr lvl="1"/>
            <a:r>
              <a:rPr lang="en-US" b="1" dirty="0"/>
              <a:t>ALT 1,252 IU/L (&gt;10N), AST 382 IU/L (6-7N)</a:t>
            </a:r>
          </a:p>
          <a:p>
            <a:pPr lvl="1"/>
            <a:r>
              <a:rPr lang="en-US" dirty="0"/>
              <a:t>GGT 133 IU/L, ALP 112 IU/L, Bilirubin: normal</a:t>
            </a:r>
          </a:p>
          <a:p>
            <a:pPr rtl="0"/>
            <a:r>
              <a:rPr lang="en-US" b="1" dirty="0"/>
              <a:t>Bone marrow aspirate:</a:t>
            </a:r>
            <a:r>
              <a:rPr lang="en-US" dirty="0"/>
              <a:t> normocellular, reactive-appearing marrow with all lineages well represented; evidence of </a:t>
            </a:r>
            <a:r>
              <a:rPr lang="en-US" dirty="0" err="1"/>
              <a:t>hemophagocytosis</a:t>
            </a:r>
            <a:endParaRPr lang="en-US" dirty="0"/>
          </a:p>
          <a:p>
            <a:pPr rtl="0"/>
            <a:r>
              <a:rPr lang="en-US" b="1" dirty="0"/>
              <a:t>Abdominal ultrasound:</a:t>
            </a:r>
            <a:r>
              <a:rPr lang="en-US" dirty="0"/>
              <a:t> splenomegaly (144 mm)</a:t>
            </a:r>
          </a:p>
          <a:p>
            <a:pPr rtl="0"/>
            <a:r>
              <a:rPr lang="en-US" b="1" dirty="0"/>
              <a:t>Transferred to Lyon Sud Hospital for suspicion of hemophagocytic lymphohistiocytosis </a:t>
            </a:r>
            <a:endParaRPr lang="en-US" dirty="0"/>
          </a:p>
        </p:txBody>
      </p:sp>
      <p:pic>
        <p:nvPicPr>
          <p:cNvPr id="2050" name="Picture 2" descr="Figatellu — Wikipédia">
            <a:extLst>
              <a:ext uri="{FF2B5EF4-FFF2-40B4-BE49-F238E27FC236}">
                <a16:creationId xmlns:a16="http://schemas.microsoft.com/office/drawing/2014/main" id="{BB272E44-BCE4-79C0-AA2B-73B78DC5DA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4260" y="248296"/>
            <a:ext cx="1581990" cy="280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8ED1743-BB2F-8AE0-FFDB-802D76ABACBF}"/>
              </a:ext>
            </a:extLst>
          </p:cNvPr>
          <p:cNvSpPr txBox="1"/>
          <p:nvPr/>
        </p:nvSpPr>
        <p:spPr>
          <a:xfrm>
            <a:off x="10591800" y="3091357"/>
            <a:ext cx="990079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fr-FR" i="1" dirty="0" err="1"/>
              <a:t>Figatellu</a:t>
            </a:r>
            <a:endParaRPr lang="fr-FR" i="1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B541646-3C52-882F-B9EF-24324F7E6D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8086" y="1652911"/>
            <a:ext cx="1960753" cy="140261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B273A3A-79E6-F19F-F591-C597805D2E4D}"/>
              </a:ext>
            </a:extLst>
          </p:cNvPr>
          <p:cNvSpPr txBox="1"/>
          <p:nvPr/>
        </p:nvSpPr>
        <p:spPr>
          <a:xfrm>
            <a:off x="8683422" y="3091357"/>
            <a:ext cx="868699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fr-FR" i="1" dirty="0"/>
              <a:t>Brocciu</a:t>
            </a:r>
          </a:p>
        </p:txBody>
      </p:sp>
    </p:spTree>
    <p:extLst>
      <p:ext uri="{BB962C8B-B14F-4D97-AF65-F5344CB8AC3E}">
        <p14:creationId xmlns:p14="http://schemas.microsoft.com/office/powerpoint/2010/main" val="2373180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BDAAB2-3988-B3F3-F2D4-9E078D46A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Additional</a:t>
            </a:r>
            <a:r>
              <a:rPr lang="fr-FR" dirty="0"/>
              <a:t> </a:t>
            </a:r>
            <a:r>
              <a:rPr lang="fr-FR" dirty="0" err="1"/>
              <a:t>work</a:t>
            </a:r>
            <a:r>
              <a:rPr lang="fr-FR" dirty="0"/>
              <a:t>-up at Lyon Sud Hospital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C44E651-4426-615E-4B07-5C6BEF1759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EED73AB-46F5-4C94-AEBD-01C33E0E89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1151947"/>
            <a:ext cx="10953749" cy="4138488"/>
          </a:xfrm>
        </p:spPr>
        <p:txBody>
          <a:bodyPr/>
          <a:lstStyle/>
          <a:p>
            <a:pPr lvl="1"/>
            <a:r>
              <a:rPr lang="en-US" b="1" dirty="0"/>
              <a:t>Clinical examination:</a:t>
            </a:r>
            <a:r>
              <a:rPr lang="en-US" dirty="0"/>
              <a:t> height 181 cm, weight 86 kg, BMI 26.5; no history of IUGR, no obvious malformation, no childhood abnormality, no premature graying or nail dystrophy, no skin lesions</a:t>
            </a:r>
          </a:p>
          <a:p>
            <a:pPr lvl="1"/>
            <a:r>
              <a:rPr lang="en-US" b="1" dirty="0"/>
              <a:t>Bone marrow aspirate:</a:t>
            </a:r>
            <a:r>
              <a:rPr lang="en-US" dirty="0"/>
              <a:t> markedly hypocellular, no spicules; few granular lymphocytes and plasma cells; hemosiderin-laden macrophages</a:t>
            </a:r>
          </a:p>
          <a:p>
            <a:pPr lvl="1"/>
            <a:r>
              <a:rPr lang="en-US" b="1" dirty="0"/>
              <a:t>Bone marrow biopsy:</a:t>
            </a:r>
            <a:r>
              <a:rPr lang="en-US" dirty="0"/>
              <a:t> </a:t>
            </a:r>
            <a:r>
              <a:rPr lang="en-US" u="sng" dirty="0"/>
              <a:t>severe hypoplasia of all three lineages, cellularity &lt;10</a:t>
            </a:r>
            <a:r>
              <a:rPr lang="en-US" dirty="0"/>
              <a:t>%; infiltrate of small lymphocytes; EBER (EBV) negative; no fibrosis</a:t>
            </a:r>
          </a:p>
          <a:p>
            <a:pPr lvl="1"/>
            <a:r>
              <a:rPr lang="en-US" b="1" dirty="0"/>
              <a:t>Bone marrow karyotype:</a:t>
            </a:r>
            <a:r>
              <a:rPr lang="en-US" dirty="0"/>
              <a:t> failed; FISH negative for −7/del(7q)</a:t>
            </a:r>
          </a:p>
          <a:p>
            <a:pPr lvl="1"/>
            <a:r>
              <a:rPr lang="en-US" b="1" dirty="0"/>
              <a:t>Constitutional karyotype and chromosome breakage test:</a:t>
            </a:r>
            <a:r>
              <a:rPr lang="en-US" dirty="0"/>
              <a:t> failed</a:t>
            </a:r>
          </a:p>
          <a:p>
            <a:pPr lvl="1"/>
            <a:r>
              <a:rPr lang="en-US" b="1" dirty="0"/>
              <a:t>Myeloid NGS (130-gene panel):</a:t>
            </a:r>
            <a:r>
              <a:rPr lang="en-US" dirty="0"/>
              <a:t> no pathogenic variant</a:t>
            </a:r>
          </a:p>
          <a:p>
            <a:pPr lvl="1"/>
            <a:r>
              <a:rPr lang="en-US" b="1" dirty="0"/>
              <a:t>AFP:</a:t>
            </a:r>
            <a:r>
              <a:rPr lang="en-US" dirty="0"/>
              <a:t> 10.6 ng/mL (normal &lt;5.8)</a:t>
            </a:r>
            <a:br>
              <a:rPr lang="en-US" dirty="0"/>
            </a:br>
            <a:r>
              <a:rPr lang="en-US" b="1" dirty="0" err="1"/>
              <a:t>HbF</a:t>
            </a:r>
            <a:r>
              <a:rPr lang="en-US" b="1" dirty="0"/>
              <a:t>:</a:t>
            </a:r>
            <a:r>
              <a:rPr lang="en-US" dirty="0"/>
              <a:t> normal</a:t>
            </a:r>
          </a:p>
          <a:p>
            <a:pPr lvl="1"/>
            <a:r>
              <a:rPr lang="en-US" b="1" dirty="0"/>
              <a:t>Viral PCR:</a:t>
            </a:r>
            <a:r>
              <a:rPr lang="en-US" dirty="0"/>
              <a:t> negative (HSV-1/2, VZV, enterovirus, HBV, HCV, HEV, CMV, EBV, adenovirus, parvovirus B19); HAV serology negative</a:t>
            </a:r>
          </a:p>
          <a:p>
            <a:pPr lvl="1"/>
            <a:r>
              <a:rPr lang="en-US" b="1" u="sng" dirty="0"/>
              <a:t>PNH clone:</a:t>
            </a:r>
            <a:r>
              <a:rPr lang="en-US" u="sng" dirty="0"/>
              <a:t> 0%</a:t>
            </a:r>
          </a:p>
          <a:p>
            <a:pPr lvl="1"/>
            <a:r>
              <a:rPr lang="en-US" b="1" dirty="0"/>
              <a:t>Telomere length:</a:t>
            </a:r>
            <a:r>
              <a:rPr lang="en-US" dirty="0"/>
              <a:t> </a:t>
            </a:r>
            <a:r>
              <a:rPr lang="en-US" u="sng" dirty="0"/>
              <a:t>failed (insufficient sample)</a:t>
            </a:r>
          </a:p>
          <a:p>
            <a:pPr lvl="1"/>
            <a:r>
              <a:rPr lang="en-US" b="1" dirty="0"/>
              <a:t>Ferritin:</a:t>
            </a:r>
            <a:r>
              <a:rPr lang="en-US" dirty="0"/>
              <a:t> 1,500 µg/L; </a:t>
            </a:r>
            <a:r>
              <a:rPr lang="en-US" b="1" dirty="0"/>
              <a:t>triglycerides:</a:t>
            </a:r>
            <a:r>
              <a:rPr lang="en-US" dirty="0"/>
              <a:t> 0.9 g/L</a:t>
            </a:r>
          </a:p>
          <a:p>
            <a:pPr lvl="1"/>
            <a:r>
              <a:rPr lang="en-US" dirty="0"/>
              <a:t>Ongoing molecular testing for IBMF genes (NGS)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366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EAE8E5-68A5-CC03-D3FA-293DFEDA4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DIAGNOSIS?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C8BFA17-39CB-7BDA-D5F2-7FD3287908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C574E23-0B68-A386-6297-CA807B26CE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 Post-hepatitis aplastic anemia, no evidence of macrophage activation syndrome </a:t>
            </a: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 No matched related donors (only </a:t>
            </a:r>
            <a:r>
              <a:rPr lang="en-US" dirty="0" err="1">
                <a:sym typeface="Wingdings" panose="05000000000000000000" pitchFamily="2" charset="2"/>
              </a:rPr>
              <a:t>haplo</a:t>
            </a:r>
            <a:r>
              <a:rPr lang="en-US" dirty="0">
                <a:sym typeface="Wingdings" panose="05000000000000000000" pitchFamily="2" charset="2"/>
              </a:rPr>
              <a:t>)</a:t>
            </a: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 First line: RACE 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ATGAM 40mg/kg D1-&gt;D4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Ciclosporin (</a:t>
            </a:r>
            <a:r>
              <a:rPr lang="en-US" dirty="0" err="1">
                <a:sym typeface="Wingdings" panose="05000000000000000000" pitchFamily="2" charset="2"/>
              </a:rPr>
              <a:t>Csa</a:t>
            </a:r>
            <a:r>
              <a:rPr lang="en-US" dirty="0">
                <a:sym typeface="Wingdings" panose="05000000000000000000" pitchFamily="2" charset="2"/>
              </a:rPr>
              <a:t>)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Eltrombopag (ELT)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268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E02FA73-F126-8D57-4765-0947ECBB96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8611" y="494725"/>
            <a:ext cx="1832601" cy="5196733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AA20F1A9-6EB6-5992-FDE9-79987B325E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6403" y="474091"/>
            <a:ext cx="1494059" cy="1993909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086EBE8-3849-5693-921C-9AEFDC18106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3216" t="7993" r="19003" b="22950"/>
          <a:stretch/>
        </p:blipFill>
        <p:spPr>
          <a:xfrm rot="16200000">
            <a:off x="6133819" y="2241083"/>
            <a:ext cx="1612372" cy="261007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D5BDE1C-DFEA-C613-71F5-351186D46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EVOLUTION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8302273-8BDD-573D-2E2F-61D4037BFB9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57323"/>
          <a:stretch/>
        </p:blipFill>
        <p:spPr>
          <a:xfrm>
            <a:off x="-1" y="883899"/>
            <a:ext cx="5203125" cy="5572125"/>
          </a:xfrm>
          <a:prstGeom prst="rect">
            <a:avLst/>
          </a:prstGeom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40E8CE0A-4484-44E9-E87D-76C78BD9FB7F}"/>
              </a:ext>
            </a:extLst>
          </p:cNvPr>
          <p:cNvCxnSpPr>
            <a:cxnSpLocks/>
          </p:cNvCxnSpPr>
          <p:nvPr/>
        </p:nvCxnSpPr>
        <p:spPr>
          <a:xfrm>
            <a:off x="2647949" y="1893540"/>
            <a:ext cx="1" cy="4080561"/>
          </a:xfrm>
          <a:prstGeom prst="line">
            <a:avLst/>
          </a:prstGeom>
          <a:ln w="38100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16F6800A-EEE1-5BFE-CCDA-D4AF7AF0E035}"/>
              </a:ext>
            </a:extLst>
          </p:cNvPr>
          <p:cNvSpPr txBox="1"/>
          <p:nvPr/>
        </p:nvSpPr>
        <p:spPr>
          <a:xfrm>
            <a:off x="1907265" y="1185654"/>
            <a:ext cx="148136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chemeClr val="tx2"/>
                </a:solidFill>
              </a:rPr>
              <a:t>D0 ATGAM</a:t>
            </a:r>
          </a:p>
          <a:p>
            <a:pPr algn="ctr"/>
            <a:r>
              <a:rPr lang="fr-FR" sz="2000" b="1" dirty="0">
                <a:solidFill>
                  <a:schemeClr val="tx2"/>
                </a:solidFill>
              </a:rPr>
              <a:t>03-OCT-25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FB2688DD-EF1B-2701-CC12-A4D7B5C9F21D}"/>
              </a:ext>
            </a:extLst>
          </p:cNvPr>
          <p:cNvCxnSpPr>
            <a:cxnSpLocks/>
            <a:stCxn id="5" idx="2"/>
          </p:cNvCxnSpPr>
          <p:nvPr/>
        </p:nvCxnSpPr>
        <p:spPr>
          <a:xfrm flipH="1">
            <a:off x="3388634" y="4833563"/>
            <a:ext cx="2950" cy="56621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2432C94A-8DDE-6D44-0166-52623187598E}"/>
              </a:ext>
            </a:extLst>
          </p:cNvPr>
          <p:cNvSpPr txBox="1"/>
          <p:nvPr/>
        </p:nvSpPr>
        <p:spPr>
          <a:xfrm>
            <a:off x="2601561" y="2115285"/>
            <a:ext cx="242771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400" b="1" i="1"/>
            </a:lvl1pPr>
          </a:lstStyle>
          <a:p>
            <a:r>
              <a:rPr lang="en-US" dirty="0"/>
              <a:t>Blood cultures 4/4: Methicillin-susceptible </a:t>
            </a:r>
            <a:r>
              <a:rPr lang="en-US" i="1" dirty="0"/>
              <a:t>Staphylococcus aureus</a:t>
            </a:r>
            <a:r>
              <a:rPr lang="en-US" dirty="0"/>
              <a:t> (MSSA)</a:t>
            </a:r>
          </a:p>
          <a:p>
            <a:r>
              <a:rPr lang="en-US" dirty="0"/>
              <a:t>Echocardiography : no infective endocarditis</a:t>
            </a:r>
          </a:p>
          <a:p>
            <a:r>
              <a:rPr lang="en-US" dirty="0"/>
              <a:t>Switch to CEFAZOLIN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C65B3DD5-00BF-29C3-409F-E4336E4556CE}"/>
              </a:ext>
            </a:extLst>
          </p:cNvPr>
          <p:cNvCxnSpPr>
            <a:cxnSpLocks/>
          </p:cNvCxnSpPr>
          <p:nvPr/>
        </p:nvCxnSpPr>
        <p:spPr>
          <a:xfrm>
            <a:off x="3772040" y="3590223"/>
            <a:ext cx="0" cy="159779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A0949E5A-425D-1F3E-E30F-1D1702353CF9}"/>
              </a:ext>
            </a:extLst>
          </p:cNvPr>
          <p:cNvCxnSpPr>
            <a:cxnSpLocks/>
          </p:cNvCxnSpPr>
          <p:nvPr/>
        </p:nvCxnSpPr>
        <p:spPr>
          <a:xfrm>
            <a:off x="4455434" y="4550458"/>
            <a:ext cx="0" cy="56621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01C4CAC3-CA1D-A70F-D4FD-6ECD34758940}"/>
              </a:ext>
            </a:extLst>
          </p:cNvPr>
          <p:cNvSpPr txBox="1"/>
          <p:nvPr/>
        </p:nvSpPr>
        <p:spPr>
          <a:xfrm>
            <a:off x="2711682" y="4094899"/>
            <a:ext cx="1359803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b="1" i="1" dirty="0"/>
              <a:t>39°C </a:t>
            </a:r>
            <a:r>
              <a:rPr lang="fr-FR" sz="1400" b="1" i="1" dirty="0" err="1"/>
              <a:t>with</a:t>
            </a:r>
            <a:r>
              <a:rPr lang="fr-FR" sz="1400" b="1" i="1" dirty="0"/>
              <a:t> </a:t>
            </a:r>
            <a:r>
              <a:rPr lang="fr-FR" sz="1400" b="1" i="1" dirty="0" err="1"/>
              <a:t>chills</a:t>
            </a:r>
            <a:endParaRPr lang="fr-FR" sz="1400" b="1" i="1" dirty="0"/>
          </a:p>
          <a:p>
            <a:pPr algn="ctr"/>
            <a:r>
              <a:rPr lang="fr-FR" sz="1400" b="1" i="1" dirty="0"/>
              <a:t>TAZOCILLINE + DAPTOMYCINE 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94D07BB-268F-9BBC-5785-7BF859D87C97}"/>
              </a:ext>
            </a:extLst>
          </p:cNvPr>
          <p:cNvSpPr txBox="1"/>
          <p:nvPr/>
        </p:nvSpPr>
        <p:spPr>
          <a:xfrm>
            <a:off x="3815416" y="3764951"/>
            <a:ext cx="242771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400" b="1" i="1"/>
            </a:lvl1pPr>
          </a:lstStyle>
          <a:p>
            <a:r>
              <a:rPr lang="en-US" dirty="0"/>
              <a:t>Subcutaneous nodules, muscle cramps and myalgia, without rhabdomyolysis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46F3A6B6-0B7C-0487-2B6F-35CF30E0F068}"/>
              </a:ext>
            </a:extLst>
          </p:cNvPr>
          <p:cNvSpPr txBox="1"/>
          <p:nvPr/>
        </p:nvSpPr>
        <p:spPr>
          <a:xfrm>
            <a:off x="5266856" y="4641396"/>
            <a:ext cx="329561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400" b="1" i="1"/>
            </a:lvl1pPr>
          </a:lstStyle>
          <a:p>
            <a:pPr algn="l"/>
            <a:r>
              <a:rPr lang="en-US" u="sng" dirty="0"/>
              <a:t>Biopsy:</a:t>
            </a:r>
          </a:p>
          <a:p>
            <a:pPr marL="285750" indent="-285750" algn="l">
              <a:buFontTx/>
              <a:buChar char="-"/>
            </a:pPr>
            <a:r>
              <a:rPr lang="en-US" dirty="0"/>
              <a:t>Bacteriology: </a:t>
            </a:r>
            <a:r>
              <a:rPr lang="en-US" b="0" dirty="0"/>
              <a:t>culture, 16S rRNA PCR &amp; Nocardia PCR negative</a:t>
            </a:r>
          </a:p>
          <a:p>
            <a:pPr marL="285750" indent="-285750" algn="l">
              <a:buFontTx/>
              <a:buChar char="-"/>
            </a:pPr>
            <a:r>
              <a:rPr lang="en-US" dirty="0"/>
              <a:t>Mycology: </a:t>
            </a:r>
            <a:r>
              <a:rPr lang="en-US" b="0" dirty="0"/>
              <a:t>direct microscopy negative, </a:t>
            </a:r>
            <a:r>
              <a:rPr lang="en-US" u="sng" dirty="0"/>
              <a:t>culture: Fusarium </a:t>
            </a:r>
            <a:r>
              <a:rPr lang="en-US" u="sng" dirty="0" err="1"/>
              <a:t>solanii</a:t>
            </a:r>
            <a:r>
              <a:rPr lang="en-US" u="sng" dirty="0"/>
              <a:t> </a:t>
            </a:r>
          </a:p>
          <a:p>
            <a:pPr marL="285750" indent="-285750" algn="l">
              <a:buFontTx/>
              <a:buChar char="-"/>
            </a:pPr>
            <a:r>
              <a:rPr lang="en-US" b="0" dirty="0"/>
              <a:t>Negative PCR for Aspergillus &amp; Mucorales spp.</a:t>
            </a:r>
          </a:p>
          <a:p>
            <a:pPr marL="285750" indent="-285750" algn="l">
              <a:buFontTx/>
              <a:buChar char="-"/>
            </a:pPr>
            <a:r>
              <a:rPr lang="en-US" dirty="0"/>
              <a:t>Blood cultures, </a:t>
            </a:r>
            <a:r>
              <a:rPr lang="en-US" b="0" dirty="0"/>
              <a:t>BD-</a:t>
            </a:r>
            <a:r>
              <a:rPr lang="en-US" b="0" dirty="0" err="1"/>
              <a:t>glucanes</a:t>
            </a:r>
            <a:r>
              <a:rPr lang="en-US" b="0" dirty="0"/>
              <a:t>, galactomannan all negatives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E0B9637C-73B1-D7FB-3A31-4AD61FC05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31905" y="436675"/>
            <a:ext cx="1529977" cy="203132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E0B8765-4484-70F1-2DD0-1BD86ADBA2C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50575"/>
          <a:stretch/>
        </p:blipFill>
        <p:spPr>
          <a:xfrm>
            <a:off x="8620981" y="1755783"/>
            <a:ext cx="1795371" cy="217803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CA6B48D-7040-E7EC-4181-A6DFC3085E01}"/>
              </a:ext>
            </a:extLst>
          </p:cNvPr>
          <p:cNvSpPr txBox="1"/>
          <p:nvPr/>
        </p:nvSpPr>
        <p:spPr>
          <a:xfrm>
            <a:off x="8937820" y="1736428"/>
            <a:ext cx="1045479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fr-FR" b="1" dirty="0">
                <a:solidFill>
                  <a:schemeClr val="accent1"/>
                </a:solidFill>
              </a:rPr>
              <a:t>SUV 3.25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1B14D3A0-D2A8-8F75-1AC9-FA9F2C3500BB}"/>
              </a:ext>
            </a:extLst>
          </p:cNvPr>
          <p:cNvCxnSpPr>
            <a:cxnSpLocks/>
          </p:cNvCxnSpPr>
          <p:nvPr/>
        </p:nvCxnSpPr>
        <p:spPr>
          <a:xfrm>
            <a:off x="9808525" y="3590223"/>
            <a:ext cx="818003" cy="1106819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E9340F97-B55F-7722-F56D-606D42354792}"/>
              </a:ext>
            </a:extLst>
          </p:cNvPr>
          <p:cNvSpPr txBox="1"/>
          <p:nvPr/>
        </p:nvSpPr>
        <p:spPr>
          <a:xfrm>
            <a:off x="8670441" y="5022855"/>
            <a:ext cx="2362178" cy="160043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400" b="1" i="1"/>
            </a:lvl1pPr>
          </a:lstStyle>
          <a:p>
            <a:pPr algn="l"/>
            <a:r>
              <a:rPr lang="en-US" u="sng" dirty="0"/>
              <a:t>Dissemination work-up:</a:t>
            </a:r>
          </a:p>
          <a:p>
            <a:pPr marL="285750" indent="-285750" algn="l">
              <a:buFontTx/>
              <a:buChar char="-"/>
            </a:pPr>
            <a:r>
              <a:rPr lang="en-US" dirty="0"/>
              <a:t>Brain MRI: </a:t>
            </a:r>
            <a:r>
              <a:rPr lang="en-US" b="0" dirty="0"/>
              <a:t>normal</a:t>
            </a:r>
          </a:p>
          <a:p>
            <a:pPr marL="285750" indent="-285750" algn="l">
              <a:buFontTx/>
              <a:buChar char="-"/>
            </a:pPr>
            <a:r>
              <a:rPr lang="en-US" dirty="0"/>
              <a:t>Fundoscopy: </a:t>
            </a:r>
            <a:r>
              <a:rPr lang="en-US" b="0" dirty="0"/>
              <a:t>peripapillary hemorrhage</a:t>
            </a:r>
          </a:p>
          <a:p>
            <a:pPr marL="285750" indent="-285750" algn="l">
              <a:buFontTx/>
              <a:buChar char="-"/>
            </a:pPr>
            <a:r>
              <a:rPr lang="en-US" dirty="0"/>
              <a:t>FDG-PET: </a:t>
            </a:r>
            <a:r>
              <a:rPr lang="en-US" b="0" dirty="0"/>
              <a:t>multiple hypermetabolic skin &amp; muscle lesions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4066E12C-E0C7-B4CC-0E06-604FD1146474}"/>
              </a:ext>
            </a:extLst>
          </p:cNvPr>
          <p:cNvSpPr/>
          <p:nvPr/>
        </p:nvSpPr>
        <p:spPr>
          <a:xfrm>
            <a:off x="5701224" y="1381125"/>
            <a:ext cx="394776" cy="431417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B421EEAE-D6AD-CBB7-9325-D77C87995B46}"/>
              </a:ext>
            </a:extLst>
          </p:cNvPr>
          <p:cNvSpPr/>
          <p:nvPr/>
        </p:nvSpPr>
        <p:spPr>
          <a:xfrm>
            <a:off x="7705598" y="1490858"/>
            <a:ext cx="394776" cy="431417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EDEC3DB-2296-AAD1-D905-B77A30C93D5A}"/>
              </a:ext>
            </a:extLst>
          </p:cNvPr>
          <p:cNvSpPr txBox="1"/>
          <p:nvPr/>
        </p:nvSpPr>
        <p:spPr>
          <a:xfrm>
            <a:off x="496002" y="4134283"/>
            <a:ext cx="646331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fr-FR" b="1" dirty="0">
                <a:solidFill>
                  <a:srgbClr val="E41F89"/>
                </a:solidFill>
              </a:rPr>
              <a:t>WBC</a:t>
            </a:r>
          </a:p>
        </p:txBody>
      </p:sp>
    </p:spTree>
    <p:extLst>
      <p:ext uri="{BB962C8B-B14F-4D97-AF65-F5344CB8AC3E}">
        <p14:creationId xmlns:p14="http://schemas.microsoft.com/office/powerpoint/2010/main" val="1098966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5" grpId="0" animBg="1"/>
      <p:bldP spid="25" grpId="0"/>
      <p:bldP spid="29" grpId="0"/>
      <p:bldP spid="7" grpId="0"/>
      <p:bldP spid="11" grpId="0" animBg="1"/>
      <p:bldP spid="16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5BDE1C-DFEA-C613-71F5-351186D46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EVOLUTION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278F97D-C241-6A00-63C0-67DF9531A3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8302273-8BDD-573D-2E2F-61D4037BFB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" r="52968"/>
          <a:stretch/>
        </p:blipFill>
        <p:spPr>
          <a:xfrm>
            <a:off x="1" y="883899"/>
            <a:ext cx="5734050" cy="5572125"/>
          </a:xfrm>
          <a:prstGeom prst="rect">
            <a:avLst/>
          </a:prstGeom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40E8CE0A-4484-44E9-E87D-76C78BD9FB7F}"/>
              </a:ext>
            </a:extLst>
          </p:cNvPr>
          <p:cNvCxnSpPr>
            <a:cxnSpLocks/>
          </p:cNvCxnSpPr>
          <p:nvPr/>
        </p:nvCxnSpPr>
        <p:spPr>
          <a:xfrm>
            <a:off x="2647949" y="1893540"/>
            <a:ext cx="1" cy="4080561"/>
          </a:xfrm>
          <a:prstGeom prst="line">
            <a:avLst/>
          </a:prstGeom>
          <a:ln w="38100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16F6800A-EEE1-5BFE-CCDA-D4AF7AF0E035}"/>
              </a:ext>
            </a:extLst>
          </p:cNvPr>
          <p:cNvSpPr txBox="1"/>
          <p:nvPr/>
        </p:nvSpPr>
        <p:spPr>
          <a:xfrm>
            <a:off x="1907265" y="1185654"/>
            <a:ext cx="148136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chemeClr val="tx2"/>
                </a:solidFill>
              </a:rPr>
              <a:t>D0 ATGAM</a:t>
            </a:r>
          </a:p>
          <a:p>
            <a:pPr algn="ctr"/>
            <a:r>
              <a:rPr lang="fr-FR" sz="2000" b="1" dirty="0">
                <a:solidFill>
                  <a:schemeClr val="tx2"/>
                </a:solidFill>
              </a:rPr>
              <a:t>03-OCT-25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FB2688DD-EF1B-2701-CC12-A4D7B5C9F21D}"/>
              </a:ext>
            </a:extLst>
          </p:cNvPr>
          <p:cNvCxnSpPr>
            <a:cxnSpLocks/>
            <a:stCxn id="5" idx="2"/>
          </p:cNvCxnSpPr>
          <p:nvPr/>
        </p:nvCxnSpPr>
        <p:spPr>
          <a:xfrm flipH="1">
            <a:off x="3388634" y="4618119"/>
            <a:ext cx="2950" cy="78165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2432C94A-8DDE-6D44-0166-52623187598E}"/>
              </a:ext>
            </a:extLst>
          </p:cNvPr>
          <p:cNvSpPr txBox="1"/>
          <p:nvPr/>
        </p:nvSpPr>
        <p:spPr>
          <a:xfrm>
            <a:off x="2558185" y="3525257"/>
            <a:ext cx="24277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400" b="1" i="1"/>
            </a:lvl1pPr>
          </a:lstStyle>
          <a:p>
            <a:r>
              <a:rPr lang="en-US" dirty="0"/>
              <a:t>MSSA: </a:t>
            </a:r>
          </a:p>
          <a:p>
            <a:r>
              <a:rPr lang="en-US" dirty="0"/>
              <a:t>CEFAZOLIN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C65B3DD5-00BF-29C3-409F-E4336E4556CE}"/>
              </a:ext>
            </a:extLst>
          </p:cNvPr>
          <p:cNvCxnSpPr>
            <a:cxnSpLocks/>
          </p:cNvCxnSpPr>
          <p:nvPr/>
        </p:nvCxnSpPr>
        <p:spPr>
          <a:xfrm>
            <a:off x="3772040" y="3983490"/>
            <a:ext cx="0" cy="120452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A0949E5A-425D-1F3E-E30F-1D1702353CF9}"/>
              </a:ext>
            </a:extLst>
          </p:cNvPr>
          <p:cNvCxnSpPr>
            <a:cxnSpLocks/>
          </p:cNvCxnSpPr>
          <p:nvPr/>
        </p:nvCxnSpPr>
        <p:spPr>
          <a:xfrm>
            <a:off x="4455434" y="3581198"/>
            <a:ext cx="0" cy="153547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01C4CAC3-CA1D-A70F-D4FD-6ECD34758940}"/>
              </a:ext>
            </a:extLst>
          </p:cNvPr>
          <p:cNvSpPr txBox="1"/>
          <p:nvPr/>
        </p:nvSpPr>
        <p:spPr>
          <a:xfrm>
            <a:off x="2711682" y="4094899"/>
            <a:ext cx="1359803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b="1" i="1" dirty="0"/>
              <a:t>TAZOCILLINE + DAPTOMYCINE 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94D07BB-268F-9BBC-5785-7BF859D87C97}"/>
              </a:ext>
            </a:extLst>
          </p:cNvPr>
          <p:cNvSpPr txBox="1"/>
          <p:nvPr/>
        </p:nvSpPr>
        <p:spPr>
          <a:xfrm>
            <a:off x="3428426" y="2842534"/>
            <a:ext cx="217814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400" b="1" i="1"/>
            </a:lvl1pPr>
          </a:lstStyle>
          <a:p>
            <a:r>
              <a:rPr lang="en-US" dirty="0" err="1"/>
              <a:t>Fusariosis</a:t>
            </a:r>
            <a:r>
              <a:rPr lang="en-US" dirty="0"/>
              <a:t>, 16-OCT: VORICONAZOLE + LINEZOLIDE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A80F2EC-5BC9-7576-C68B-0A6800822920}"/>
              </a:ext>
            </a:extLst>
          </p:cNvPr>
          <p:cNvSpPr txBox="1"/>
          <p:nvPr/>
        </p:nvSpPr>
        <p:spPr>
          <a:xfrm>
            <a:off x="4501343" y="3572177"/>
            <a:ext cx="268322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400" b="1" i="1"/>
            </a:lvl1pPr>
          </a:lstStyle>
          <a:p>
            <a:r>
              <a:rPr lang="en-US" dirty="0" err="1"/>
              <a:t>Persistant</a:t>
            </a:r>
            <a:r>
              <a:rPr lang="en-US" dirty="0"/>
              <a:t> fever with headache requiring opioids</a:t>
            </a:r>
          </a:p>
          <a:p>
            <a:r>
              <a:rPr lang="en-US" dirty="0"/>
              <a:t>Lumbar </a:t>
            </a:r>
            <a:r>
              <a:rPr lang="en-US" dirty="0" err="1"/>
              <a:t>pucture</a:t>
            </a:r>
            <a:r>
              <a:rPr lang="en-US" dirty="0"/>
              <a:t>: negative</a:t>
            </a:r>
          </a:p>
          <a:p>
            <a:r>
              <a:rPr lang="en-US" dirty="0"/>
              <a:t>MEROPENEME, DAPTOMYCINE</a:t>
            </a:r>
          </a:p>
          <a:p>
            <a:r>
              <a:rPr lang="en-US" dirty="0"/>
              <a:t>VORICONAZOLE + AMBISOME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F58E3D79-F989-6090-326C-43D405C76B32}"/>
              </a:ext>
            </a:extLst>
          </p:cNvPr>
          <p:cNvCxnSpPr>
            <a:cxnSpLocks/>
          </p:cNvCxnSpPr>
          <p:nvPr/>
        </p:nvCxnSpPr>
        <p:spPr>
          <a:xfrm>
            <a:off x="4985895" y="4733925"/>
            <a:ext cx="0" cy="85002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Image 22">
            <a:extLst>
              <a:ext uri="{FF2B5EF4-FFF2-40B4-BE49-F238E27FC236}">
                <a16:creationId xmlns:a16="http://schemas.microsoft.com/office/drawing/2014/main" id="{A8F78F0B-0F79-B8CA-B139-8FB01834AA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2024" y="420340"/>
            <a:ext cx="2681704" cy="2663825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F42E6BA-3F10-3A00-9822-385F8FF4B3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19663" y="3429000"/>
            <a:ext cx="2871579" cy="1666754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276723A-25B1-65FA-4CD8-B98979A52B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4563" y="3331172"/>
            <a:ext cx="1909080" cy="190565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21A6715-E4BC-1B52-484E-FB624685F07C}"/>
              </a:ext>
            </a:extLst>
          </p:cNvPr>
          <p:cNvSpPr txBox="1"/>
          <p:nvPr/>
        </p:nvSpPr>
        <p:spPr>
          <a:xfrm>
            <a:off x="496002" y="4134283"/>
            <a:ext cx="646331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fr-FR" b="1" dirty="0">
                <a:solidFill>
                  <a:srgbClr val="E41F89"/>
                </a:solidFill>
              </a:rPr>
              <a:t>WBC</a:t>
            </a:r>
          </a:p>
        </p:txBody>
      </p:sp>
    </p:spTree>
    <p:extLst>
      <p:ext uri="{BB962C8B-B14F-4D97-AF65-F5344CB8AC3E}">
        <p14:creationId xmlns:p14="http://schemas.microsoft.com/office/powerpoint/2010/main" val="150682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5BDE1C-DFEA-C613-71F5-351186D46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EVOLUTION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278F97D-C241-6A00-63C0-67DF9531A3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8302273-8BDD-573D-2E2F-61D4037BFB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0474"/>
          <a:stretch/>
        </p:blipFill>
        <p:spPr>
          <a:xfrm>
            <a:off x="1" y="883899"/>
            <a:ext cx="7257501" cy="5572125"/>
          </a:xfrm>
          <a:prstGeom prst="rect">
            <a:avLst/>
          </a:prstGeom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40E8CE0A-4484-44E9-E87D-76C78BD9FB7F}"/>
              </a:ext>
            </a:extLst>
          </p:cNvPr>
          <p:cNvCxnSpPr>
            <a:cxnSpLocks/>
          </p:cNvCxnSpPr>
          <p:nvPr/>
        </p:nvCxnSpPr>
        <p:spPr>
          <a:xfrm>
            <a:off x="2647949" y="1893540"/>
            <a:ext cx="1" cy="4080561"/>
          </a:xfrm>
          <a:prstGeom prst="line">
            <a:avLst/>
          </a:prstGeom>
          <a:ln w="38100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16F6800A-EEE1-5BFE-CCDA-D4AF7AF0E035}"/>
              </a:ext>
            </a:extLst>
          </p:cNvPr>
          <p:cNvSpPr txBox="1"/>
          <p:nvPr/>
        </p:nvSpPr>
        <p:spPr>
          <a:xfrm>
            <a:off x="1907265" y="1185654"/>
            <a:ext cx="148136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chemeClr val="tx2"/>
                </a:solidFill>
              </a:rPr>
              <a:t>D0 ATGAM</a:t>
            </a:r>
          </a:p>
          <a:p>
            <a:pPr algn="ctr"/>
            <a:r>
              <a:rPr lang="fr-FR" sz="2000" b="1" dirty="0">
                <a:solidFill>
                  <a:schemeClr val="tx2"/>
                </a:solidFill>
              </a:rPr>
              <a:t>03-OCT-25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FB2688DD-EF1B-2701-CC12-A4D7B5C9F21D}"/>
              </a:ext>
            </a:extLst>
          </p:cNvPr>
          <p:cNvCxnSpPr>
            <a:cxnSpLocks/>
            <a:stCxn id="5" idx="2"/>
          </p:cNvCxnSpPr>
          <p:nvPr/>
        </p:nvCxnSpPr>
        <p:spPr>
          <a:xfrm flipH="1">
            <a:off x="3388634" y="4618119"/>
            <a:ext cx="2950" cy="78165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2432C94A-8DDE-6D44-0166-52623187598E}"/>
              </a:ext>
            </a:extLst>
          </p:cNvPr>
          <p:cNvSpPr txBox="1"/>
          <p:nvPr/>
        </p:nvSpPr>
        <p:spPr>
          <a:xfrm>
            <a:off x="2558185" y="3525257"/>
            <a:ext cx="24277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400" b="1" i="1"/>
            </a:lvl1pPr>
          </a:lstStyle>
          <a:p>
            <a:r>
              <a:rPr lang="en-US" dirty="0"/>
              <a:t>MSSA: </a:t>
            </a:r>
          </a:p>
          <a:p>
            <a:r>
              <a:rPr lang="en-US" dirty="0"/>
              <a:t>CEFAZOLIN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C65B3DD5-00BF-29C3-409F-E4336E4556CE}"/>
              </a:ext>
            </a:extLst>
          </p:cNvPr>
          <p:cNvCxnSpPr>
            <a:cxnSpLocks/>
          </p:cNvCxnSpPr>
          <p:nvPr/>
        </p:nvCxnSpPr>
        <p:spPr>
          <a:xfrm>
            <a:off x="3772040" y="3983490"/>
            <a:ext cx="0" cy="120452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A0949E5A-425D-1F3E-E30F-1D1702353CF9}"/>
              </a:ext>
            </a:extLst>
          </p:cNvPr>
          <p:cNvCxnSpPr>
            <a:cxnSpLocks/>
          </p:cNvCxnSpPr>
          <p:nvPr/>
        </p:nvCxnSpPr>
        <p:spPr>
          <a:xfrm>
            <a:off x="4455434" y="3581198"/>
            <a:ext cx="0" cy="153547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01C4CAC3-CA1D-A70F-D4FD-6ECD34758940}"/>
              </a:ext>
            </a:extLst>
          </p:cNvPr>
          <p:cNvSpPr txBox="1"/>
          <p:nvPr/>
        </p:nvSpPr>
        <p:spPr>
          <a:xfrm>
            <a:off x="2711682" y="4094899"/>
            <a:ext cx="1359803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b="1" i="1" dirty="0"/>
              <a:t>TAZOCILLINE + DAPTOMYCINE 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94D07BB-268F-9BBC-5785-7BF859D87C97}"/>
              </a:ext>
            </a:extLst>
          </p:cNvPr>
          <p:cNvSpPr txBox="1"/>
          <p:nvPr/>
        </p:nvSpPr>
        <p:spPr>
          <a:xfrm>
            <a:off x="3428426" y="2842534"/>
            <a:ext cx="217814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400" b="1" i="1"/>
            </a:lvl1pPr>
          </a:lstStyle>
          <a:p>
            <a:r>
              <a:rPr lang="en-US" dirty="0" err="1"/>
              <a:t>Fusariosis</a:t>
            </a:r>
            <a:r>
              <a:rPr lang="en-US" dirty="0"/>
              <a:t>, 16-OCT: VORICONAZOLE + LINEZOLIDE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A80F2EC-5BC9-7576-C68B-0A6800822920}"/>
              </a:ext>
            </a:extLst>
          </p:cNvPr>
          <p:cNvSpPr txBox="1"/>
          <p:nvPr/>
        </p:nvSpPr>
        <p:spPr>
          <a:xfrm>
            <a:off x="4501343" y="3572177"/>
            <a:ext cx="268322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400" b="1" i="1"/>
            </a:lvl1pPr>
          </a:lstStyle>
          <a:p>
            <a:r>
              <a:rPr lang="en-US" dirty="0" err="1"/>
              <a:t>Persistant</a:t>
            </a:r>
            <a:r>
              <a:rPr lang="en-US" dirty="0"/>
              <a:t> fever with headache requiring opioids</a:t>
            </a:r>
          </a:p>
          <a:p>
            <a:r>
              <a:rPr lang="en-US" dirty="0"/>
              <a:t>Lumbar </a:t>
            </a:r>
            <a:r>
              <a:rPr lang="en-US" dirty="0" err="1"/>
              <a:t>pucture</a:t>
            </a:r>
            <a:r>
              <a:rPr lang="en-US" dirty="0"/>
              <a:t>: negative</a:t>
            </a:r>
          </a:p>
          <a:p>
            <a:r>
              <a:rPr lang="en-US" dirty="0"/>
              <a:t>MEROPENEME, DAPTOMYCINE</a:t>
            </a:r>
          </a:p>
          <a:p>
            <a:r>
              <a:rPr lang="en-US" dirty="0"/>
              <a:t>VORICONAZOLE + AMBISOME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F58E3D79-F989-6090-326C-43D405C76B32}"/>
              </a:ext>
            </a:extLst>
          </p:cNvPr>
          <p:cNvCxnSpPr>
            <a:cxnSpLocks/>
          </p:cNvCxnSpPr>
          <p:nvPr/>
        </p:nvCxnSpPr>
        <p:spPr>
          <a:xfrm>
            <a:off x="4985895" y="4741728"/>
            <a:ext cx="0" cy="84221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49B92E50-A0F4-EF19-FAAB-5CDB88B16885}"/>
              </a:ext>
            </a:extLst>
          </p:cNvPr>
          <p:cNvSpPr txBox="1"/>
          <p:nvPr/>
        </p:nvSpPr>
        <p:spPr>
          <a:xfrm>
            <a:off x="7407224" y="365125"/>
            <a:ext cx="4096298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400" b="1" i="1"/>
            </a:lvl1pPr>
          </a:lstStyle>
          <a:p>
            <a:pPr algn="l"/>
            <a:r>
              <a:rPr lang="en-US" dirty="0"/>
              <a:t>03-NOV-25: </a:t>
            </a:r>
          </a:p>
          <a:p>
            <a:pPr marL="285750" indent="-285750" algn="l">
              <a:buFontTx/>
              <a:buChar char="-"/>
            </a:pPr>
            <a:r>
              <a:rPr lang="en-US" b="0" dirty="0"/>
              <a:t>10 days of dual antifungal therapy (VORICONAZOLE + AMBISOME)</a:t>
            </a:r>
          </a:p>
          <a:p>
            <a:pPr marL="285750" indent="-285750" algn="l">
              <a:buFontTx/>
              <a:buChar char="-"/>
            </a:pPr>
            <a:r>
              <a:rPr lang="en-US" b="0" dirty="0"/>
              <a:t>Persistent fever 39-40°C, CRP 387 mg/L</a:t>
            </a:r>
          </a:p>
          <a:p>
            <a:pPr marL="285750" indent="-285750" algn="l">
              <a:buFontTx/>
              <a:buChar char="-"/>
            </a:pPr>
            <a:r>
              <a:rPr lang="en-US" b="0" dirty="0"/>
              <a:t>Psychiatric adverse event (hallucinations, anxiety)</a:t>
            </a:r>
          </a:p>
          <a:p>
            <a:pPr marL="285750" indent="-285750" algn="l">
              <a:buFontTx/>
              <a:buChar char="-"/>
            </a:pPr>
            <a:r>
              <a:rPr lang="en-US" b="0" dirty="0"/>
              <a:t>Blood culture still positive for Fusarium</a:t>
            </a:r>
          </a:p>
          <a:p>
            <a:pPr marL="285750" indent="-285750" algn="l">
              <a:buFontTx/>
              <a:buChar char="-"/>
            </a:pPr>
            <a:r>
              <a:rPr lang="en-US" b="0" dirty="0"/>
              <a:t>Acute respiratory failure; 4L O2/min</a:t>
            </a:r>
          </a:p>
          <a:p>
            <a:pPr marL="285750" indent="-285750" algn="l">
              <a:buFontTx/>
              <a:buChar char="-"/>
            </a:pPr>
            <a:r>
              <a:rPr lang="en-US" b="0" dirty="0"/>
              <a:t>Acute kidney injury, creatinine 130 µmol/L</a:t>
            </a:r>
          </a:p>
          <a:p>
            <a:pPr marL="285750" indent="-285750" algn="l">
              <a:buFontTx/>
              <a:buChar char="-"/>
            </a:pPr>
            <a:r>
              <a:rPr lang="en-US" b="0" dirty="0"/>
              <a:t>Sepsis with hypotension, probable macrophage activation syndrome </a:t>
            </a:r>
          </a:p>
          <a:p>
            <a:pPr marL="285750" indent="-285750" algn="l">
              <a:buFontTx/>
              <a:buChar char="-"/>
            </a:pPr>
            <a:r>
              <a:rPr lang="en-US" b="0" dirty="0">
                <a:sym typeface="Wingdings" panose="05000000000000000000" pitchFamily="2" charset="2"/>
              </a:rPr>
              <a:t> </a:t>
            </a:r>
            <a:r>
              <a:rPr lang="en-US" b="0" u="sng" dirty="0">
                <a:sym typeface="Wingdings" panose="05000000000000000000" pitchFamily="2" charset="2"/>
              </a:rPr>
              <a:t>transferred to the Intensive care Unit</a:t>
            </a:r>
            <a:endParaRPr lang="en-US" u="sng" dirty="0"/>
          </a:p>
          <a:p>
            <a:pPr algn="l"/>
            <a:r>
              <a:rPr lang="en-US" dirty="0"/>
              <a:t>06-NOV-25:</a:t>
            </a:r>
          </a:p>
          <a:p>
            <a:pPr marL="285750" indent="-285750" algn="l">
              <a:buFontTx/>
              <a:buChar char="-"/>
            </a:pPr>
            <a:r>
              <a:rPr lang="en-US" b="0" dirty="0"/>
              <a:t>Compassionate access for </a:t>
            </a:r>
            <a:r>
              <a:rPr lang="en-US" u="sng" dirty="0"/>
              <a:t>FOSMANOGEPIX</a:t>
            </a:r>
            <a:r>
              <a:rPr lang="en-US" b="0" dirty="0"/>
              <a:t>, first-in-class GPI inhibitor, stop VORICO/AMBISOME</a:t>
            </a:r>
          </a:p>
          <a:p>
            <a:pPr marL="285750" indent="-285750" algn="l">
              <a:buFontTx/>
              <a:buChar char="-"/>
            </a:pPr>
            <a:r>
              <a:rPr lang="en-US" b="0" dirty="0"/>
              <a:t>HYDROCORTISONE for MAS</a:t>
            </a:r>
          </a:p>
          <a:p>
            <a:pPr algn="l"/>
            <a:r>
              <a:rPr lang="en-US" dirty="0"/>
              <a:t>10-NOV-25:</a:t>
            </a:r>
          </a:p>
          <a:p>
            <a:pPr marL="285750" indent="-285750" algn="l">
              <a:buFontTx/>
              <a:buChar char="-"/>
            </a:pPr>
            <a:r>
              <a:rPr lang="en-US" b="0" dirty="0"/>
              <a:t>40°C, New acute respiratory failure </a:t>
            </a:r>
            <a:r>
              <a:rPr lang="en-US" b="0" dirty="0">
                <a:sym typeface="Wingdings" panose="05000000000000000000" pitchFamily="2" charset="2"/>
              </a:rPr>
              <a:t> ICU</a:t>
            </a:r>
          </a:p>
          <a:p>
            <a:pPr marL="285750" indent="-285750" algn="l">
              <a:buFontTx/>
              <a:buChar char="-"/>
            </a:pPr>
            <a:r>
              <a:rPr lang="en-US" b="0" dirty="0"/>
              <a:t>Blood culture positives for Staphylococcus aureus &amp; Enterococcus faecium</a:t>
            </a:r>
          </a:p>
          <a:p>
            <a:pPr algn="l"/>
            <a:endParaRPr lang="en-US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99C1732-202A-165F-9D3A-3D0017F0C6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5478" y="4540425"/>
            <a:ext cx="3541197" cy="2234014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8DCFCFD-9A30-B16D-9754-A5B822BBD8AB}"/>
              </a:ext>
            </a:extLst>
          </p:cNvPr>
          <p:cNvSpPr txBox="1"/>
          <p:nvPr/>
        </p:nvSpPr>
        <p:spPr>
          <a:xfrm>
            <a:off x="496002" y="4134283"/>
            <a:ext cx="646331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fr-FR" b="1" dirty="0">
                <a:solidFill>
                  <a:srgbClr val="E41F89"/>
                </a:solidFill>
              </a:rPr>
              <a:t>WBC</a:t>
            </a:r>
          </a:p>
        </p:txBody>
      </p:sp>
    </p:spTree>
    <p:extLst>
      <p:ext uri="{BB962C8B-B14F-4D97-AF65-F5344CB8AC3E}">
        <p14:creationId xmlns:p14="http://schemas.microsoft.com/office/powerpoint/2010/main" val="3151117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5BDE1C-DFEA-C613-71F5-351186D46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EVOLUTION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278F97D-C241-6A00-63C0-67DF9531A3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8302273-8BDD-573D-2E2F-61D4037BFB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0984"/>
          <a:stretch/>
        </p:blipFill>
        <p:spPr>
          <a:xfrm>
            <a:off x="1" y="883899"/>
            <a:ext cx="9633813" cy="5572125"/>
          </a:xfrm>
          <a:prstGeom prst="rect">
            <a:avLst/>
          </a:prstGeom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40E8CE0A-4484-44E9-E87D-76C78BD9FB7F}"/>
              </a:ext>
            </a:extLst>
          </p:cNvPr>
          <p:cNvCxnSpPr>
            <a:cxnSpLocks/>
          </p:cNvCxnSpPr>
          <p:nvPr/>
        </p:nvCxnSpPr>
        <p:spPr>
          <a:xfrm>
            <a:off x="2647949" y="1893540"/>
            <a:ext cx="1" cy="4080561"/>
          </a:xfrm>
          <a:prstGeom prst="line">
            <a:avLst/>
          </a:prstGeom>
          <a:ln w="38100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16F6800A-EEE1-5BFE-CCDA-D4AF7AF0E035}"/>
              </a:ext>
            </a:extLst>
          </p:cNvPr>
          <p:cNvSpPr txBox="1"/>
          <p:nvPr/>
        </p:nvSpPr>
        <p:spPr>
          <a:xfrm>
            <a:off x="1907265" y="1185654"/>
            <a:ext cx="148136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chemeClr val="tx2"/>
                </a:solidFill>
              </a:rPr>
              <a:t>D0 ATGAM</a:t>
            </a:r>
          </a:p>
          <a:p>
            <a:pPr algn="ctr"/>
            <a:r>
              <a:rPr lang="fr-FR" sz="2000" b="1" dirty="0">
                <a:solidFill>
                  <a:schemeClr val="tx2"/>
                </a:solidFill>
              </a:rPr>
              <a:t>03-OCT-25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FB2688DD-EF1B-2701-CC12-A4D7B5C9F21D}"/>
              </a:ext>
            </a:extLst>
          </p:cNvPr>
          <p:cNvCxnSpPr>
            <a:cxnSpLocks/>
            <a:stCxn id="5" idx="2"/>
          </p:cNvCxnSpPr>
          <p:nvPr/>
        </p:nvCxnSpPr>
        <p:spPr>
          <a:xfrm flipH="1">
            <a:off x="3388634" y="4618119"/>
            <a:ext cx="2950" cy="78165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2432C94A-8DDE-6D44-0166-52623187598E}"/>
              </a:ext>
            </a:extLst>
          </p:cNvPr>
          <p:cNvSpPr txBox="1"/>
          <p:nvPr/>
        </p:nvSpPr>
        <p:spPr>
          <a:xfrm>
            <a:off x="2558185" y="3525257"/>
            <a:ext cx="24277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400" b="1" i="1"/>
            </a:lvl1pPr>
          </a:lstStyle>
          <a:p>
            <a:r>
              <a:rPr lang="en-US" dirty="0"/>
              <a:t>MSSA: </a:t>
            </a:r>
          </a:p>
          <a:p>
            <a:r>
              <a:rPr lang="en-US" dirty="0"/>
              <a:t>CEFAZOLIN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C65B3DD5-00BF-29C3-409F-E4336E4556CE}"/>
              </a:ext>
            </a:extLst>
          </p:cNvPr>
          <p:cNvCxnSpPr>
            <a:cxnSpLocks/>
          </p:cNvCxnSpPr>
          <p:nvPr/>
        </p:nvCxnSpPr>
        <p:spPr>
          <a:xfrm>
            <a:off x="3772040" y="3983490"/>
            <a:ext cx="0" cy="120452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A0949E5A-425D-1F3E-E30F-1D1702353CF9}"/>
              </a:ext>
            </a:extLst>
          </p:cNvPr>
          <p:cNvCxnSpPr>
            <a:cxnSpLocks/>
          </p:cNvCxnSpPr>
          <p:nvPr/>
        </p:nvCxnSpPr>
        <p:spPr>
          <a:xfrm>
            <a:off x="4455434" y="3581198"/>
            <a:ext cx="0" cy="153547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01C4CAC3-CA1D-A70F-D4FD-6ECD34758940}"/>
              </a:ext>
            </a:extLst>
          </p:cNvPr>
          <p:cNvSpPr txBox="1"/>
          <p:nvPr/>
        </p:nvSpPr>
        <p:spPr>
          <a:xfrm>
            <a:off x="2711682" y="4094899"/>
            <a:ext cx="1359803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b="1" i="1" dirty="0"/>
              <a:t>TAZOCILLINE + DAPTOMYCINE 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94D07BB-268F-9BBC-5785-7BF859D87C97}"/>
              </a:ext>
            </a:extLst>
          </p:cNvPr>
          <p:cNvSpPr txBox="1"/>
          <p:nvPr/>
        </p:nvSpPr>
        <p:spPr>
          <a:xfrm>
            <a:off x="3428426" y="2842534"/>
            <a:ext cx="217814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400" b="1" i="1"/>
            </a:lvl1pPr>
          </a:lstStyle>
          <a:p>
            <a:r>
              <a:rPr lang="en-US" dirty="0" err="1"/>
              <a:t>Fusariosis</a:t>
            </a:r>
            <a:r>
              <a:rPr lang="en-US" dirty="0"/>
              <a:t>, 16-OCT: VORICONAZOLE + LINEZOLIDE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F58E3D79-F989-6090-326C-43D405C76B32}"/>
              </a:ext>
            </a:extLst>
          </p:cNvPr>
          <p:cNvCxnSpPr>
            <a:cxnSpLocks/>
          </p:cNvCxnSpPr>
          <p:nvPr/>
        </p:nvCxnSpPr>
        <p:spPr>
          <a:xfrm>
            <a:off x="4868843" y="4626793"/>
            <a:ext cx="0" cy="90146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EB0B3AFC-769E-EB54-D399-F62C1F9E2A0E}"/>
              </a:ext>
            </a:extLst>
          </p:cNvPr>
          <p:cNvCxnSpPr>
            <a:cxnSpLocks/>
          </p:cNvCxnSpPr>
          <p:nvPr/>
        </p:nvCxnSpPr>
        <p:spPr>
          <a:xfrm>
            <a:off x="6756034" y="3525257"/>
            <a:ext cx="0" cy="198833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BA80F2EC-5BC9-7576-C68B-0A6800822920}"/>
              </a:ext>
            </a:extLst>
          </p:cNvPr>
          <p:cNvSpPr txBox="1"/>
          <p:nvPr/>
        </p:nvSpPr>
        <p:spPr>
          <a:xfrm>
            <a:off x="4495256" y="4082016"/>
            <a:ext cx="1707217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400" b="1" i="1"/>
            </a:lvl1pPr>
          </a:lstStyle>
          <a:p>
            <a:r>
              <a:rPr lang="en-US" dirty="0"/>
              <a:t>VORICONAZOLE + AMBISOME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8EF90E9-039B-358F-ADB6-6DA89549A2A9}"/>
              </a:ext>
            </a:extLst>
          </p:cNvPr>
          <p:cNvSpPr txBox="1"/>
          <p:nvPr/>
        </p:nvSpPr>
        <p:spPr>
          <a:xfrm>
            <a:off x="5666963" y="2796011"/>
            <a:ext cx="217814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400" b="1" i="1"/>
            </a:lvl1pPr>
          </a:lstStyle>
          <a:p>
            <a:r>
              <a:rPr lang="en-US" dirty="0"/>
              <a:t>06-NOV</a:t>
            </a:r>
          </a:p>
          <a:p>
            <a:r>
              <a:rPr lang="en-US" dirty="0"/>
              <a:t>FOSMANOGEPIX</a:t>
            </a:r>
          </a:p>
          <a:p>
            <a:r>
              <a:rPr lang="en-US" dirty="0"/>
              <a:t>ICU 1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3D3EEC6-0685-E946-84E7-647B5F41B6A2}"/>
              </a:ext>
            </a:extLst>
          </p:cNvPr>
          <p:cNvSpPr txBox="1"/>
          <p:nvPr/>
        </p:nvSpPr>
        <p:spPr>
          <a:xfrm>
            <a:off x="7798294" y="915649"/>
            <a:ext cx="409629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400" b="1" i="1"/>
            </a:lvl1pPr>
          </a:lstStyle>
          <a:p>
            <a:pPr algn="l"/>
            <a:r>
              <a:rPr lang="en-US" dirty="0"/>
              <a:t>25-NOV-25: </a:t>
            </a:r>
          </a:p>
          <a:p>
            <a:pPr marL="285750" indent="-285750" algn="l">
              <a:buFontTx/>
              <a:buChar char="-"/>
            </a:pPr>
            <a:r>
              <a:rPr lang="en-US" b="0" dirty="0"/>
              <a:t>Persistent fever 39°C</a:t>
            </a:r>
          </a:p>
          <a:p>
            <a:pPr marL="285750" indent="-285750" algn="l">
              <a:buFontTx/>
              <a:buChar char="-"/>
            </a:pPr>
            <a:r>
              <a:rPr lang="en-US" b="0" dirty="0"/>
              <a:t>No new pathogen identified</a:t>
            </a:r>
          </a:p>
          <a:p>
            <a:pPr marL="285750" indent="-285750" algn="l">
              <a:buFontTx/>
              <a:buChar char="-"/>
            </a:pPr>
            <a:r>
              <a:rPr lang="en-US" b="0" dirty="0"/>
              <a:t>CRP: 20-50 mg/L</a:t>
            </a:r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marL="285750" indent="-285750" algn="l">
              <a:buFont typeface="Wingdings" panose="05000000000000000000" pitchFamily="2" charset="2"/>
              <a:buChar char="à"/>
            </a:pPr>
            <a:r>
              <a:rPr lang="en-US" dirty="0">
                <a:sym typeface="Wingdings" panose="05000000000000000000" pitchFamily="2" charset="2"/>
              </a:rPr>
              <a:t>National multidisciplinary discussion: </a:t>
            </a:r>
          </a:p>
          <a:p>
            <a:pPr marL="285750" indent="-285750" algn="l">
              <a:buFontTx/>
              <a:buChar char="-"/>
            </a:pPr>
            <a:r>
              <a:rPr lang="en-US" b="0" dirty="0">
                <a:sym typeface="Wingdings" panose="05000000000000000000" pitchFamily="2" charset="2"/>
              </a:rPr>
              <a:t>Wait at least 3-6M for ATGAM response ?</a:t>
            </a:r>
          </a:p>
          <a:p>
            <a:pPr marL="285750" indent="-285750" algn="l">
              <a:buFontTx/>
              <a:buChar char="-"/>
            </a:pPr>
            <a:r>
              <a:rPr lang="en-US" b="0" dirty="0">
                <a:sym typeface="Wingdings" panose="05000000000000000000" pitchFamily="2" charset="2"/>
              </a:rPr>
              <a:t>Proceed to haploidentical allogeneic HCT? (No 10/10 MUD, only 9/10)</a:t>
            </a:r>
            <a:endParaRPr lang="en-US" b="0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8DE3A33-CCC6-12A9-A442-13BEED23670E}"/>
              </a:ext>
            </a:extLst>
          </p:cNvPr>
          <p:cNvSpPr txBox="1"/>
          <p:nvPr/>
        </p:nvSpPr>
        <p:spPr>
          <a:xfrm>
            <a:off x="7068825" y="4464230"/>
            <a:ext cx="85481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400" b="1" i="1"/>
            </a:lvl1pPr>
          </a:lstStyle>
          <a:p>
            <a:r>
              <a:rPr lang="en-US" dirty="0"/>
              <a:t>ICU 2</a:t>
            </a: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3F16AB74-3E92-B12C-998A-50C69E67411E}"/>
              </a:ext>
            </a:extLst>
          </p:cNvPr>
          <p:cNvCxnSpPr>
            <a:cxnSpLocks/>
            <a:stCxn id="26" idx="2"/>
          </p:cNvCxnSpPr>
          <p:nvPr/>
        </p:nvCxnSpPr>
        <p:spPr>
          <a:xfrm flipH="1">
            <a:off x="7496233" y="4772007"/>
            <a:ext cx="1" cy="75624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CE205D9E-138B-AEF0-EEB6-2CA1A2ACE04D}"/>
              </a:ext>
            </a:extLst>
          </p:cNvPr>
          <p:cNvSpPr txBox="1"/>
          <p:nvPr/>
        </p:nvSpPr>
        <p:spPr>
          <a:xfrm>
            <a:off x="496002" y="4134283"/>
            <a:ext cx="646331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fr-FR" b="1" dirty="0">
                <a:solidFill>
                  <a:srgbClr val="E41F89"/>
                </a:solidFill>
              </a:rPr>
              <a:t>WBC</a:t>
            </a:r>
          </a:p>
        </p:txBody>
      </p:sp>
    </p:spTree>
    <p:extLst>
      <p:ext uri="{BB962C8B-B14F-4D97-AF65-F5344CB8AC3E}">
        <p14:creationId xmlns:p14="http://schemas.microsoft.com/office/powerpoint/2010/main" val="1859638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65C6B1-4FDD-07FC-02CE-30272D256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QUESTIONS AT THIS MOMENT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306A469-7D86-C08F-92C4-5FD62833497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8D06FB7-8EDA-5FC1-F907-A327DA6926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noProof="0" dirty="0">
                <a:solidFill>
                  <a:schemeClr val="accent5"/>
                </a:solidFill>
              </a:rPr>
              <a:t>1. Is it really an idiopathic, immune-mediated aplastic anemia?</a:t>
            </a:r>
          </a:p>
          <a:p>
            <a:pPr lvl="1"/>
            <a:r>
              <a:rPr lang="en-US" dirty="0"/>
              <a:t>~6.6% of patients with AA may have an unrecognized inherited bone marrow failure (McReynolds L. Blood 2022)</a:t>
            </a:r>
          </a:p>
          <a:p>
            <a:pPr lvl="1"/>
            <a:r>
              <a:rPr lang="en-US" dirty="0"/>
              <a:t>Worse survival after </a:t>
            </a:r>
            <a:r>
              <a:rPr lang="en-US" dirty="0" err="1"/>
              <a:t>alloHCT</a:t>
            </a:r>
            <a:r>
              <a:rPr lang="en-US" dirty="0"/>
              <a:t> (</a:t>
            </a:r>
            <a:r>
              <a:rPr lang="fr-FR" dirty="0"/>
              <a:t>HR, 2.13 [1.40-3.24]; </a:t>
            </a:r>
            <a:r>
              <a:rPr lang="fr-FR" i="1" dirty="0"/>
              <a:t>P</a:t>
            </a:r>
            <a:r>
              <a:rPr lang="fr-FR" dirty="0"/>
              <a:t> = .0004), </a:t>
            </a:r>
            <a:r>
              <a:rPr lang="fr-FR" dirty="0" err="1"/>
              <a:t>even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RIC </a:t>
            </a:r>
          </a:p>
          <a:p>
            <a:pPr lvl="1"/>
            <a:r>
              <a:rPr lang="fr-FR" dirty="0"/>
              <a:t>The </a:t>
            </a:r>
            <a:r>
              <a:rPr lang="fr-FR" dirty="0" err="1"/>
              <a:t>excess</a:t>
            </a:r>
            <a:r>
              <a:rPr lang="fr-FR" dirty="0"/>
              <a:t> </a:t>
            </a:r>
            <a:r>
              <a:rPr lang="fr-FR" dirty="0" err="1"/>
              <a:t>mortality</a:t>
            </a:r>
            <a:r>
              <a:rPr lang="fr-FR" dirty="0"/>
              <a:t> </a:t>
            </a:r>
            <a:r>
              <a:rPr lang="fr-FR" dirty="0" err="1"/>
              <a:t>risk</a:t>
            </a:r>
            <a:r>
              <a:rPr lang="fr-FR" dirty="0"/>
              <a:t> in </a:t>
            </a:r>
            <a:r>
              <a:rPr lang="fr-FR" dirty="0" err="1"/>
              <a:t>unrecognized</a:t>
            </a:r>
            <a:r>
              <a:rPr lang="fr-FR" dirty="0"/>
              <a:t> IBMFS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attributed</a:t>
            </a:r>
            <a:r>
              <a:rPr lang="fr-FR" dirty="0"/>
              <a:t> to </a:t>
            </a:r>
            <a:r>
              <a:rPr lang="fr-FR" dirty="0" err="1"/>
              <a:t>death</a:t>
            </a:r>
            <a:r>
              <a:rPr lang="fr-FR" dirty="0"/>
              <a:t> </a:t>
            </a:r>
            <a:r>
              <a:rPr lang="fr-FR" dirty="0" err="1"/>
              <a:t>from</a:t>
            </a:r>
            <a:r>
              <a:rPr lang="fr-FR" dirty="0"/>
              <a:t> </a:t>
            </a:r>
            <a:r>
              <a:rPr lang="fr-FR" dirty="0" err="1"/>
              <a:t>organ</a:t>
            </a:r>
            <a:r>
              <a:rPr lang="fr-FR" dirty="0"/>
              <a:t> </a:t>
            </a:r>
            <a:r>
              <a:rPr lang="fr-FR" dirty="0" err="1"/>
              <a:t>failure</a:t>
            </a:r>
            <a:r>
              <a:rPr lang="fr-FR" dirty="0"/>
              <a:t> (HR = 4.88; </a:t>
            </a:r>
            <a:r>
              <a:rPr lang="fr-FR" i="1" dirty="0"/>
              <a:t>P</a:t>
            </a:r>
            <a:r>
              <a:rPr lang="fr-FR" dirty="0"/>
              <a:t> &lt; .0001)</a:t>
            </a:r>
            <a:endParaRPr lang="en-US" dirty="0"/>
          </a:p>
          <a:p>
            <a:r>
              <a:rPr lang="en-US" b="1" noProof="0" dirty="0">
                <a:solidFill>
                  <a:schemeClr val="accent5"/>
                </a:solidFill>
              </a:rPr>
              <a:t>2. Can (and should) we transplant a patients with an uncontrolled infection?</a:t>
            </a:r>
          </a:p>
          <a:p>
            <a:r>
              <a:rPr lang="en-US" b="1" dirty="0">
                <a:solidFill>
                  <a:schemeClr val="accent5"/>
                </a:solidFill>
              </a:rPr>
              <a:t>3. How to approach severe aplastic patients with uncontrolled infection / inflammatory syndrome?</a:t>
            </a:r>
            <a:endParaRPr lang="en-US" b="1" noProof="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8388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855DFE4-0D26-C9A5-A7CF-E1E608FBB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DIFFERENTIAL DIAGNOSIS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D2A4730F-25C3-A78B-ADBB-63F1E1C3FE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FC361810-7498-620A-3825-3319815D50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51947"/>
            <a:ext cx="10334163" cy="4138488"/>
          </a:xfrm>
        </p:spPr>
        <p:txBody>
          <a:bodyPr/>
          <a:lstStyle/>
          <a:p>
            <a:r>
              <a:rPr lang="fr-FR" b="1" dirty="0" err="1"/>
              <a:t>Telomere</a:t>
            </a:r>
            <a:r>
              <a:rPr lang="fr-FR" b="1" dirty="0"/>
              <a:t> </a:t>
            </a:r>
            <a:r>
              <a:rPr lang="fr-FR" b="1" dirty="0" err="1"/>
              <a:t>length</a:t>
            </a:r>
            <a:r>
              <a:rPr lang="fr-FR" b="1" dirty="0"/>
              <a:t>: </a:t>
            </a:r>
            <a:r>
              <a:rPr lang="fr-FR" dirty="0"/>
              <a:t>8.8% [1-10]th percentile, </a:t>
            </a:r>
            <a:r>
              <a:rPr lang="fr-FR" b="1" dirty="0"/>
              <a:t>AFP ↑:</a:t>
            </a:r>
            <a:r>
              <a:rPr lang="fr-FR" dirty="0"/>
              <a:t> 10.6 </a:t>
            </a:r>
            <a:r>
              <a:rPr lang="fr-FR" dirty="0" err="1"/>
              <a:t>ng</a:t>
            </a:r>
            <a:r>
              <a:rPr lang="fr-FR" dirty="0"/>
              <a:t>/</a:t>
            </a:r>
            <a:r>
              <a:rPr lang="fr-FR" dirty="0" err="1"/>
              <a:t>mL</a:t>
            </a:r>
            <a:r>
              <a:rPr lang="fr-FR" dirty="0"/>
              <a:t> (normal &lt;5.8) </a:t>
            </a:r>
          </a:p>
          <a:p>
            <a:r>
              <a:rPr lang="en-US" b="1" dirty="0"/>
              <a:t>Family history</a:t>
            </a:r>
          </a:p>
          <a:p>
            <a:pPr lvl="1"/>
            <a:r>
              <a:rPr lang="en-US" dirty="0"/>
              <a:t>Sorsby fundus dystrophy in the grandfather (TIMP3 variant), who underwent lung transplantation</a:t>
            </a:r>
          </a:p>
          <a:p>
            <a:pPr lvl="1"/>
            <a:r>
              <a:rPr lang="en-US" dirty="0"/>
              <a:t>TIMP3 variant carriers without disease among siblings</a:t>
            </a:r>
          </a:p>
          <a:p>
            <a:pPr lvl="1"/>
            <a:r>
              <a:rPr lang="en-US" dirty="0"/>
              <a:t>No other cases in the family</a:t>
            </a:r>
          </a:p>
          <a:p>
            <a:pPr rtl="0"/>
            <a:r>
              <a:rPr lang="en-US" b="1" dirty="0"/>
              <a:t>IBMF NGS panel:</a:t>
            </a:r>
          </a:p>
          <a:p>
            <a:pPr lvl="1"/>
            <a:r>
              <a:rPr lang="en-US" b="1" dirty="0"/>
              <a:t>Heterozygous </a:t>
            </a:r>
            <a:r>
              <a:rPr lang="en-US" b="1" i="1" dirty="0"/>
              <a:t>RPA1</a:t>
            </a:r>
            <a:r>
              <a:rPr lang="en-US" b="1" dirty="0"/>
              <a:t> variant of uncertain significance (VUS): NM_002945.5:c.1351G&gt;A, p.(Glu451Lys) (exon 13)</a:t>
            </a:r>
          </a:p>
          <a:p>
            <a:pPr lvl="1"/>
            <a:r>
              <a:rPr lang="en-US" dirty="0"/>
              <a:t>Rare in population databases (</a:t>
            </a:r>
            <a:r>
              <a:rPr lang="en-US" dirty="0" err="1"/>
              <a:t>gnomAD</a:t>
            </a:r>
            <a:r>
              <a:rPr lang="en-US" dirty="0"/>
              <a:t> allele frequency 4.1 × 10⁻⁶)</a:t>
            </a:r>
          </a:p>
          <a:p>
            <a:pPr lvl="1"/>
            <a:r>
              <a:rPr lang="en-US" dirty="0"/>
              <a:t>Predicted deleterious by in silico tools</a:t>
            </a:r>
          </a:p>
          <a:p>
            <a:pPr lvl="1"/>
            <a:r>
              <a:rPr lang="en-US" dirty="0"/>
              <a:t>Not located in the region of previously described gain-of-function variants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F901FF0-1016-C6B3-2D7C-196058D53CD1}"/>
              </a:ext>
            </a:extLst>
          </p:cNvPr>
          <p:cNvSpPr txBox="1"/>
          <p:nvPr/>
        </p:nvSpPr>
        <p:spPr>
          <a:xfrm>
            <a:off x="3284040" y="5154989"/>
            <a:ext cx="5069978" cy="40011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2000" b="1" dirty="0">
                <a:solidFill>
                  <a:schemeClr val="accent1"/>
                </a:solidFill>
                <a:sym typeface="Wingdings" panose="05000000000000000000" pitchFamily="2" charset="2"/>
              </a:rPr>
              <a:t>Acquired AA or Telomere Biology Disorder?</a:t>
            </a:r>
            <a:endParaRPr lang="en-US" sz="2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4997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23E34E-C8E9-1C39-70E6-A93BA6401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IMMUNE DYSFUNCTION IN TELOMERE BIOLOGY DISORDERS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4271EB8-EA7B-D7C7-8762-BA1E6362D1B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66000" y="4595400"/>
            <a:ext cx="3987800" cy="261937"/>
          </a:xfrm>
        </p:spPr>
        <p:txBody>
          <a:bodyPr/>
          <a:lstStyle/>
          <a:p>
            <a:r>
              <a:rPr lang="fr-FR" dirty="0" err="1"/>
              <a:t>Tummala</a:t>
            </a:r>
            <a:r>
              <a:rPr lang="fr-FR" dirty="0"/>
              <a:t> H. </a:t>
            </a:r>
            <a:r>
              <a:rPr lang="fr-FR" dirty="0" err="1"/>
              <a:t>Exp</a:t>
            </a:r>
            <a:r>
              <a:rPr lang="fr-FR" dirty="0"/>
              <a:t> </a:t>
            </a:r>
            <a:r>
              <a:rPr lang="fr-FR" dirty="0" err="1"/>
              <a:t>Rev</a:t>
            </a:r>
            <a:r>
              <a:rPr lang="fr-FR" dirty="0"/>
              <a:t> </a:t>
            </a:r>
            <a:r>
              <a:rPr lang="fr-FR" dirty="0" err="1"/>
              <a:t>Hematol</a:t>
            </a:r>
            <a:r>
              <a:rPr lang="fr-FR" dirty="0"/>
              <a:t> 2022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D093256-58F6-0FD9-DB8C-53F6D53C0A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9925" y="1151947"/>
            <a:ext cx="4629149" cy="4138488"/>
          </a:xfrm>
        </p:spPr>
        <p:txBody>
          <a:bodyPr/>
          <a:lstStyle/>
          <a:p>
            <a:r>
              <a:rPr lang="en-US" b="1" dirty="0"/>
              <a:t>T-cell lymphopenia characterizes immunodeficiency in a broad spectrum of TBD</a:t>
            </a:r>
            <a:r>
              <a:rPr lang="en-US" dirty="0"/>
              <a:t>: </a:t>
            </a:r>
            <a:r>
              <a:rPr lang="en-US" i="1" dirty="0"/>
              <a:t>Catto L. et al Blood 2025</a:t>
            </a:r>
          </a:p>
          <a:p>
            <a:pPr lvl="1"/>
            <a:r>
              <a:rPr lang="en-US" sz="1600" dirty="0"/>
              <a:t>88 TBD patients from 6 to 76</a:t>
            </a:r>
          </a:p>
          <a:p>
            <a:pPr lvl="1"/>
            <a:r>
              <a:rPr lang="en-US" sz="1600" dirty="0"/>
              <a:t>47% with lymphopenia</a:t>
            </a:r>
          </a:p>
          <a:p>
            <a:pPr lvl="1"/>
            <a:r>
              <a:rPr lang="en-US" sz="1600" b="0" i="0" u="none" strike="noStrike" baseline="0" dirty="0">
                <a:latin typeface="AdvOTa851a675.B"/>
              </a:rPr>
              <a:t>Decreased CD3+ T cells, both CD4+ and CD8+, were associated with bone marrow failure, increased infection risk, and reduced survival.</a:t>
            </a:r>
          </a:p>
          <a:p>
            <a:r>
              <a:rPr lang="en-US" sz="1800" dirty="0"/>
              <a:t>The initial clinical presentation may be with severe immune deficiency </a:t>
            </a:r>
          </a:p>
          <a:p>
            <a:r>
              <a:rPr lang="en-US" sz="1800" dirty="0"/>
              <a:t>The immune defect is overall very variable</a:t>
            </a:r>
          </a:p>
          <a:p>
            <a:endParaRPr lang="en-US" sz="1800" b="0" i="0" u="none" strike="noStrike" baseline="0" dirty="0">
              <a:latin typeface="AdvOTa851a675.B"/>
            </a:endParaRPr>
          </a:p>
        </p:txBody>
      </p:sp>
      <p:pic>
        <p:nvPicPr>
          <p:cNvPr id="1026" name="Picture 2" descr="Figure. Refer to the image caption for details.">
            <a:extLst>
              <a:ext uri="{FF2B5EF4-FFF2-40B4-BE49-F238E27FC236}">
                <a16:creationId xmlns:a16="http://schemas.microsoft.com/office/drawing/2014/main" id="{4EC851DA-D278-AFA3-CF64-DF065807A2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6" y="1151947"/>
            <a:ext cx="6312570" cy="5396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15237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10DBB5-9EFC-CC14-ECEA-8B8FE6E3A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INFECTIONS IN APLASTIC ANEMIA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4120B40-BD45-C547-3D4D-AF23015E4B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24993" y="6284922"/>
            <a:ext cx="3987800" cy="261937"/>
          </a:xfrm>
        </p:spPr>
        <p:txBody>
          <a:bodyPr/>
          <a:lstStyle/>
          <a:p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BBA428C-1940-6CF5-7618-86BEFA9187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5"/>
                </a:solidFill>
              </a:rPr>
              <a:t>1990: «Aspergillus as a major cause of </a:t>
            </a:r>
            <a:r>
              <a:rPr lang="fr-FR" b="1" dirty="0" err="1">
                <a:solidFill>
                  <a:schemeClr val="accent5"/>
                </a:solidFill>
              </a:rPr>
              <a:t>death</a:t>
            </a:r>
            <a:r>
              <a:rPr lang="fr-FR" b="1" dirty="0">
                <a:solidFill>
                  <a:schemeClr val="accent5"/>
                </a:solidFill>
              </a:rPr>
              <a:t> in </a:t>
            </a:r>
            <a:r>
              <a:rPr lang="fr-FR" b="1" dirty="0" err="1">
                <a:solidFill>
                  <a:schemeClr val="accent5"/>
                </a:solidFill>
              </a:rPr>
              <a:t>aplastic</a:t>
            </a:r>
            <a:r>
              <a:rPr lang="fr-FR" b="1" dirty="0">
                <a:solidFill>
                  <a:schemeClr val="accent5"/>
                </a:solidFill>
              </a:rPr>
              <a:t> </a:t>
            </a:r>
            <a:r>
              <a:rPr lang="fr-FR" b="1" dirty="0" err="1">
                <a:solidFill>
                  <a:schemeClr val="accent5"/>
                </a:solidFill>
              </a:rPr>
              <a:t>anemia</a:t>
            </a:r>
            <a:r>
              <a:rPr lang="fr-FR" b="1" dirty="0">
                <a:solidFill>
                  <a:schemeClr val="accent5"/>
                </a:solidFill>
              </a:rPr>
              <a:t> »</a:t>
            </a:r>
          </a:p>
          <a:p>
            <a:pPr lvl="1"/>
            <a:r>
              <a:rPr lang="fr-FR" i="1" dirty="0" err="1"/>
              <a:t>Weinberger</a:t>
            </a:r>
            <a:r>
              <a:rPr lang="fr-FR" i="1" dirty="0"/>
              <a:t> M. </a:t>
            </a:r>
            <a:r>
              <a:rPr lang="fr-FR" i="1" dirty="0" err="1"/>
              <a:t>Medicine</a:t>
            </a:r>
            <a:r>
              <a:rPr lang="fr-FR" i="1" dirty="0"/>
              <a:t> 1992. </a:t>
            </a:r>
            <a:r>
              <a:rPr lang="fr-FR" dirty="0"/>
              <a:t>N=150 patients du NIH, 83% SAA; </a:t>
            </a:r>
          </a:p>
          <a:p>
            <a:pPr lvl="1"/>
            <a:r>
              <a:rPr lang="en-US" dirty="0"/>
              <a:t>Documented infections: bacteria (67%), followed by fungi (23%), viruses (7%), and parasites (3%)</a:t>
            </a:r>
          </a:p>
          <a:p>
            <a:pPr lvl="1"/>
            <a:r>
              <a:rPr lang="fr-FR" dirty="0" err="1"/>
              <a:t>Fungal</a:t>
            </a:r>
            <a:r>
              <a:rPr lang="fr-FR" dirty="0"/>
              <a:t> infections </a:t>
            </a:r>
            <a:r>
              <a:rPr lang="fr-FR" dirty="0" err="1"/>
              <a:t>accounted</a:t>
            </a:r>
            <a:r>
              <a:rPr lang="fr-FR" dirty="0"/>
              <a:t> for 55% of fatal </a:t>
            </a:r>
            <a:r>
              <a:rPr lang="fr-FR" dirty="0" err="1"/>
              <a:t>infectious</a:t>
            </a:r>
            <a:r>
              <a:rPr lang="fr-FR" dirty="0"/>
              <a:t> </a:t>
            </a:r>
            <a:r>
              <a:rPr lang="fr-FR" dirty="0" err="1"/>
              <a:t>event</a:t>
            </a:r>
            <a:endParaRPr lang="fr-FR" dirty="0"/>
          </a:p>
          <a:p>
            <a:pPr lvl="1"/>
            <a:r>
              <a:rPr lang="en-US" dirty="0"/>
              <a:t>Negative impact of low monocyte count (GATA2?)</a:t>
            </a:r>
          </a:p>
          <a:p>
            <a:r>
              <a:rPr lang="en-US" b="1" dirty="0">
                <a:solidFill>
                  <a:schemeClr val="accent5"/>
                </a:solidFill>
              </a:rPr>
              <a:t>2010: « decreased infection-related mortality in SAA over past decades »</a:t>
            </a:r>
          </a:p>
          <a:p>
            <a:pPr lvl="1"/>
            <a:r>
              <a:rPr lang="en-US" i="1" dirty="0"/>
              <a:t>Valdez J. CID 2011</a:t>
            </a:r>
            <a:r>
              <a:rPr lang="en-US" dirty="0"/>
              <a:t>, </a:t>
            </a:r>
            <a:r>
              <a:rPr lang="en-US" b="1" dirty="0"/>
              <a:t>N=174pts refractory to IST, comparison over 3 periods</a:t>
            </a:r>
          </a:p>
          <a:p>
            <a:pPr lvl="1"/>
            <a:r>
              <a:rPr lang="fr-FR" b="1" dirty="0"/>
              <a:t>Infection </a:t>
            </a:r>
            <a:r>
              <a:rPr lang="fr-FR" b="1" dirty="0" err="1"/>
              <a:t>related</a:t>
            </a:r>
            <a:r>
              <a:rPr lang="fr-FR" b="1" dirty="0"/>
              <a:t> </a:t>
            </a:r>
            <a:r>
              <a:rPr lang="fr-FR" b="1" dirty="0" err="1"/>
              <a:t>death</a:t>
            </a:r>
            <a:r>
              <a:rPr lang="fr-FR" b="1" dirty="0"/>
              <a:t>: 37 </a:t>
            </a:r>
            <a:r>
              <a:rPr lang="fr-FR" b="1" dirty="0">
                <a:sym typeface="Wingdings" panose="05000000000000000000" pitchFamily="2" charset="2"/>
              </a:rPr>
              <a:t> 11%; </a:t>
            </a:r>
            <a:r>
              <a:rPr lang="fr-FR" b="1" dirty="0" err="1">
                <a:sym typeface="Wingdings" panose="05000000000000000000" pitchFamily="2" charset="2"/>
              </a:rPr>
              <a:t>IFIs</a:t>
            </a:r>
            <a:r>
              <a:rPr lang="fr-FR" b="1" dirty="0">
                <a:sym typeface="Wingdings" panose="05000000000000000000" pitchFamily="2" charset="2"/>
              </a:rPr>
              <a:t>: 49%  8%; </a:t>
            </a:r>
            <a:r>
              <a:rPr lang="fr-FR" b="1" dirty="0"/>
              <a:t>OS at 5years: 23 % </a:t>
            </a:r>
            <a:r>
              <a:rPr lang="fr-FR" b="1" dirty="0">
                <a:sym typeface="Wingdings" panose="05000000000000000000" pitchFamily="2" charset="2"/>
              </a:rPr>
              <a:t> 57%</a:t>
            </a:r>
            <a:endParaRPr lang="fr-FR" b="1" dirty="0"/>
          </a:p>
          <a:p>
            <a:pPr lvl="1"/>
            <a:endParaRPr lang="fr-FR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A9A768D-20B4-8DA9-EBE6-A691483A3960}"/>
              </a:ext>
            </a:extLst>
          </p:cNvPr>
          <p:cNvGrpSpPr/>
          <p:nvPr/>
        </p:nvGrpSpPr>
        <p:grpSpPr>
          <a:xfrm>
            <a:off x="1825798" y="3974690"/>
            <a:ext cx="8572549" cy="2572169"/>
            <a:chOff x="2190018" y="4011926"/>
            <a:chExt cx="8572549" cy="2572169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E85F8A2-D007-A1E7-7D7C-DABC9ED05F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67866"/>
            <a:stretch/>
          </p:blipFill>
          <p:spPr>
            <a:xfrm>
              <a:off x="2190018" y="4011926"/>
              <a:ext cx="8162753" cy="257216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62CC6F8C-88EC-185C-9A8A-AD3CDC4307A3}"/>
                </a:ext>
              </a:extLst>
            </p:cNvPr>
            <p:cNvSpPr txBox="1"/>
            <p:nvPr/>
          </p:nvSpPr>
          <p:spPr>
            <a:xfrm>
              <a:off x="3769318" y="4136771"/>
              <a:ext cx="1479636" cy="369332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l"/>
              <a:r>
                <a:rPr lang="fr-FR" b="1" dirty="0"/>
                <a:t>HCT </a:t>
              </a:r>
              <a:r>
                <a:rPr lang="fr-FR" b="1" dirty="0" err="1"/>
                <a:t>censored</a:t>
              </a:r>
              <a:endParaRPr lang="fr-FR" b="1" dirty="0"/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1FF6ECAA-7120-94B9-E19B-E3A5A007D834}"/>
                </a:ext>
              </a:extLst>
            </p:cNvPr>
            <p:cNvSpPr txBox="1"/>
            <p:nvPr/>
          </p:nvSpPr>
          <p:spPr>
            <a:xfrm>
              <a:off x="9571215" y="4701145"/>
              <a:ext cx="1191352" cy="1477328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l"/>
              <a:r>
                <a:rPr lang="fr-FR" dirty="0"/>
                <a:t>1989-1996</a:t>
              </a:r>
            </a:p>
            <a:p>
              <a:pPr algn="l"/>
              <a:endParaRPr lang="fr-FR" dirty="0"/>
            </a:p>
            <a:p>
              <a:pPr algn="l"/>
              <a:r>
                <a:rPr lang="fr-FR" dirty="0"/>
                <a:t>1996-2002</a:t>
              </a:r>
            </a:p>
            <a:p>
              <a:pPr algn="l"/>
              <a:endParaRPr lang="fr-FR" dirty="0"/>
            </a:p>
            <a:p>
              <a:pPr algn="l"/>
              <a:r>
                <a:rPr lang="fr-FR" dirty="0"/>
                <a:t>2002-2008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8359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77F072-3A40-BDE2-7040-1210171A8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400" dirty="0"/>
              <a:t>CAN (AND SHOULD) WE PROCEED TO HCT WITH AN ACTIVE INFECTION?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FAC7264-412D-29A8-FB58-87F017C2ED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EA0D87A1-5143-F8C8-B953-D57DAB88A5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5066338"/>
              </p:ext>
            </p:extLst>
          </p:nvPr>
        </p:nvGraphicFramePr>
        <p:xfrm>
          <a:off x="1522725" y="1171088"/>
          <a:ext cx="9967935" cy="527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6887">
                  <a:extLst>
                    <a:ext uri="{9D8B030D-6E8A-4147-A177-3AD203B41FA5}">
                      <a16:colId xmlns:a16="http://schemas.microsoft.com/office/drawing/2014/main" val="1770515117"/>
                    </a:ext>
                  </a:extLst>
                </a:gridCol>
                <a:gridCol w="4855968">
                  <a:extLst>
                    <a:ext uri="{9D8B030D-6E8A-4147-A177-3AD203B41FA5}">
                      <a16:colId xmlns:a16="http://schemas.microsoft.com/office/drawing/2014/main" val="1324739816"/>
                    </a:ext>
                  </a:extLst>
                </a:gridCol>
                <a:gridCol w="2265080">
                  <a:extLst>
                    <a:ext uri="{9D8B030D-6E8A-4147-A177-3AD203B41FA5}">
                      <a16:colId xmlns:a16="http://schemas.microsoft.com/office/drawing/2014/main" val="3345075550"/>
                    </a:ext>
                  </a:extLst>
                </a:gridCol>
              </a:tblGrid>
              <a:tr h="361106">
                <a:tc>
                  <a:txBody>
                    <a:bodyPr/>
                    <a:lstStyle/>
                    <a:p>
                      <a:r>
                        <a:rPr lang="en-US" noProof="0" dirty="0"/>
                        <a:t>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 err="1"/>
                        <a:t>Resultats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 err="1"/>
                        <a:t>Référence</a:t>
                      </a:r>
                      <a:endParaRPr lang="en-U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09383"/>
                  </a:ext>
                </a:extLst>
              </a:tr>
              <a:tr h="429355">
                <a:tc>
                  <a:txBody>
                    <a:bodyPr/>
                    <a:lstStyle/>
                    <a:p>
                      <a:r>
                        <a:rPr lang="en-US" sz="1600" noProof="0" dirty="0"/>
                        <a:t>N=65 SAA 2012-2016</a:t>
                      </a:r>
                    </a:p>
                    <a:p>
                      <a:r>
                        <a:rPr lang="en-US" sz="1600" noProof="0" dirty="0"/>
                        <a:t>Controlled infection (CR, n=14) vs stable or partially controlled (PR/SD, n= 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noProof="0" dirty="0"/>
                        <a:t>- Same overall </a:t>
                      </a:r>
                      <a:r>
                        <a:rPr lang="en-US" sz="1600" noProof="0" dirty="0" err="1"/>
                        <a:t>caract</a:t>
                      </a:r>
                      <a:r>
                        <a:rPr lang="en-US" sz="1600" noProof="0" dirty="0"/>
                        <a:t>.</a:t>
                      </a:r>
                    </a:p>
                    <a:p>
                      <a:r>
                        <a:rPr lang="en-US" sz="1600" noProof="0" dirty="0"/>
                        <a:t>- 3y OS: 92,9% (CR) vs 85,4% (PR) p=0,53</a:t>
                      </a:r>
                    </a:p>
                    <a:p>
                      <a:r>
                        <a:rPr lang="en-US" sz="1600" noProof="0" dirty="0"/>
                        <a:t>- Engraftment: 100 vs 98% (p=0,78), same median time (~10days)</a:t>
                      </a:r>
                    </a:p>
                    <a:p>
                      <a:r>
                        <a:rPr lang="en-US" sz="1600" noProof="0" dirty="0"/>
                        <a:t>- Only ECOG 3 was associated with worse outcome in multivariate analysis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noProof="0" dirty="0"/>
                        <a:t>Xu S et al. BBMT 2018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568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noProof="0" dirty="0"/>
                        <a:t>N=327 SAA with infection</a:t>
                      </a:r>
                    </a:p>
                    <a:p>
                      <a:r>
                        <a:rPr lang="en-US" sz="1600" noProof="0" dirty="0" err="1"/>
                        <a:t>AlloHCT</a:t>
                      </a:r>
                      <a:r>
                        <a:rPr lang="en-US" sz="1600" noProof="0" dirty="0"/>
                        <a:t> (n=141)</a:t>
                      </a:r>
                    </a:p>
                    <a:p>
                      <a:r>
                        <a:rPr lang="en-US" sz="1600" noProof="0" dirty="0"/>
                        <a:t>Vs no </a:t>
                      </a:r>
                      <a:r>
                        <a:rPr lang="en-US" sz="1600" noProof="0" dirty="0" err="1"/>
                        <a:t>allo</a:t>
                      </a:r>
                      <a:r>
                        <a:rPr lang="en-US" sz="1600" noProof="0" dirty="0"/>
                        <a:t> (n=186, no donor)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noProof="0" dirty="0"/>
                        <a:t>- </a:t>
                      </a:r>
                      <a:r>
                        <a:rPr lang="en-US" sz="1600" noProof="0" dirty="0" err="1"/>
                        <a:t>Allo</a:t>
                      </a:r>
                      <a:r>
                        <a:rPr lang="en-US" sz="1600" noProof="0" dirty="0"/>
                        <a:t> group older (age 26 vs 12), more pulmonary and less controlled infections (23% vs 84%),</a:t>
                      </a:r>
                    </a:p>
                    <a:p>
                      <a:r>
                        <a:rPr lang="en-US" sz="1600" noProof="0" dirty="0"/>
                        <a:t>- </a:t>
                      </a:r>
                      <a:r>
                        <a:rPr lang="en-US" sz="1600" b="1" u="sng" noProof="0" dirty="0"/>
                        <a:t>Less grade3-4 infection-related death: 18,5 vs 33,3% </a:t>
                      </a:r>
                      <a:r>
                        <a:rPr lang="en-US" sz="1600" noProof="0" dirty="0"/>
                        <a:t>(p=0.036)</a:t>
                      </a:r>
                    </a:p>
                    <a:p>
                      <a:r>
                        <a:rPr lang="en-US" sz="1600" noProof="0" dirty="0"/>
                        <a:t>- Hematologic recovery at M6: 91% (HCT) vs 8,78%</a:t>
                      </a:r>
                    </a:p>
                    <a:p>
                      <a:r>
                        <a:rPr lang="en-US" sz="1600" b="0" noProof="0" dirty="0"/>
                        <a:t>- OS at 6y = similar </a:t>
                      </a:r>
                      <a:r>
                        <a:rPr lang="en-US" sz="1600" noProof="0" dirty="0"/>
                        <a:t>(75%)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noProof="0" dirty="0"/>
                        <a:t>Liu et al. Front Immunol 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513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noProof="0" dirty="0"/>
                        <a:t>N= 255 SAA </a:t>
                      </a:r>
                      <a:r>
                        <a:rPr lang="en-US" sz="1600" noProof="0" dirty="0" err="1"/>
                        <a:t>alloHCT</a:t>
                      </a:r>
                      <a:r>
                        <a:rPr lang="en-US" sz="1600" noProof="0" dirty="0"/>
                        <a:t> </a:t>
                      </a:r>
                    </a:p>
                    <a:p>
                      <a:r>
                        <a:rPr lang="en-US" sz="1600" noProof="0" dirty="0"/>
                        <a:t>n=66 with infection </a:t>
                      </a:r>
                    </a:p>
                    <a:p>
                      <a:r>
                        <a:rPr lang="en-US" sz="1600" noProof="0" dirty="0"/>
                        <a:t>vs 189 without infection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noProof="0" dirty="0"/>
                        <a:t>- More VSAA (59vs31%) and PBSC (89vs76) in the infection group</a:t>
                      </a:r>
                    </a:p>
                    <a:p>
                      <a:r>
                        <a:rPr lang="en-US" sz="1600" b="1" u="sng" noProof="0" dirty="0"/>
                        <a:t>- 5y OS: 63% vs 86% (p=&lt;0.001)</a:t>
                      </a:r>
                    </a:p>
                    <a:p>
                      <a:r>
                        <a:rPr lang="en-US" sz="1600" noProof="0" dirty="0"/>
                        <a:t>- Lower 28-day neutrophil / platelet engraftment </a:t>
                      </a:r>
                    </a:p>
                    <a:p>
                      <a:r>
                        <a:rPr lang="en-US" sz="1600" noProof="0" dirty="0"/>
                        <a:t>- </a:t>
                      </a:r>
                      <a:r>
                        <a:rPr lang="en-US" sz="1600" b="1" noProof="0" dirty="0"/>
                        <a:t>Primary cause of death = infection (16% vs 4%)</a:t>
                      </a:r>
                    </a:p>
                    <a:p>
                      <a:r>
                        <a:rPr lang="en-US" sz="1600" noProof="0" dirty="0"/>
                        <a:t>- Haplo-HCT and </a:t>
                      </a:r>
                      <a:r>
                        <a:rPr lang="en-US" sz="1600" b="1" u="sng" noProof="0" dirty="0"/>
                        <a:t>pre-HCT infection response = adverse factor for OS </a:t>
                      </a:r>
                      <a:r>
                        <a:rPr lang="en-US" sz="1600" noProof="0" dirty="0"/>
                        <a:t>in multivariate analysis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noProof="0" dirty="0"/>
                        <a:t>Zhang Y et al. Front Immunol 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14544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E4C51092-3F75-CED3-3A82-DD49395C0F97}"/>
              </a:ext>
            </a:extLst>
          </p:cNvPr>
          <p:cNvSpPr txBox="1"/>
          <p:nvPr/>
        </p:nvSpPr>
        <p:spPr>
          <a:xfrm>
            <a:off x="145915" y="2227634"/>
            <a:ext cx="1221040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fr-FR" dirty="0"/>
              <a:t>« </a:t>
            </a:r>
            <a:r>
              <a:rPr lang="fr-FR" dirty="0" err="1"/>
              <a:t>We</a:t>
            </a:r>
            <a:r>
              <a:rPr lang="fr-FR" dirty="0"/>
              <a:t> can »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4E06C9F-EEEF-9D0A-D9B3-92FF82B583D5}"/>
              </a:ext>
            </a:extLst>
          </p:cNvPr>
          <p:cNvSpPr txBox="1"/>
          <p:nvPr/>
        </p:nvSpPr>
        <p:spPr>
          <a:xfrm>
            <a:off x="0" y="3521818"/>
            <a:ext cx="1522725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fr-FR" dirty="0"/>
              <a:t>« </a:t>
            </a:r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should</a:t>
            </a:r>
            <a:r>
              <a:rPr lang="fr-FR" dirty="0"/>
              <a:t> »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7F71B87-FF83-AF70-A04A-9D726818F326}"/>
              </a:ext>
            </a:extLst>
          </p:cNvPr>
          <p:cNvSpPr txBox="1"/>
          <p:nvPr/>
        </p:nvSpPr>
        <p:spPr>
          <a:xfrm>
            <a:off x="-39866" y="4904944"/>
            <a:ext cx="1396088" cy="646331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« </a:t>
            </a:r>
            <a:r>
              <a:rPr lang="fr-FR" dirty="0" err="1"/>
              <a:t>Absolutely</a:t>
            </a:r>
            <a:r>
              <a:rPr lang="fr-FR" dirty="0"/>
              <a:t> </a:t>
            </a:r>
          </a:p>
          <a:p>
            <a:pPr algn="ctr"/>
            <a:r>
              <a:rPr lang="fr-FR" dirty="0"/>
              <a:t>No! »</a:t>
            </a:r>
          </a:p>
        </p:txBody>
      </p:sp>
    </p:spTree>
    <p:extLst>
      <p:ext uri="{BB962C8B-B14F-4D97-AF65-F5344CB8AC3E}">
        <p14:creationId xmlns:p14="http://schemas.microsoft.com/office/powerpoint/2010/main" val="24527149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3FD8AA-CEC3-ACD9-7F07-3008948FB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STEM CELL TRANSPLANT WITH ACTIVE IFI: POSSIBLE BUT RISKY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A28B2EB-4D95-4DDE-A3C7-D932E2F21E7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0092" y="6363261"/>
            <a:ext cx="3987800" cy="261937"/>
          </a:xfrm>
        </p:spPr>
        <p:txBody>
          <a:bodyPr/>
          <a:lstStyle/>
          <a:p>
            <a:r>
              <a:rPr lang="fr-FR" dirty="0"/>
              <a:t>Maziarz RT BMT 2016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2317B73-6F92-ABF8-4E40-F2DA42EB8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360" y="1203308"/>
            <a:ext cx="5399762" cy="4138488"/>
          </a:xfrm>
        </p:spPr>
        <p:txBody>
          <a:bodyPr/>
          <a:lstStyle/>
          <a:p>
            <a:r>
              <a:rPr lang="en-US" noProof="0" dirty="0"/>
              <a:t>N=825 pts with pre-transplant IFI vs 10247 controls (CIBMTR study)</a:t>
            </a:r>
          </a:p>
          <a:p>
            <a:pPr lvl="1"/>
            <a:r>
              <a:rPr lang="en-US" noProof="0" dirty="0"/>
              <a:t>Aspergillus spp. &amp; Candida spp. ++ </a:t>
            </a:r>
          </a:p>
          <a:p>
            <a:pPr lvl="1"/>
            <a:r>
              <a:rPr lang="en-US" noProof="0" dirty="0"/>
              <a:t>68% primary pulmonary involvement </a:t>
            </a:r>
          </a:p>
          <a:p>
            <a:pPr lvl="1"/>
            <a:r>
              <a:rPr lang="en-US" dirty="0"/>
              <a:t>Cases = older, </a:t>
            </a:r>
            <a:r>
              <a:rPr lang="en-US" dirty="0" err="1"/>
              <a:t>defavorable</a:t>
            </a:r>
            <a:r>
              <a:rPr lang="en-US" dirty="0"/>
              <a:t> PS, more AML, more cord blood… </a:t>
            </a:r>
            <a:endParaRPr lang="en-US" noProof="0" dirty="0"/>
          </a:p>
          <a:p>
            <a:pPr lvl="1"/>
            <a:r>
              <a:rPr lang="en-US" noProof="0" dirty="0"/>
              <a:t>Median time to transplant: 3 Months</a:t>
            </a:r>
          </a:p>
          <a:p>
            <a:pPr lvl="1"/>
            <a:endParaRPr lang="en-US" noProof="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CC0A087-484F-3F9B-7276-377DF98C1A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257" y="3647497"/>
            <a:ext cx="4297471" cy="262843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61AEEAB-A247-ED10-75B2-21DB37641172}"/>
              </a:ext>
            </a:extLst>
          </p:cNvPr>
          <p:cNvSpPr txBox="1"/>
          <p:nvPr/>
        </p:nvSpPr>
        <p:spPr>
          <a:xfrm>
            <a:off x="2252806" y="3429000"/>
            <a:ext cx="3496640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fr-FR" b="1" dirty="0"/>
              <a:t>Overall </a:t>
            </a:r>
            <a:r>
              <a:rPr lang="fr-FR" b="1" dirty="0" err="1"/>
              <a:t>survival</a:t>
            </a:r>
            <a:endParaRPr lang="fr-FR" b="1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39752A5-AE58-AEB3-CF74-E28FB91E93D2}"/>
              </a:ext>
            </a:extLst>
          </p:cNvPr>
          <p:cNvSpPr txBox="1"/>
          <p:nvPr/>
        </p:nvSpPr>
        <p:spPr>
          <a:xfrm>
            <a:off x="4767892" y="5059794"/>
            <a:ext cx="583814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fr-FR" dirty="0"/>
              <a:t>30%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68C4EFC-F98D-8BB6-75D2-2DBB7E4504C0}"/>
              </a:ext>
            </a:extLst>
          </p:cNvPr>
          <p:cNvSpPr txBox="1"/>
          <p:nvPr/>
        </p:nvSpPr>
        <p:spPr>
          <a:xfrm>
            <a:off x="4799924" y="4690462"/>
            <a:ext cx="583814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fr-FR" dirty="0"/>
              <a:t>45%</a:t>
            </a:r>
          </a:p>
        </p:txBody>
      </p:sp>
      <p:sp>
        <p:nvSpPr>
          <p:cNvPr id="11" name="Espace réservé du contenu 3">
            <a:extLst>
              <a:ext uri="{FF2B5EF4-FFF2-40B4-BE49-F238E27FC236}">
                <a16:creationId xmlns:a16="http://schemas.microsoft.com/office/drawing/2014/main" id="{8A440DCC-4C71-1A27-95DC-C5E3F57F2AC3}"/>
              </a:ext>
            </a:extLst>
          </p:cNvPr>
          <p:cNvSpPr txBox="1">
            <a:spLocks/>
          </p:cNvSpPr>
          <p:nvPr/>
        </p:nvSpPr>
        <p:spPr>
          <a:xfrm>
            <a:off x="6458212" y="1203308"/>
            <a:ext cx="5399762" cy="41384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/>
              </a:buClr>
              <a:buFont typeface="Century Gothic" panose="020B0502020202020204" pitchFamily="34" charset="0"/>
              <a:buChar char="–"/>
              <a:defRPr lang="en-US" sz="2000" kern="1200" noProof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/>
              </a:buClr>
              <a:buFont typeface="Arial" panose="020B0604020202020204" pitchFamily="34" charset="0"/>
              <a:buChar char="•"/>
              <a:defRPr lang="en-US" sz="1800" kern="1200" noProof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/>
              </a:buClr>
              <a:buFont typeface="Courier New" panose="02070309020205020404" pitchFamily="49" charset="0"/>
              <a:buChar char="o"/>
              <a:defRPr lang="en-US" sz="1600" kern="1200" noProof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Wingdings" panose="05000000000000000000" pitchFamily="2" charset="2"/>
              <a:buChar char="§"/>
              <a:defRPr lang="en-US" sz="1400" kern="1200" noProof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/>
              </a:buClr>
              <a:buFont typeface="Wingdings" panose="05000000000000000000" pitchFamily="2" charset="2"/>
              <a:buChar char="Ø"/>
              <a:defRPr lang="en-US" sz="1200" kern="1200" noProof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N=1439 AML pts</a:t>
            </a:r>
          </a:p>
          <a:p>
            <a:pPr lvl="1"/>
            <a:r>
              <a:rPr lang="fr-FR" dirty="0"/>
              <a:t>6% (n=87) </a:t>
            </a:r>
            <a:r>
              <a:rPr lang="fr-FR" dirty="0" err="1"/>
              <a:t>with</a:t>
            </a:r>
            <a:r>
              <a:rPr lang="fr-FR" dirty="0"/>
              <a:t> probable or </a:t>
            </a:r>
            <a:r>
              <a:rPr lang="fr-FR" dirty="0" err="1"/>
              <a:t>proven</a:t>
            </a:r>
            <a:r>
              <a:rPr lang="fr-FR" dirty="0"/>
              <a:t> invasive </a:t>
            </a:r>
            <a:r>
              <a:rPr lang="fr-FR" dirty="0" err="1"/>
              <a:t>aspergillosis</a:t>
            </a:r>
            <a:r>
              <a:rPr lang="fr-FR" dirty="0"/>
              <a:t> </a:t>
            </a:r>
            <a:r>
              <a:rPr lang="fr-FR" dirty="0" err="1"/>
              <a:t>compared</a:t>
            </a:r>
            <a:r>
              <a:rPr lang="fr-FR" dirty="0"/>
              <a:t> to pts </a:t>
            </a:r>
            <a:r>
              <a:rPr lang="fr-FR" dirty="0" err="1"/>
              <a:t>without</a:t>
            </a:r>
            <a:endParaRPr lang="fr-FR" dirty="0"/>
          </a:p>
          <a:p>
            <a:pPr lvl="1"/>
            <a:r>
              <a:rPr lang="fr-FR" dirty="0"/>
              <a:t>1year NRM: 17,3% vs 11,2% (p=0.009*)</a:t>
            </a:r>
          </a:p>
          <a:p>
            <a:pPr lvl="1"/>
            <a:r>
              <a:rPr lang="fr-FR" dirty="0"/>
              <a:t>1year RFS: 59,4% vs 70,4% (p=0.02*)</a:t>
            </a:r>
          </a:p>
          <a:p>
            <a:pPr lvl="1"/>
            <a:r>
              <a:rPr lang="fr-FR" dirty="0"/>
              <a:t>1year OS: 68,8% vs 79,0% (p=0.01*)</a:t>
            </a:r>
          </a:p>
          <a:p>
            <a:pPr marL="0" indent="0">
              <a:buNone/>
            </a:pPr>
            <a:r>
              <a:rPr lang="fr-FR" sz="1800" dirty="0"/>
              <a:t>*</a:t>
            </a:r>
            <a:r>
              <a:rPr lang="fr-FR" sz="1800" dirty="0" err="1"/>
              <a:t>Multivariate</a:t>
            </a:r>
            <a:r>
              <a:rPr lang="fr-FR" sz="1800" dirty="0"/>
              <a:t> model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8FE760C-BFA8-6A60-57EA-F87AA7A209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9780" y="3367307"/>
            <a:ext cx="2961493" cy="3015641"/>
          </a:xfrm>
          <a:prstGeom prst="rect">
            <a:avLst/>
          </a:prstGeom>
        </p:spPr>
      </p:pic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226158E0-AC66-69B2-317B-89DFB0FBF557}"/>
              </a:ext>
            </a:extLst>
          </p:cNvPr>
          <p:cNvSpPr txBox="1">
            <a:spLocks/>
          </p:cNvSpPr>
          <p:nvPr/>
        </p:nvSpPr>
        <p:spPr>
          <a:xfrm>
            <a:off x="7243976" y="6361906"/>
            <a:ext cx="3987800" cy="2619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29224"/>
              </a:buClr>
              <a:buFont typeface="Arial" panose="020B0604020202020204" pitchFamily="34" charset="0"/>
              <a:buNone/>
              <a:defRPr lang="fr-FR" sz="1200" i="1" kern="120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29224"/>
              </a:buClr>
              <a:buFont typeface="Arial" panose="020B0604020202020204" pitchFamily="34" charset="0"/>
              <a:buNone/>
              <a:defRPr lang="fr-FR" sz="1200" i="1" kern="120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29224"/>
              </a:buClr>
              <a:buFont typeface="Arial" panose="020B0604020202020204" pitchFamily="34" charset="0"/>
              <a:buNone/>
              <a:defRPr lang="fr-FR" sz="1200" i="1" kern="120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29224"/>
              </a:buClr>
              <a:buFont typeface="Arial" panose="020B0604020202020204" pitchFamily="34" charset="0"/>
              <a:buNone/>
              <a:defRPr lang="fr-FR" sz="1200" i="1" kern="120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29224"/>
              </a:buClr>
              <a:buFont typeface="Arial" panose="020B0604020202020204" pitchFamily="34" charset="0"/>
              <a:buNone/>
              <a:defRPr lang="en-GB" sz="1200" i="1" kern="12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err="1"/>
              <a:t>Penack</a:t>
            </a:r>
            <a:r>
              <a:rPr lang="fr-FR" dirty="0"/>
              <a:t> O. </a:t>
            </a:r>
            <a:r>
              <a:rPr lang="fr-FR" dirty="0" err="1"/>
              <a:t>eClinical</a:t>
            </a:r>
            <a:r>
              <a:rPr lang="fr-FR" dirty="0"/>
              <a:t> Med 2024</a:t>
            </a:r>
          </a:p>
        </p:txBody>
      </p:sp>
    </p:spTree>
    <p:extLst>
      <p:ext uri="{BB962C8B-B14F-4D97-AF65-F5344CB8AC3E}">
        <p14:creationId xmlns:p14="http://schemas.microsoft.com/office/powerpoint/2010/main" val="4263652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F3192F-298A-9E16-4BC8-60AF8E5CC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NEGATIVE IMPACT OF INFLAMMATION ON HEMATOPIETIC STEM CELLS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7A40FD8-9A6E-FFDD-7866-6F40D291ED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King K. &amp; Goodell M. Nat Rev Immunol 2011</a:t>
            </a: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956B58F-7550-8B53-9E7B-FB74126FB6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2872" y="1145969"/>
            <a:ext cx="7766256" cy="4566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9217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E85643-DA36-BA74-9682-4667A2AF6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INFECTION AS A RISK FACTOR FOR GRAFT FAILURE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C5A65BF-CD58-C4D3-8BC3-1874811A52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2571" y="6017338"/>
            <a:ext cx="3987800" cy="261937"/>
          </a:xfrm>
        </p:spPr>
        <p:txBody>
          <a:bodyPr/>
          <a:lstStyle/>
          <a:p>
            <a:r>
              <a:rPr lang="fr-FR" dirty="0"/>
              <a:t>Alcazer V. AJH 2019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F628534-EA98-F6C2-13C0-1D804980F4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984" y="2599362"/>
            <a:ext cx="3613387" cy="33318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7998777-EAA6-E09C-B743-4C2FFD180676}"/>
              </a:ext>
            </a:extLst>
          </p:cNvPr>
          <p:cNvSpPr txBox="1"/>
          <p:nvPr/>
        </p:nvSpPr>
        <p:spPr>
          <a:xfrm>
            <a:off x="739304" y="1244014"/>
            <a:ext cx="458172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/>
              <a:t>N=49 graft failure vs 98 matched-controls</a:t>
            </a:r>
          </a:p>
          <a:p>
            <a:r>
              <a:rPr lang="en-US" sz="1600" b="1" dirty="0"/>
              <a:t>Early-onset severe infection </a:t>
            </a:r>
            <a:r>
              <a:rPr lang="en-US" sz="1600" dirty="0"/>
              <a:t>= life-threatening infection between D-7 and D42</a:t>
            </a:r>
          </a:p>
          <a:p>
            <a:r>
              <a:rPr lang="en-US" sz="1600" b="1" dirty="0"/>
              <a:t>Association with graft failure: </a:t>
            </a:r>
            <a:r>
              <a:rPr lang="en-US" sz="1600" dirty="0"/>
              <a:t>OR 11.04; 95%CI [3.86-31.61]; P &lt; 0.0001 (+++ for IFI)</a:t>
            </a:r>
          </a:p>
          <a:p>
            <a:pPr lvl="2"/>
            <a:endParaRPr lang="en-US" sz="1600" dirty="0"/>
          </a:p>
        </p:txBody>
      </p:sp>
      <p:pic>
        <p:nvPicPr>
          <p:cNvPr id="3074" name="Picture 2" descr="Frontiers | Immunological Basis of Bone Marrow Failure after Allogeneic Hematopoietic  Stem Cell Transplantation">
            <a:extLst>
              <a:ext uri="{FF2B5EF4-FFF2-40B4-BE49-F238E27FC236}">
                <a16:creationId xmlns:a16="http://schemas.microsoft.com/office/drawing/2014/main" id="{521A6BCB-633A-9D8A-0021-8DB78030F3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148" y="1225887"/>
            <a:ext cx="5322094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FF90235-2825-52C5-12A9-5E551CC140F7}"/>
              </a:ext>
            </a:extLst>
          </p:cNvPr>
          <p:cNvSpPr txBox="1"/>
          <p:nvPr/>
        </p:nvSpPr>
        <p:spPr>
          <a:xfrm>
            <a:off x="5475051" y="4693899"/>
            <a:ext cx="609437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i="1" dirty="0"/>
              <a:t>PGF seems to be essentially the result of a sustained impairment of hematopoietic stem cells (HSC) self-renewal and proliferation caused by inflammatory mediators, such as interferon-γ (IFN-γ) and tumor necrosis factor-α, and of induction of apoptosis through the </a:t>
            </a:r>
            <a:r>
              <a:rPr lang="en-US" sz="1600" i="1" dirty="0" err="1"/>
              <a:t>Fas</a:t>
            </a:r>
            <a:r>
              <a:rPr lang="en-US" sz="1600" i="1" dirty="0"/>
              <a:t>/</a:t>
            </a:r>
            <a:r>
              <a:rPr lang="en-US" sz="1600" i="1" dirty="0" err="1"/>
              <a:t>Fas</a:t>
            </a:r>
            <a:r>
              <a:rPr lang="en-US" sz="1600" i="1" dirty="0"/>
              <a:t> ligand pathway</a:t>
            </a:r>
            <a:endParaRPr lang="fr-FR" sz="1600" i="1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814666DD-96F0-6AAC-B9EF-EF6CF0111195}"/>
              </a:ext>
            </a:extLst>
          </p:cNvPr>
          <p:cNvSpPr txBox="1">
            <a:spLocks/>
          </p:cNvSpPr>
          <p:nvPr/>
        </p:nvSpPr>
        <p:spPr>
          <a:xfrm>
            <a:off x="7064442" y="5931186"/>
            <a:ext cx="3987800" cy="2619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29224"/>
              </a:buClr>
              <a:buFont typeface="Arial" panose="020B0604020202020204" pitchFamily="34" charset="0"/>
              <a:buNone/>
              <a:defRPr lang="fr-FR" sz="1200" i="1" kern="120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29224"/>
              </a:buClr>
              <a:buFont typeface="Arial" panose="020B0604020202020204" pitchFamily="34" charset="0"/>
              <a:buNone/>
              <a:defRPr lang="fr-FR" sz="1200" i="1" kern="120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29224"/>
              </a:buClr>
              <a:buFont typeface="Arial" panose="020B0604020202020204" pitchFamily="34" charset="0"/>
              <a:buNone/>
              <a:defRPr lang="fr-FR" sz="1200" i="1" kern="120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29224"/>
              </a:buClr>
              <a:buFont typeface="Arial" panose="020B0604020202020204" pitchFamily="34" charset="0"/>
              <a:buNone/>
              <a:defRPr lang="fr-FR" sz="1200" i="1" kern="120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29224"/>
              </a:buClr>
              <a:buFont typeface="Arial" panose="020B0604020202020204" pitchFamily="34" charset="0"/>
              <a:buNone/>
              <a:defRPr lang="en-GB" sz="1200" i="1" kern="12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err="1"/>
              <a:t>Masouridi-Levrat</a:t>
            </a:r>
            <a:r>
              <a:rPr lang="fr-FR" dirty="0"/>
              <a:t> Front </a:t>
            </a:r>
            <a:r>
              <a:rPr lang="fr-FR" dirty="0" err="1"/>
              <a:t>Immunol</a:t>
            </a:r>
            <a:r>
              <a:rPr lang="fr-FR" dirty="0"/>
              <a:t> 2016</a:t>
            </a:r>
          </a:p>
          <a:p>
            <a:r>
              <a:rPr lang="fr-FR" dirty="0" err="1"/>
              <a:t>Mattsson</a:t>
            </a:r>
            <a:r>
              <a:rPr lang="fr-FR" dirty="0"/>
              <a:t> BBMT 2009</a:t>
            </a:r>
          </a:p>
        </p:txBody>
      </p:sp>
    </p:spTree>
    <p:extLst>
      <p:ext uri="{BB962C8B-B14F-4D97-AF65-F5344CB8AC3E}">
        <p14:creationId xmlns:p14="http://schemas.microsoft.com/office/powerpoint/2010/main" val="3909133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5BDE1C-DFEA-C613-71F5-351186D46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OUR PATIENT’S EVOLUTION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278F97D-C241-6A00-63C0-67DF9531A3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B52E7D-C6DC-AE58-3D4B-ECEB847A78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8302273-8BDD-573D-2E2F-61D4037BFB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883899"/>
            <a:ext cx="12192000" cy="557212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F67DC96-549B-4C62-B7C0-ADCB9872F9F7}"/>
              </a:ext>
            </a:extLst>
          </p:cNvPr>
          <p:cNvSpPr txBox="1"/>
          <p:nvPr/>
        </p:nvSpPr>
        <p:spPr>
          <a:xfrm>
            <a:off x="10960606" y="2328980"/>
            <a:ext cx="423514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r"/>
            <a:r>
              <a:rPr lang="fr-FR" sz="2400" b="1" dirty="0"/>
              <a:t>X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0416D8B-757B-2123-5FDA-6CB4E78C9DCD}"/>
              </a:ext>
            </a:extLst>
          </p:cNvPr>
          <p:cNvSpPr txBox="1"/>
          <p:nvPr/>
        </p:nvSpPr>
        <p:spPr>
          <a:xfrm>
            <a:off x="9641683" y="2304624"/>
            <a:ext cx="12482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chemeClr val="tx2"/>
                </a:solidFill>
              </a:rPr>
              <a:t>ANC&gt;0,5</a:t>
            </a:r>
          </a:p>
          <a:p>
            <a:pPr algn="ctr"/>
            <a:r>
              <a:rPr lang="fr-FR" b="1" dirty="0">
                <a:solidFill>
                  <a:schemeClr val="tx2"/>
                </a:solidFill>
              </a:rPr>
              <a:t>12-DEC-25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40E8CE0A-4484-44E9-E87D-76C78BD9FB7F}"/>
              </a:ext>
            </a:extLst>
          </p:cNvPr>
          <p:cNvCxnSpPr>
            <a:cxnSpLocks/>
          </p:cNvCxnSpPr>
          <p:nvPr/>
        </p:nvCxnSpPr>
        <p:spPr>
          <a:xfrm>
            <a:off x="2647950" y="3335676"/>
            <a:ext cx="0" cy="2638425"/>
          </a:xfrm>
          <a:prstGeom prst="line">
            <a:avLst/>
          </a:prstGeom>
          <a:ln w="38100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16F6800A-EEE1-5BFE-CCDA-D4AF7AF0E035}"/>
              </a:ext>
            </a:extLst>
          </p:cNvPr>
          <p:cNvSpPr txBox="1"/>
          <p:nvPr/>
        </p:nvSpPr>
        <p:spPr>
          <a:xfrm>
            <a:off x="1907265" y="2627790"/>
            <a:ext cx="148136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chemeClr val="tx2"/>
                </a:solidFill>
              </a:rPr>
              <a:t>D0 ATGAM</a:t>
            </a:r>
          </a:p>
          <a:p>
            <a:pPr algn="ctr"/>
            <a:r>
              <a:rPr lang="fr-FR" sz="2000" b="1" dirty="0">
                <a:solidFill>
                  <a:schemeClr val="tx2"/>
                </a:solidFill>
              </a:rPr>
              <a:t>03-OCT-25</a:t>
            </a:r>
          </a:p>
        </p:txBody>
      </p:sp>
    </p:spTree>
    <p:extLst>
      <p:ext uri="{BB962C8B-B14F-4D97-AF65-F5344CB8AC3E}">
        <p14:creationId xmlns:p14="http://schemas.microsoft.com/office/powerpoint/2010/main" val="41411256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AF9897-E754-F4DC-B0C6-DE84FEC15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TAKE HOME MESSAGE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2324D9C-7B9B-F540-70E9-2A32957D2F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A5156B3-1EBF-592C-33BA-B13B06877E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51947"/>
            <a:ext cx="10515599" cy="4534478"/>
          </a:xfrm>
        </p:spPr>
        <p:txBody>
          <a:bodyPr/>
          <a:lstStyle/>
          <a:p>
            <a:r>
              <a:rPr lang="en-US" b="1" noProof="0" dirty="0">
                <a:solidFill>
                  <a:schemeClr val="accent5"/>
                </a:solidFill>
              </a:rPr>
              <a:t>CAN WE proceed to </a:t>
            </a:r>
            <a:r>
              <a:rPr lang="en-US" b="1" noProof="0" dirty="0" err="1">
                <a:solidFill>
                  <a:schemeClr val="accent5"/>
                </a:solidFill>
              </a:rPr>
              <a:t>alloHCT</a:t>
            </a:r>
            <a:r>
              <a:rPr lang="en-US" b="1" noProof="0" dirty="0">
                <a:solidFill>
                  <a:schemeClr val="accent5"/>
                </a:solidFill>
              </a:rPr>
              <a:t> under active infection?</a:t>
            </a:r>
          </a:p>
          <a:p>
            <a:pPr lvl="1"/>
            <a:r>
              <a:rPr lang="en-US" dirty="0"/>
              <a:t>Feasible… but risky </a:t>
            </a:r>
          </a:p>
          <a:p>
            <a:pPr lvl="1"/>
            <a:r>
              <a:rPr lang="en-US" dirty="0"/>
              <a:t>No robust study to date</a:t>
            </a:r>
          </a:p>
          <a:p>
            <a:pPr lvl="1"/>
            <a:r>
              <a:rPr lang="en-US" dirty="0"/>
              <a:t>We CAN, but SHOULD we? </a:t>
            </a:r>
          </a:p>
          <a:p>
            <a:r>
              <a:rPr lang="en-US" b="1" noProof="0" dirty="0">
                <a:solidFill>
                  <a:schemeClr val="accent1"/>
                </a:solidFill>
              </a:rPr>
              <a:t>HOW to transplant a patient with an active infection?</a:t>
            </a:r>
          </a:p>
          <a:p>
            <a:pPr lvl="1"/>
            <a:r>
              <a:rPr lang="en-US" b="1" dirty="0"/>
              <a:t>1. Ensure a correct diagnosis: </a:t>
            </a:r>
            <a:r>
              <a:rPr lang="en-US" dirty="0"/>
              <a:t>immunologic vs inherited BMF</a:t>
            </a:r>
          </a:p>
          <a:p>
            <a:pPr lvl="1"/>
            <a:r>
              <a:rPr lang="en-US" b="1" noProof="0" dirty="0"/>
              <a:t>2. Optimize infection control</a:t>
            </a:r>
            <a:endParaRPr lang="en-US" b="1" dirty="0"/>
          </a:p>
          <a:p>
            <a:pPr lvl="2"/>
            <a:r>
              <a:rPr lang="en-US" noProof="0" dirty="0" err="1"/>
              <a:t>Collaborat</a:t>
            </a:r>
            <a:r>
              <a:rPr lang="en-US" dirty="0"/>
              <a:t>ion with infectious disease department</a:t>
            </a:r>
          </a:p>
          <a:p>
            <a:pPr lvl="2"/>
            <a:r>
              <a:rPr lang="en-US" noProof="0" dirty="0"/>
              <a:t>Access to </a:t>
            </a:r>
            <a:r>
              <a:rPr lang="en-US" dirty="0"/>
              <a:t>new therapies (</a:t>
            </a:r>
            <a:r>
              <a:rPr lang="en-US" dirty="0" err="1"/>
              <a:t>fosmanogepix</a:t>
            </a:r>
            <a:r>
              <a:rPr lang="en-US" dirty="0"/>
              <a:t>, phages…)</a:t>
            </a:r>
          </a:p>
          <a:p>
            <a:pPr lvl="2"/>
            <a:r>
              <a:rPr lang="en-US" dirty="0"/>
              <a:t>Role of pre-emptive therapies &amp; prophylaxis</a:t>
            </a:r>
          </a:p>
          <a:p>
            <a:pPr lvl="1"/>
            <a:r>
              <a:rPr lang="en-US" b="1" noProof="0" dirty="0"/>
              <a:t>3. Discuss optimal procedure</a:t>
            </a:r>
          </a:p>
          <a:p>
            <a:pPr lvl="2"/>
            <a:r>
              <a:rPr lang="en-US" dirty="0"/>
              <a:t>Adapt conditioning according to acquired / inherited BMF</a:t>
            </a:r>
          </a:p>
          <a:p>
            <a:pPr lvl="3"/>
            <a:r>
              <a:rPr lang="en-US" dirty="0"/>
              <a:t>Impact of peripheral blood stem cell: negative impact on OS ++ (Bacigalupo </a:t>
            </a:r>
            <a:r>
              <a:rPr lang="en-US" dirty="0" err="1"/>
              <a:t>Haematologica</a:t>
            </a:r>
            <a:r>
              <a:rPr lang="en-US" dirty="0"/>
              <a:t> 2015), but in that particular setting?</a:t>
            </a:r>
          </a:p>
          <a:p>
            <a:pPr lvl="2"/>
            <a:r>
              <a:rPr lang="en-US" noProof="0" dirty="0"/>
              <a:t>Donor</a:t>
            </a:r>
            <a:r>
              <a:rPr lang="en-US" dirty="0"/>
              <a:t> availability </a:t>
            </a:r>
          </a:p>
          <a:p>
            <a:pPr lvl="2"/>
            <a:endParaRPr lang="en-US" noProof="0" dirty="0"/>
          </a:p>
        </p:txBody>
      </p:sp>
      <p:pic>
        <p:nvPicPr>
          <p:cNvPr id="5" name="Image 4" descr="Phages vs antibiotiques - Parlons sciences">
            <a:extLst>
              <a:ext uri="{FF2B5EF4-FFF2-40B4-BE49-F238E27FC236}">
                <a16:creationId xmlns:a16="http://schemas.microsoft.com/office/drawing/2014/main" id="{A38EFEFF-21B8-6BDD-1382-7B35AAF989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7054" y="3173149"/>
            <a:ext cx="1211409" cy="121140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EC4025E-EC97-D128-B40D-1DE96374CE57}"/>
              </a:ext>
            </a:extLst>
          </p:cNvPr>
          <p:cNvSpPr txBox="1"/>
          <p:nvPr/>
        </p:nvSpPr>
        <p:spPr>
          <a:xfrm>
            <a:off x="2735032" y="5732422"/>
            <a:ext cx="6443431" cy="461665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fr-FR" sz="2400" b="1" dirty="0">
                <a:solidFill>
                  <a:schemeClr val="accent1"/>
                </a:solidFill>
                <a:sym typeface="Wingdings" panose="05000000000000000000" pitchFamily="2" charset="2"/>
              </a:rPr>
              <a:t> Use of granulocytes as a bridge to transplant? </a:t>
            </a:r>
            <a:endParaRPr lang="fr-FR" sz="2400" b="1" dirty="0">
              <a:solidFill>
                <a:schemeClr val="accent1"/>
              </a:solidFill>
            </a:endParaRPr>
          </a:p>
        </p:txBody>
      </p:sp>
      <p:pic>
        <p:nvPicPr>
          <p:cNvPr id="8" name="Graphique 7" descr="Balance de la justice avec un remplissage uni">
            <a:extLst>
              <a:ext uri="{FF2B5EF4-FFF2-40B4-BE49-F238E27FC236}">
                <a16:creationId xmlns:a16="http://schemas.microsoft.com/office/drawing/2014/main" id="{5B9F0D70-A217-3871-D6EC-888A7FE5DE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62237" y="1029624"/>
            <a:ext cx="1316225" cy="131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12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380A89-6690-7FEA-0DE9-E197E86AF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CENTRE DE COMPÉTENCE APLASIE/HPN RÉGIONAL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6792AE9-E802-8026-630E-DE739099AD54}"/>
              </a:ext>
            </a:extLst>
          </p:cNvPr>
          <p:cNvSpPr txBox="1"/>
          <p:nvPr/>
        </p:nvSpPr>
        <p:spPr>
          <a:xfrm>
            <a:off x="342543" y="1017843"/>
            <a:ext cx="5433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i="1" dirty="0" err="1">
                <a:solidFill>
                  <a:schemeClr val="accent1"/>
                </a:solidFill>
              </a:rPr>
              <a:t>CeRAMIC</a:t>
            </a:r>
            <a:r>
              <a:rPr lang="fr-FR" b="1" i="1" dirty="0">
                <a:solidFill>
                  <a:schemeClr val="accent1"/>
                </a:solidFill>
              </a:rPr>
              <a:t> - Centre de référence des aplasies médullaires idiopathiques et constitutionnelles</a:t>
            </a: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2F6284F9-2A9A-7922-64E8-43C3CDF5B6D8}"/>
              </a:ext>
            </a:extLst>
          </p:cNvPr>
          <p:cNvGrpSpPr/>
          <p:nvPr/>
        </p:nvGrpSpPr>
        <p:grpSpPr>
          <a:xfrm>
            <a:off x="127318" y="1577781"/>
            <a:ext cx="5205771" cy="5008170"/>
            <a:chOff x="2571066" y="1385276"/>
            <a:chExt cx="5205771" cy="500817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ED13426-8853-C0AD-2D24-00397BBE3E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71066" y="1385276"/>
              <a:ext cx="5205771" cy="5008170"/>
            </a:xfrm>
            <a:prstGeom prst="rect">
              <a:avLst/>
            </a:prstGeom>
          </p:spPr>
        </p:pic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3C321FDD-73AF-0C9C-6A77-C36375AFDFC2}"/>
                </a:ext>
              </a:extLst>
            </p:cNvPr>
            <p:cNvSpPr/>
            <p:nvPr/>
          </p:nvSpPr>
          <p:spPr>
            <a:xfrm>
              <a:off x="5490737" y="2684370"/>
              <a:ext cx="169211" cy="174660"/>
            </a:xfrm>
            <a:prstGeom prst="ellipse">
              <a:avLst/>
            </a:prstGeom>
            <a:solidFill>
              <a:srgbClr val="E76254"/>
            </a:solidFill>
            <a:ln w="19050">
              <a:solidFill>
                <a:schemeClr val="tx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highlight>
                  <a:srgbClr val="FFFF00"/>
                </a:highlight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375F2FFB-8369-4CE8-C279-8494C9FD248E}"/>
                </a:ext>
              </a:extLst>
            </p:cNvPr>
            <p:cNvSpPr/>
            <p:nvPr/>
          </p:nvSpPr>
          <p:spPr>
            <a:xfrm>
              <a:off x="3977352" y="3393794"/>
              <a:ext cx="169211" cy="174660"/>
            </a:xfrm>
            <a:prstGeom prst="ellipse">
              <a:avLst/>
            </a:prstGeom>
            <a:solidFill>
              <a:srgbClr val="00B050"/>
            </a:solidFill>
            <a:ln w="19050">
              <a:solidFill>
                <a:schemeClr val="tx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highlight>
                  <a:srgbClr val="FFFF00"/>
                </a:highlight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784609A8-02AB-86C1-D541-739799C64065}"/>
                </a:ext>
              </a:extLst>
            </p:cNvPr>
            <p:cNvSpPr/>
            <p:nvPr/>
          </p:nvSpPr>
          <p:spPr>
            <a:xfrm>
              <a:off x="6086325" y="4398949"/>
              <a:ext cx="169211" cy="174660"/>
            </a:xfrm>
            <a:prstGeom prst="ellipse">
              <a:avLst/>
            </a:prstGeom>
            <a:solidFill>
              <a:srgbClr val="00B050"/>
            </a:solidFill>
            <a:ln w="19050">
              <a:solidFill>
                <a:schemeClr val="tx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highlight>
                  <a:srgbClr val="FFFF00"/>
                </a:highlight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EFB9860-2A3E-051C-9436-86C42486316D}"/>
                </a:ext>
              </a:extLst>
            </p:cNvPr>
            <p:cNvSpPr/>
            <p:nvPr/>
          </p:nvSpPr>
          <p:spPr>
            <a:xfrm>
              <a:off x="4598810" y="5554138"/>
              <a:ext cx="169211" cy="174660"/>
            </a:xfrm>
            <a:prstGeom prst="ellipse">
              <a:avLst/>
            </a:prstGeom>
            <a:solidFill>
              <a:srgbClr val="00B050"/>
            </a:solidFill>
            <a:ln w="19050">
              <a:solidFill>
                <a:schemeClr val="tx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highlight>
                  <a:srgbClr val="FFFF00"/>
                </a:highlight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51318F37-931F-2135-18CD-4A6C939F3A89}"/>
                </a:ext>
              </a:extLst>
            </p:cNvPr>
            <p:cNvSpPr/>
            <p:nvPr/>
          </p:nvSpPr>
          <p:spPr>
            <a:xfrm>
              <a:off x="5289398" y="2872625"/>
              <a:ext cx="169211" cy="174660"/>
            </a:xfrm>
            <a:prstGeom prst="ellipse">
              <a:avLst/>
            </a:prstGeom>
            <a:solidFill>
              <a:srgbClr val="E76254"/>
            </a:solidFill>
            <a:ln w="19050">
              <a:solidFill>
                <a:schemeClr val="tx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highlight>
                  <a:srgbClr val="FFFF00"/>
                </a:highlight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4982DE95-3095-635C-DF32-925FFB93E569}"/>
                </a:ext>
              </a:extLst>
            </p:cNvPr>
            <p:cNvSpPr txBox="1"/>
            <p:nvPr/>
          </p:nvSpPr>
          <p:spPr>
            <a:xfrm>
              <a:off x="4259004" y="5688167"/>
              <a:ext cx="848822" cy="307777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l"/>
              <a:r>
                <a:rPr lang="fr-FR" sz="1400" b="1" dirty="0"/>
                <a:t>Toulouse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F9C968C-4170-69BC-0B78-D0C11C6B08C9}"/>
                </a:ext>
              </a:extLst>
            </p:cNvPr>
            <p:cNvSpPr txBox="1"/>
            <p:nvPr/>
          </p:nvSpPr>
          <p:spPr>
            <a:xfrm>
              <a:off x="3707853" y="3548594"/>
              <a:ext cx="708207" cy="307777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l"/>
              <a:r>
                <a:rPr lang="fr-FR" sz="1400" b="1" dirty="0"/>
                <a:t>Nantes</a:t>
              </a: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884F8560-052B-1346-6BCB-4BDDD4277505}"/>
                </a:ext>
              </a:extLst>
            </p:cNvPr>
            <p:cNvSpPr/>
            <p:nvPr/>
          </p:nvSpPr>
          <p:spPr>
            <a:xfrm>
              <a:off x="4146563" y="4816675"/>
              <a:ext cx="169211" cy="174660"/>
            </a:xfrm>
            <a:prstGeom prst="ellipse">
              <a:avLst/>
            </a:prstGeom>
            <a:solidFill>
              <a:srgbClr val="00B050"/>
            </a:solidFill>
            <a:ln w="19050">
              <a:solidFill>
                <a:schemeClr val="tx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highlight>
                  <a:srgbClr val="FFFF00"/>
                </a:highlight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D2390E0A-772E-A94E-605F-4BDB9B456D83}"/>
                </a:ext>
              </a:extLst>
            </p:cNvPr>
            <p:cNvSpPr txBox="1"/>
            <p:nvPr/>
          </p:nvSpPr>
          <p:spPr>
            <a:xfrm>
              <a:off x="3806757" y="4950704"/>
              <a:ext cx="895823" cy="307777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l"/>
              <a:r>
                <a:rPr lang="fr-FR" sz="1400" b="1" dirty="0"/>
                <a:t>Bordeaux</a:t>
              </a: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0ECC6CD6-2F0D-1C6F-568B-543ABC23A11C}"/>
                </a:ext>
              </a:extLst>
            </p:cNvPr>
            <p:cNvSpPr/>
            <p:nvPr/>
          </p:nvSpPr>
          <p:spPr>
            <a:xfrm>
              <a:off x="6011394" y="5171151"/>
              <a:ext cx="169211" cy="174660"/>
            </a:xfrm>
            <a:prstGeom prst="ellipse">
              <a:avLst/>
            </a:prstGeom>
            <a:solidFill>
              <a:srgbClr val="00B050"/>
            </a:solidFill>
            <a:ln w="19050">
              <a:solidFill>
                <a:schemeClr val="tx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highlight>
                  <a:srgbClr val="FFFF00"/>
                </a:highlight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26123D16-F9AB-871D-5E49-50AC6C1CB130}"/>
                </a:ext>
              </a:extLst>
            </p:cNvPr>
            <p:cNvSpPr txBox="1"/>
            <p:nvPr/>
          </p:nvSpPr>
          <p:spPr>
            <a:xfrm>
              <a:off x="5671588" y="5305180"/>
              <a:ext cx="878189" cy="307777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l"/>
              <a:r>
                <a:rPr lang="fr-FR" sz="1400" b="1" dirty="0"/>
                <a:t>Marseille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F2A542B2-3B17-49C8-F199-A635A5C57AB2}"/>
                </a:ext>
              </a:extLst>
            </p:cNvPr>
            <p:cNvSpPr txBox="1"/>
            <p:nvPr/>
          </p:nvSpPr>
          <p:spPr>
            <a:xfrm>
              <a:off x="5906851" y="4498794"/>
              <a:ext cx="528158" cy="307777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l"/>
              <a:r>
                <a:rPr lang="fr-FR" sz="1400" b="1" dirty="0"/>
                <a:t>Lyon</a:t>
              </a: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2DA2FA26-5549-CD7A-9B66-71901EDD912C}"/>
                </a:ext>
              </a:extLst>
            </p:cNvPr>
            <p:cNvSpPr/>
            <p:nvPr/>
          </p:nvSpPr>
          <p:spPr>
            <a:xfrm>
              <a:off x="7078701" y="5385394"/>
              <a:ext cx="169211" cy="174660"/>
            </a:xfrm>
            <a:prstGeom prst="ellipse">
              <a:avLst/>
            </a:prstGeom>
            <a:solidFill>
              <a:srgbClr val="00B050"/>
            </a:solidFill>
            <a:ln w="19050">
              <a:solidFill>
                <a:schemeClr val="tx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highlight>
                  <a:srgbClr val="FFFF00"/>
                </a:highlight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40164BD5-29BE-8DA0-7858-BE74768AB31F}"/>
                </a:ext>
              </a:extLst>
            </p:cNvPr>
            <p:cNvSpPr txBox="1"/>
            <p:nvPr/>
          </p:nvSpPr>
          <p:spPr>
            <a:xfrm>
              <a:off x="6822060" y="5129678"/>
              <a:ext cx="513282" cy="307777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l"/>
              <a:r>
                <a:rPr lang="fr-FR" sz="1400" b="1" dirty="0"/>
                <a:t>Nice</a:t>
              </a: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5C65E1DA-4596-67BC-0CA5-6F97ED3643B2}"/>
                </a:ext>
              </a:extLst>
            </p:cNvPr>
            <p:cNvSpPr/>
            <p:nvPr/>
          </p:nvSpPr>
          <p:spPr>
            <a:xfrm>
              <a:off x="3637546" y="2931217"/>
              <a:ext cx="169211" cy="174660"/>
            </a:xfrm>
            <a:prstGeom prst="ellipse">
              <a:avLst/>
            </a:prstGeom>
            <a:solidFill>
              <a:srgbClr val="00B050"/>
            </a:solidFill>
            <a:ln w="19050">
              <a:solidFill>
                <a:schemeClr val="tx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highlight>
                  <a:srgbClr val="FFFF00"/>
                </a:highlight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0391F233-087C-6AE1-0034-5947331A8447}"/>
                </a:ext>
              </a:extLst>
            </p:cNvPr>
            <p:cNvSpPr txBox="1"/>
            <p:nvPr/>
          </p:nvSpPr>
          <p:spPr>
            <a:xfrm>
              <a:off x="3368047" y="3086017"/>
              <a:ext cx="727059" cy="307777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l"/>
              <a:r>
                <a:rPr lang="fr-FR" sz="1400" b="1" dirty="0"/>
                <a:t>Rennes</a:t>
              </a: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0D37B79C-8BCB-535A-671C-9AA465F7D47A}"/>
                </a:ext>
              </a:extLst>
            </p:cNvPr>
            <p:cNvSpPr/>
            <p:nvPr/>
          </p:nvSpPr>
          <p:spPr>
            <a:xfrm>
              <a:off x="5463956" y="1744671"/>
              <a:ext cx="169211" cy="174660"/>
            </a:xfrm>
            <a:prstGeom prst="ellipse">
              <a:avLst/>
            </a:prstGeom>
            <a:solidFill>
              <a:srgbClr val="00B050"/>
            </a:solidFill>
            <a:ln w="19050">
              <a:solidFill>
                <a:schemeClr val="tx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highlight>
                  <a:srgbClr val="FFFF00"/>
                </a:highlight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D2397425-B2AC-0855-E190-7D83FC36F31F}"/>
                </a:ext>
              </a:extLst>
            </p:cNvPr>
            <p:cNvSpPr txBox="1"/>
            <p:nvPr/>
          </p:nvSpPr>
          <p:spPr>
            <a:xfrm>
              <a:off x="5253362" y="1897506"/>
              <a:ext cx="484428" cy="307777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l"/>
              <a:r>
                <a:rPr lang="fr-FR" sz="1400" b="1" dirty="0"/>
                <a:t>Lille</a:t>
              </a: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E2D07686-7D03-6AF9-CCB6-022908872AFF}"/>
                </a:ext>
              </a:extLst>
            </p:cNvPr>
            <p:cNvSpPr/>
            <p:nvPr/>
          </p:nvSpPr>
          <p:spPr>
            <a:xfrm>
              <a:off x="6405011" y="2794189"/>
              <a:ext cx="169211" cy="174660"/>
            </a:xfrm>
            <a:prstGeom prst="ellipse">
              <a:avLst/>
            </a:prstGeom>
            <a:solidFill>
              <a:srgbClr val="00B050"/>
            </a:solidFill>
            <a:ln w="19050">
              <a:solidFill>
                <a:schemeClr val="tx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highlight>
                  <a:srgbClr val="FFFF00"/>
                </a:highlight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4FA4F085-AB22-C226-4EF0-892572F8FE86}"/>
                </a:ext>
              </a:extLst>
            </p:cNvPr>
            <p:cNvSpPr txBox="1"/>
            <p:nvPr/>
          </p:nvSpPr>
          <p:spPr>
            <a:xfrm>
              <a:off x="6174126" y="2932128"/>
              <a:ext cx="647934" cy="307777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l"/>
              <a:r>
                <a:rPr lang="fr-FR" sz="1400" b="1" dirty="0"/>
                <a:t>Nancy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46B76E15-F5AD-9811-CD1D-182C60E03897}"/>
                </a:ext>
              </a:extLst>
            </p:cNvPr>
            <p:cNvSpPr/>
            <p:nvPr/>
          </p:nvSpPr>
          <p:spPr>
            <a:xfrm>
              <a:off x="7195368" y="2710289"/>
              <a:ext cx="169211" cy="174660"/>
            </a:xfrm>
            <a:prstGeom prst="ellipse">
              <a:avLst/>
            </a:prstGeom>
            <a:solidFill>
              <a:srgbClr val="00B050"/>
            </a:solidFill>
            <a:ln w="19050">
              <a:solidFill>
                <a:schemeClr val="tx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highlight>
                  <a:srgbClr val="FFFF00"/>
                </a:highlight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CA95FBD0-1D0C-ECEF-9BDB-C398E69EE6E7}"/>
                </a:ext>
              </a:extLst>
            </p:cNvPr>
            <p:cNvSpPr txBox="1"/>
            <p:nvPr/>
          </p:nvSpPr>
          <p:spPr>
            <a:xfrm>
              <a:off x="6498093" y="2431977"/>
              <a:ext cx="988091" cy="307777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l"/>
              <a:r>
                <a:rPr lang="fr-FR" sz="1400" b="1" dirty="0"/>
                <a:t>Strasbourg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C0BBDAFF-87ED-E1E0-E16C-30FB36A8CB1C}"/>
                </a:ext>
              </a:extLst>
            </p:cNvPr>
            <p:cNvSpPr txBox="1"/>
            <p:nvPr/>
          </p:nvSpPr>
          <p:spPr>
            <a:xfrm>
              <a:off x="4815226" y="3047285"/>
              <a:ext cx="1091625" cy="307777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l"/>
              <a:r>
                <a:rPr lang="fr-FR" sz="1400" b="1" dirty="0"/>
                <a:t>Saint Louis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331D5C4C-AC14-448A-FDAA-5536C9B4D905}"/>
                </a:ext>
              </a:extLst>
            </p:cNvPr>
            <p:cNvSpPr txBox="1"/>
            <p:nvPr/>
          </p:nvSpPr>
          <p:spPr>
            <a:xfrm>
              <a:off x="4981718" y="2417224"/>
              <a:ext cx="1232248" cy="307777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l"/>
              <a:r>
                <a:rPr lang="fr-FR" sz="1400" b="1" dirty="0"/>
                <a:t>Robert Debré</a:t>
              </a:r>
            </a:p>
          </p:txBody>
        </p:sp>
      </p:grpSp>
      <p:sp>
        <p:nvSpPr>
          <p:cNvPr id="34" name="Ellipse 33">
            <a:extLst>
              <a:ext uri="{FF2B5EF4-FFF2-40B4-BE49-F238E27FC236}">
                <a16:creationId xmlns:a16="http://schemas.microsoft.com/office/drawing/2014/main" id="{D98D1A63-439E-05FA-57F1-130C7C00376F}"/>
              </a:ext>
            </a:extLst>
          </p:cNvPr>
          <p:cNvSpPr/>
          <p:nvPr/>
        </p:nvSpPr>
        <p:spPr>
          <a:xfrm>
            <a:off x="3395991" y="6217301"/>
            <a:ext cx="169211" cy="174660"/>
          </a:xfrm>
          <a:prstGeom prst="ellipse">
            <a:avLst/>
          </a:prstGeom>
          <a:solidFill>
            <a:srgbClr val="E76254"/>
          </a:solidFill>
          <a:ln w="19050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highlight>
                <a:srgbClr val="FFFF00"/>
              </a:highlight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D9A3F1AF-DAE9-36AD-FDD1-2D49A692CF02}"/>
              </a:ext>
            </a:extLst>
          </p:cNvPr>
          <p:cNvSpPr txBox="1"/>
          <p:nvPr/>
        </p:nvSpPr>
        <p:spPr>
          <a:xfrm>
            <a:off x="3567646" y="6150743"/>
            <a:ext cx="2306081" cy="30777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fr-FR" sz="1400" b="1" dirty="0"/>
              <a:t>Centre de référence national</a:t>
            </a: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53E980B9-C9C2-C024-77A7-2BE6131C0043}"/>
              </a:ext>
            </a:extLst>
          </p:cNvPr>
          <p:cNvSpPr/>
          <p:nvPr/>
        </p:nvSpPr>
        <p:spPr>
          <a:xfrm>
            <a:off x="3412458" y="6490066"/>
            <a:ext cx="169211" cy="174660"/>
          </a:xfrm>
          <a:prstGeom prst="ellipse">
            <a:avLst/>
          </a:prstGeom>
          <a:solidFill>
            <a:srgbClr val="00B050"/>
          </a:solidFill>
          <a:ln w="19050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highlight>
                <a:srgbClr val="FFFF00"/>
              </a:highlight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EEADECEB-3E2C-992E-52EB-857B6F418462}"/>
              </a:ext>
            </a:extLst>
          </p:cNvPr>
          <p:cNvSpPr txBox="1"/>
          <p:nvPr/>
        </p:nvSpPr>
        <p:spPr>
          <a:xfrm>
            <a:off x="3578278" y="6420113"/>
            <a:ext cx="2503891" cy="30777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fr-FR" sz="1400" b="1" dirty="0"/>
              <a:t>Centre de compétence régional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FAA93932-9D05-7031-5535-446EF816992B}"/>
              </a:ext>
            </a:extLst>
          </p:cNvPr>
          <p:cNvSpPr txBox="1"/>
          <p:nvPr/>
        </p:nvSpPr>
        <p:spPr>
          <a:xfrm>
            <a:off x="6320792" y="1155896"/>
            <a:ext cx="2262864" cy="615553"/>
          </a:xfrm>
          <a:prstGeom prst="rect">
            <a:avLst/>
          </a:prstGeom>
          <a:solidFill>
            <a:schemeClr val="bg2">
              <a:alpha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/>
            </a:lvl1pPr>
          </a:lstStyle>
          <a:p>
            <a:r>
              <a:rPr lang="fr-FR" dirty="0"/>
              <a:t>Adulte</a:t>
            </a:r>
          </a:p>
          <a:p>
            <a:r>
              <a:rPr lang="fr-FR" sz="1600" b="0" dirty="0"/>
              <a:t>Dr Vincent ALCAZER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E73B45E4-0263-E2C3-A1FA-BB3C7987B50A}"/>
              </a:ext>
            </a:extLst>
          </p:cNvPr>
          <p:cNvSpPr txBox="1"/>
          <p:nvPr/>
        </p:nvSpPr>
        <p:spPr>
          <a:xfrm>
            <a:off x="9090936" y="1155897"/>
            <a:ext cx="2262864" cy="615553"/>
          </a:xfrm>
          <a:prstGeom prst="rect">
            <a:avLst/>
          </a:prstGeom>
          <a:solidFill>
            <a:schemeClr val="accent3">
              <a:alpha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/>
            </a:lvl1pPr>
          </a:lstStyle>
          <a:p>
            <a:r>
              <a:rPr lang="fr-FR" dirty="0"/>
              <a:t>Pédiatrique</a:t>
            </a:r>
          </a:p>
          <a:p>
            <a:r>
              <a:rPr lang="fr-FR" sz="1600" b="0" dirty="0"/>
              <a:t>Dr Cécile RENARD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4DEE89D0-07F8-34F3-CC96-0FCE2F8229BF}"/>
              </a:ext>
            </a:extLst>
          </p:cNvPr>
          <p:cNvSpPr txBox="1"/>
          <p:nvPr/>
        </p:nvSpPr>
        <p:spPr>
          <a:xfrm>
            <a:off x="7021143" y="2019049"/>
            <a:ext cx="3771200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1"/>
                </a:solidFill>
              </a:rPr>
              <a:t>Développement du réseau régional 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D62AA765-4E89-B27B-8603-F5253C251C65}"/>
              </a:ext>
            </a:extLst>
          </p:cNvPr>
          <p:cNvSpPr txBox="1"/>
          <p:nvPr/>
        </p:nvSpPr>
        <p:spPr>
          <a:xfrm>
            <a:off x="6107238" y="3943458"/>
            <a:ext cx="5322762" cy="135421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1"/>
                </a:solidFill>
              </a:rPr>
              <a:t>Avis complémentaires </a:t>
            </a:r>
          </a:p>
          <a:p>
            <a:pPr marL="285750" indent="-285750">
              <a:buFontTx/>
              <a:buChar char="-"/>
            </a:pPr>
            <a:r>
              <a:rPr lang="fr-FR" sz="1600" b="1" dirty="0"/>
              <a:t>RCP locale pour les validations « simples</a:t>
            </a:r>
            <a:r>
              <a:rPr lang="fr-FR" sz="1600" dirty="0"/>
              <a:t> » (iC5 en première ligne, évaluation indication greffe etc…)</a:t>
            </a:r>
          </a:p>
          <a:p>
            <a:pPr marL="285750" indent="-285750">
              <a:buFontTx/>
              <a:buChar char="-"/>
            </a:pPr>
            <a:r>
              <a:rPr lang="fr-FR" sz="1600" dirty="0"/>
              <a:t>Accès </a:t>
            </a:r>
            <a:r>
              <a:rPr lang="fr-FR" sz="1600" b="1" dirty="0"/>
              <a:t>essais cliniques, nouveaux traitements</a:t>
            </a:r>
            <a:r>
              <a:rPr lang="fr-FR" sz="1600" dirty="0"/>
              <a:t>…</a:t>
            </a:r>
          </a:p>
          <a:p>
            <a:pPr marL="285750" indent="-285750">
              <a:buFontTx/>
              <a:buChar char="-"/>
            </a:pPr>
            <a:r>
              <a:rPr lang="fr-FR" sz="1600" dirty="0"/>
              <a:t>Complément rapide de la RCP nationale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C32B80A2-E161-4DFC-785F-6583CE537D4C}"/>
              </a:ext>
            </a:extLst>
          </p:cNvPr>
          <p:cNvSpPr txBox="1"/>
          <p:nvPr/>
        </p:nvSpPr>
        <p:spPr>
          <a:xfrm>
            <a:off x="6107238" y="5258238"/>
            <a:ext cx="5322762" cy="113877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1"/>
                </a:solidFill>
              </a:rPr>
              <a:t>Organisation du suivi</a:t>
            </a:r>
          </a:p>
          <a:p>
            <a:pPr marL="285750" indent="-285750">
              <a:buFontTx/>
              <a:buChar char="-"/>
            </a:pPr>
            <a:r>
              <a:rPr lang="fr-FR" sz="1600" dirty="0"/>
              <a:t>Suivi patient dans les centres de périphérie</a:t>
            </a:r>
          </a:p>
          <a:p>
            <a:pPr marL="285750" indent="-285750">
              <a:buFontTx/>
              <a:buChar char="-"/>
            </a:pPr>
            <a:r>
              <a:rPr lang="fr-FR" sz="1600" dirty="0"/>
              <a:t>Centralisation si besoin de la surveillance médullaire</a:t>
            </a:r>
          </a:p>
          <a:p>
            <a:pPr algn="ctr"/>
            <a:endParaRPr lang="fr-FR" dirty="0"/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E0CCC1FB-2648-5348-A038-65FCB2290D05}"/>
              </a:ext>
            </a:extLst>
          </p:cNvPr>
          <p:cNvSpPr txBox="1"/>
          <p:nvPr/>
        </p:nvSpPr>
        <p:spPr>
          <a:xfrm>
            <a:off x="6130070" y="2388273"/>
            <a:ext cx="513763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600" b="1" dirty="0">
                <a:sym typeface="Wingdings" panose="05000000000000000000" pitchFamily="2" charset="2"/>
              </a:rPr>
              <a:t>Amélioration du diagnostic </a:t>
            </a:r>
            <a:r>
              <a:rPr lang="fr-FR" sz="1600" dirty="0">
                <a:sym typeface="Wingdings" panose="05000000000000000000" pitchFamily="2" charset="2"/>
              </a:rPr>
              <a:t>sur le territoire (plaquettes info HPN pour les centres périphériques</a:t>
            </a:r>
          </a:p>
          <a:p>
            <a:pPr marL="285750" indent="-285750">
              <a:buFontTx/>
              <a:buChar char="-"/>
            </a:pPr>
            <a:r>
              <a:rPr lang="fr-FR" sz="1600" dirty="0">
                <a:sym typeface="Wingdings" panose="05000000000000000000" pitchFamily="2" charset="2"/>
              </a:rPr>
              <a:t>Communication autour des </a:t>
            </a:r>
            <a:r>
              <a:rPr lang="fr-FR" sz="1600" b="1" dirty="0">
                <a:sym typeface="Wingdings" panose="05000000000000000000" pitchFamily="2" charset="2"/>
              </a:rPr>
              <a:t>essais cliniques ouverts</a:t>
            </a:r>
          </a:p>
          <a:p>
            <a:pPr marL="285750" indent="-285750">
              <a:buFontTx/>
              <a:buChar char="-"/>
            </a:pPr>
            <a:r>
              <a:rPr lang="fr-FR" sz="1600" b="1" dirty="0">
                <a:sym typeface="Wingdings" panose="05000000000000000000" pitchFamily="2" charset="2"/>
              </a:rPr>
              <a:t>Base de données régionale </a:t>
            </a:r>
          </a:p>
          <a:p>
            <a:pPr marL="285750" indent="-285750">
              <a:buFontTx/>
              <a:buChar char="-"/>
            </a:pPr>
            <a:r>
              <a:rPr lang="fr-FR" sz="1600" b="1" dirty="0">
                <a:sym typeface="Wingdings" panose="05000000000000000000" pitchFamily="2" charset="2"/>
              </a:rPr>
              <a:t>Journées de formation AURA aplasies/HPN </a:t>
            </a:r>
          </a:p>
          <a:p>
            <a:pPr marL="742950" lvl="1" indent="-285750">
              <a:buFontTx/>
              <a:buChar char="-"/>
            </a:pPr>
            <a:r>
              <a:rPr lang="fr-FR" sz="1600" dirty="0">
                <a:sym typeface="Wingdings" panose="05000000000000000000" pitchFamily="2" charset="2"/>
              </a:rPr>
              <a:t>1</a:t>
            </a:r>
            <a:r>
              <a:rPr lang="fr-FR" sz="1600" baseline="30000" dirty="0">
                <a:sym typeface="Wingdings" panose="05000000000000000000" pitchFamily="2" charset="2"/>
              </a:rPr>
              <a:t>ère</a:t>
            </a:r>
            <a:r>
              <a:rPr lang="fr-FR" sz="1600" dirty="0">
                <a:sym typeface="Wingdings" panose="05000000000000000000" pitchFamily="2" charset="2"/>
              </a:rPr>
              <a:t> = janvier 2024 à Lyon, 2</a:t>
            </a:r>
            <a:r>
              <a:rPr lang="fr-FR" sz="1600" baseline="30000" dirty="0">
                <a:sym typeface="Wingdings" panose="05000000000000000000" pitchFamily="2" charset="2"/>
              </a:rPr>
              <a:t>ème</a:t>
            </a:r>
            <a:r>
              <a:rPr lang="fr-FR" sz="1600" dirty="0">
                <a:sym typeface="Wingdings" panose="05000000000000000000" pitchFamily="2" charset="2"/>
              </a:rPr>
              <a:t> en 2027</a:t>
            </a:r>
            <a:r>
              <a:rPr lang="fr-FR" sz="1600" b="1" dirty="0">
                <a:sym typeface="Wingdings" panose="05000000000000000000" pitchFamily="2" charset="2"/>
              </a:rPr>
              <a:t>?</a:t>
            </a:r>
            <a:endParaRPr lang="fr-FR" sz="1600" b="1" dirty="0"/>
          </a:p>
        </p:txBody>
      </p: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1CB5EE05-0704-146D-C66F-B3BE61CB98B6}"/>
              </a:ext>
            </a:extLst>
          </p:cNvPr>
          <p:cNvCxnSpPr>
            <a:cxnSpLocks/>
            <a:stCxn id="10" idx="7"/>
            <a:endCxn id="50" idx="1"/>
          </p:cNvCxnSpPr>
          <p:nvPr/>
        </p:nvCxnSpPr>
        <p:spPr>
          <a:xfrm flipV="1">
            <a:off x="3787008" y="3580860"/>
            <a:ext cx="2266192" cy="103617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354FB9CC-F344-FBFF-C427-D9F9F4D32D9B}"/>
              </a:ext>
            </a:extLst>
          </p:cNvPr>
          <p:cNvSpPr/>
          <p:nvPr/>
        </p:nvSpPr>
        <p:spPr>
          <a:xfrm>
            <a:off x="6053200" y="973270"/>
            <a:ext cx="5433949" cy="521518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5" name="Image 54" descr="Une image contenant Police, Graphique, graphisme, logo&#10;&#10;Le contenu généré par l’IA peut être incorrect.">
            <a:extLst>
              <a:ext uri="{FF2B5EF4-FFF2-40B4-BE49-F238E27FC236}">
                <a16:creationId xmlns:a16="http://schemas.microsoft.com/office/drawing/2014/main" id="{343AD7B4-5854-5FA9-62D4-B941F0F0C5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16" y="6146392"/>
            <a:ext cx="1379095" cy="654402"/>
          </a:xfrm>
          <a:prstGeom prst="rect">
            <a:avLst/>
          </a:prstGeom>
        </p:spPr>
      </p:pic>
      <p:pic>
        <p:nvPicPr>
          <p:cNvPr id="2050" name="Picture 2" descr="CeRAMIC - Centre de référence des aplasies médullaires acquises et  constitutionnelles - MaRIH - Filière de santé Maladies Rares  Immuno-Hématologiques">
            <a:extLst>
              <a:ext uri="{FF2B5EF4-FFF2-40B4-BE49-F238E27FC236}">
                <a16:creationId xmlns:a16="http://schemas.microsoft.com/office/drawing/2014/main" id="{15FB7E80-6CD8-431D-9B8E-B9EE4EE9BC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18" y="1664174"/>
            <a:ext cx="1379095" cy="999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30261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MERCI POUR VOTRE ATTENTION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269E8E2-04AD-3034-C905-E93D1C25DE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45532" y="6185693"/>
            <a:ext cx="3987800" cy="261937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294967295"/>
          </p:nvPr>
        </p:nvSpPr>
        <p:spPr>
          <a:xfrm>
            <a:off x="11684000" y="6134100"/>
            <a:ext cx="508000" cy="365125"/>
          </a:xfrm>
        </p:spPr>
        <p:txBody>
          <a:bodyPr/>
          <a:lstStyle/>
          <a:p>
            <a:fld id="{2EF09C35-E305-42A7-A64A-B3213C85CB51}" type="slidenum">
              <a:rPr lang="en-GB" smtClean="0"/>
              <a:pPr/>
              <a:t>21</a:t>
            </a:fld>
            <a:endParaRPr lang="en-GB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6D5D66D-B3C9-84B4-9395-FD603E0FC432}"/>
              </a:ext>
            </a:extLst>
          </p:cNvPr>
          <p:cNvSpPr txBox="1"/>
          <p:nvPr/>
        </p:nvSpPr>
        <p:spPr>
          <a:xfrm>
            <a:off x="1574430" y="2152273"/>
            <a:ext cx="397110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5"/>
                </a:solidFill>
              </a:rPr>
              <a:t>Service d’hématologie clinique </a:t>
            </a:r>
          </a:p>
          <a:p>
            <a:pPr algn="ctr"/>
            <a:r>
              <a:rPr lang="fr-FR" sz="1600" b="1" dirty="0">
                <a:solidFill>
                  <a:schemeClr val="accent5"/>
                </a:solidFill>
              </a:rPr>
              <a:t>Myéloïde // Lymphoïde</a:t>
            </a:r>
            <a:endParaRPr lang="en-US" sz="1400" dirty="0"/>
          </a:p>
          <a:p>
            <a:pPr algn="ctr"/>
            <a:r>
              <a:rPr lang="fr-FR" sz="1400" dirty="0"/>
              <a:t>Pr Hervé GHESQUIERES – Chef de service</a:t>
            </a:r>
          </a:p>
          <a:p>
            <a:pPr algn="ctr"/>
            <a:r>
              <a:rPr lang="fr-FR" sz="1400" dirty="0"/>
              <a:t>Pr Emmanuel BACHY – Chef de service adjoint</a:t>
            </a:r>
          </a:p>
          <a:p>
            <a:pPr algn="ctr"/>
            <a:r>
              <a:rPr lang="fr-FR" sz="1400" dirty="0"/>
              <a:t>Dr Hélène LABUSSIERE – Cheffe de service adjoint</a:t>
            </a:r>
          </a:p>
          <a:p>
            <a:pPr algn="ctr"/>
            <a:r>
              <a:rPr lang="fr-FR" sz="1400" dirty="0"/>
              <a:t>Dr Maël HEIBLIG – MCU-PH </a:t>
            </a:r>
          </a:p>
          <a:p>
            <a:pPr algn="ctr"/>
            <a:r>
              <a:rPr lang="fr-FR" sz="1400" dirty="0"/>
              <a:t>Dr Vincent ALCAZER – MCU-PH </a:t>
            </a:r>
            <a:endParaRPr lang="en-US" sz="14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AB21367-9314-9AB6-E80D-66048CAFABC5}"/>
              </a:ext>
            </a:extLst>
          </p:cNvPr>
          <p:cNvSpPr txBox="1"/>
          <p:nvPr/>
        </p:nvSpPr>
        <p:spPr>
          <a:xfrm>
            <a:off x="7245532" y="2152273"/>
            <a:ext cx="410826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5"/>
                </a:solidFill>
              </a:rPr>
              <a:t>Equipe de recherche LIB </a:t>
            </a:r>
          </a:p>
          <a:p>
            <a:pPr algn="ctr"/>
            <a:r>
              <a:rPr lang="fr-FR" sz="1600" b="1" dirty="0">
                <a:solidFill>
                  <a:schemeClr val="accent5"/>
                </a:solidFill>
              </a:rPr>
              <a:t>Groupe myéloïde</a:t>
            </a:r>
          </a:p>
          <a:p>
            <a:pPr algn="ctr"/>
            <a:r>
              <a:rPr lang="fr-FR" sz="1600" b="1" dirty="0">
                <a:solidFill>
                  <a:schemeClr val="accent5"/>
                </a:solidFill>
              </a:rPr>
              <a:t>Inserm U1111/CIRI</a:t>
            </a:r>
          </a:p>
          <a:p>
            <a:pPr algn="ctr"/>
            <a:r>
              <a:rPr lang="fr-FR" sz="1400" dirty="0"/>
              <a:t>Dr Laurent GENESTIER – Directeur unité de recherche</a:t>
            </a:r>
          </a:p>
          <a:p>
            <a:pPr algn="ctr"/>
            <a:r>
              <a:rPr lang="fr-FR" sz="1400" dirty="0"/>
              <a:t>Pr Emmanuel BACHY – Codirecteur </a:t>
            </a:r>
          </a:p>
          <a:p>
            <a:pPr algn="ctr"/>
            <a:endParaRPr lang="en-US" sz="1400" dirty="0"/>
          </a:p>
          <a:p>
            <a:pPr algn="ctr"/>
            <a:endParaRPr lang="en-US" sz="1400" b="1" dirty="0">
              <a:solidFill>
                <a:schemeClr val="tx2"/>
              </a:solidFill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9809" y="1097276"/>
            <a:ext cx="1151557" cy="605496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8607" y="965508"/>
            <a:ext cx="889786" cy="889786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4"/>
          <a:srcRect t="20904" b="19164"/>
          <a:stretch/>
        </p:blipFill>
        <p:spPr>
          <a:xfrm>
            <a:off x="10173167" y="1189295"/>
            <a:ext cx="1790900" cy="44221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6C1B41F-9F61-A663-58D7-A75C2DB555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00" y="3848767"/>
            <a:ext cx="5638800" cy="187288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3DEB88B-9B4C-A9DA-8AFF-168895B409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7702" y="3834325"/>
            <a:ext cx="5710238" cy="1901770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B39C033-8924-D747-F3FA-A55DC99D6F9B}"/>
              </a:ext>
            </a:extLst>
          </p:cNvPr>
          <p:cNvSpPr txBox="1"/>
          <p:nvPr/>
        </p:nvSpPr>
        <p:spPr>
          <a:xfrm>
            <a:off x="2451200" y="1843612"/>
            <a:ext cx="2304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chemeClr val="accent5"/>
                </a:solidFill>
              </a:rPr>
              <a:t>Hôpital Lyon Sud, HCL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70BA348-B429-B3B8-18EA-33F6D59692A7}"/>
              </a:ext>
            </a:extLst>
          </p:cNvPr>
          <p:cNvSpPr txBox="1"/>
          <p:nvPr/>
        </p:nvSpPr>
        <p:spPr>
          <a:xfrm>
            <a:off x="7816651" y="1844917"/>
            <a:ext cx="32519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chemeClr val="accent5"/>
                </a:solidFill>
              </a:rPr>
              <a:t>Faculté de médecine Lyon Sud</a:t>
            </a:r>
            <a:endParaRPr lang="en-US" dirty="0">
              <a:solidFill>
                <a:schemeClr val="accent5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B83C1EF-B50F-B89E-A8C1-E9DF207631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5532" y="1023684"/>
            <a:ext cx="681712" cy="773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2161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25AEDE-E3F7-A3D8-28AE-0023E1D23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COMING BACK TO ALLO-HCT	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75A9E92-428A-EC2B-DA97-0105C67F2F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ED681E2-1181-A4FE-DDD8-356A33A1F2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51947"/>
            <a:ext cx="5980889" cy="4138488"/>
          </a:xfrm>
        </p:spPr>
        <p:txBody>
          <a:bodyPr/>
          <a:lstStyle/>
          <a:p>
            <a:r>
              <a:rPr lang="en-US" b="1" u="sng" noProof="0" dirty="0"/>
              <a:t>CAN WE?</a:t>
            </a:r>
          </a:p>
          <a:p>
            <a:pPr lvl="1"/>
            <a:r>
              <a:rPr lang="en-US" noProof="0" dirty="0"/>
              <a:t>Yes but it is risky, balance</a:t>
            </a:r>
          </a:p>
          <a:p>
            <a:r>
              <a:rPr lang="en-US" b="1" u="sng" noProof="0" dirty="0"/>
              <a:t>WHEN?</a:t>
            </a:r>
          </a:p>
          <a:p>
            <a:pPr lvl="1"/>
            <a:r>
              <a:rPr lang="en-US" noProof="0" dirty="0"/>
              <a:t>If possible: when the infection is controlled</a:t>
            </a:r>
          </a:p>
          <a:p>
            <a:pPr lvl="1"/>
            <a:r>
              <a:rPr lang="en-US" dirty="0"/>
              <a:t>Buit what if the infection is never controlled?</a:t>
            </a:r>
            <a:endParaRPr lang="en-US" noProof="0" dirty="0"/>
          </a:p>
          <a:p>
            <a:r>
              <a:rPr lang="en-US" b="1" u="sng" noProof="0" dirty="0"/>
              <a:t>HOW?</a:t>
            </a:r>
          </a:p>
          <a:p>
            <a:pPr lvl="1"/>
            <a:r>
              <a:rPr lang="en-US" noProof="0" dirty="0"/>
              <a:t>Impact of peripheral blood stem cell: negative impact on OS ++ (Bacigalupo </a:t>
            </a:r>
            <a:r>
              <a:rPr lang="en-US" noProof="0" dirty="0" err="1"/>
              <a:t>Haematologica</a:t>
            </a:r>
            <a:r>
              <a:rPr lang="en-US" noProof="0" dirty="0"/>
              <a:t> 2015)</a:t>
            </a:r>
          </a:p>
          <a:p>
            <a:pPr lvl="1"/>
            <a:r>
              <a:rPr lang="en-US" noProof="0" dirty="0"/>
              <a:t>Difference AA vs IBMF</a:t>
            </a:r>
          </a:p>
        </p:txBody>
      </p:sp>
      <p:pic>
        <p:nvPicPr>
          <p:cNvPr id="6" name="Graphique 5" descr="Balance de la justice avec un remplissage uni">
            <a:extLst>
              <a:ext uri="{FF2B5EF4-FFF2-40B4-BE49-F238E27FC236}">
                <a16:creationId xmlns:a16="http://schemas.microsoft.com/office/drawing/2014/main" id="{A75A0CD1-ECF2-D0CF-B083-C42DDD38610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819833" y="649287"/>
            <a:ext cx="2717260" cy="2717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3095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788B64-FD7C-3C08-FB85-3B8F3A2FD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RÉPONSE IMMUNE DANS L’APLASIE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8BCB57E-C63F-7415-10C0-4138DF113E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6D03CFD-B221-AB0B-EAA6-67F2F7A5C1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Aplasie acquise vs </a:t>
            </a:r>
            <a:r>
              <a:rPr lang="fr-FR" dirty="0" err="1"/>
              <a:t>constit</a:t>
            </a:r>
            <a:endParaRPr lang="fr-FR" dirty="0"/>
          </a:p>
          <a:p>
            <a:r>
              <a:rPr lang="fr-FR" dirty="0"/>
              <a:t>Sévérité des </a:t>
            </a:r>
            <a:r>
              <a:rPr lang="fr-FR" dirty="0" err="1"/>
              <a:t>infecitons</a:t>
            </a:r>
            <a:r>
              <a:rPr lang="fr-FR" dirty="0"/>
              <a:t> </a:t>
            </a:r>
            <a:r>
              <a:rPr lang="fr-FR" dirty="0" err="1"/>
              <a:t>surrogate</a:t>
            </a:r>
            <a:r>
              <a:rPr lang="fr-FR" dirty="0"/>
              <a:t> du type d’aplasie?</a:t>
            </a:r>
          </a:p>
          <a:p>
            <a:r>
              <a:rPr lang="fr-FR" dirty="0"/>
              <a:t>Effet de l’ATGAM?</a:t>
            </a:r>
          </a:p>
        </p:txBody>
      </p:sp>
    </p:spTree>
    <p:extLst>
      <p:ext uri="{BB962C8B-B14F-4D97-AF65-F5344CB8AC3E}">
        <p14:creationId xmlns:p14="http://schemas.microsoft.com/office/powerpoint/2010/main" val="3844646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A832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QUAND ? — LA COURSE CONTRE LA NEUTROPÉNIE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1102361"/>
            <a:ext cx="10883392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3000" b="1" dirty="0">
                <a:solidFill>
                  <a:srgbClr val="16202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Immunosuppression ou greffe chez l'infecté ?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15975" y="1753236"/>
            <a:ext cx="5175250" cy="1830917"/>
          </a:xfrm>
          <a:prstGeom prst="roundRect">
            <a:avLst>
              <a:gd name="adj" fmla="val 5376"/>
            </a:avLst>
          </a:prstGeom>
          <a:solidFill>
            <a:srgbClr val="FFFDF8"/>
          </a:solidFill>
          <a:ln w="6350">
            <a:solidFill>
              <a:srgbClr val="E2DED4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" name="Text 3"/>
          <p:cNvSpPr/>
          <p:nvPr/>
        </p:nvSpPr>
        <p:spPr>
          <a:xfrm>
            <a:off x="1045633" y="1982893"/>
            <a:ext cx="4857411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2A666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IMMUNOSUPPRESSION (HATG + CSA + ELT)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045633" y="2272454"/>
            <a:ext cx="4857411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4000" b="1" dirty="0">
                <a:solidFill>
                  <a:srgbClr val="16202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≈ 3 mois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1045633" y="2856654"/>
            <a:ext cx="4857411" cy="523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1620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Réponse médiane sous triple thérapie ; l'ATG ajoute une immunosuppression pendant l'infection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200775" y="1753236"/>
            <a:ext cx="5175250" cy="1830917"/>
          </a:xfrm>
          <a:prstGeom prst="roundRect">
            <a:avLst>
              <a:gd name="adj" fmla="val 5376"/>
            </a:avLst>
          </a:prstGeom>
          <a:solidFill>
            <a:srgbClr val="FFFDF8"/>
          </a:solidFill>
          <a:ln w="6350">
            <a:solidFill>
              <a:srgbClr val="E2DED4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9" name="Text 7"/>
          <p:cNvSpPr/>
          <p:nvPr/>
        </p:nvSpPr>
        <p:spPr>
          <a:xfrm>
            <a:off x="6430433" y="1982893"/>
            <a:ext cx="4857411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A832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ALLOGREFFE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430433" y="2272454"/>
            <a:ext cx="4857411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4000" b="1" dirty="0">
                <a:solidFill>
                  <a:srgbClr val="16202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≈ 10 jours</a:t>
            </a:r>
            <a:endParaRPr lang="en-US" sz="4000" dirty="0"/>
          </a:p>
        </p:txBody>
      </p:sp>
      <p:sp>
        <p:nvSpPr>
          <p:cNvPr id="11" name="Text 9"/>
          <p:cNvSpPr/>
          <p:nvPr/>
        </p:nvSpPr>
        <p:spPr>
          <a:xfrm>
            <a:off x="6430433" y="2856654"/>
            <a:ext cx="4857411" cy="523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1620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Prise de greffe myéloïde médiane chez des aplasiques infectés (Xu 2018), si le greffon prend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12800" y="3815925"/>
            <a:ext cx="5181600" cy="1501775"/>
          </a:xfrm>
          <a:prstGeom prst="roundRect">
            <a:avLst>
              <a:gd name="adj" fmla="val 6765"/>
            </a:avLst>
          </a:prstGeom>
          <a:solidFill>
            <a:srgbClr val="EFEBE2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" name="Text 11"/>
          <p:cNvSpPr/>
          <p:nvPr/>
        </p:nvSpPr>
        <p:spPr>
          <a:xfrm>
            <a:off x="1016000" y="4019128"/>
            <a:ext cx="4918456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60"/>
              </a:lnSpc>
              <a:buNone/>
            </a:pPr>
            <a:r>
              <a:rPr lang="en-US" sz="2600" b="1" dirty="0">
                <a:solidFill>
                  <a:srgbClr val="A8322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18,5 % vs 33,3 %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1016000" y="4445850"/>
            <a:ext cx="4918456" cy="6940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1620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Mortalité liée au traitement (infections grade 3–4), greffe vs non-greffe ; survie à 6 ans identique — rétrospectif, biais de sélection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197600" y="3815925"/>
            <a:ext cx="5181600" cy="1501775"/>
          </a:xfrm>
          <a:prstGeom prst="roundRect">
            <a:avLst>
              <a:gd name="adj" fmla="val 6765"/>
            </a:avLst>
          </a:prstGeom>
          <a:solidFill>
            <a:srgbClr val="EFEBE2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6" name="Text 14"/>
          <p:cNvSpPr/>
          <p:nvPr/>
        </p:nvSpPr>
        <p:spPr>
          <a:xfrm>
            <a:off x="6400800" y="4019128"/>
            <a:ext cx="4918456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60"/>
              </a:lnSpc>
              <a:buNone/>
            </a:pPr>
            <a:r>
              <a:rPr lang="en-US" sz="2600" b="1" dirty="0">
                <a:solidFill>
                  <a:srgbClr val="A8322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&gt; 180 jours</a:t>
            </a:r>
            <a:endParaRPr lang="en-US" sz="2600" dirty="0"/>
          </a:p>
        </p:txBody>
      </p:sp>
      <p:sp>
        <p:nvSpPr>
          <p:cNvPr id="17" name="Text 15"/>
          <p:cNvSpPr/>
          <p:nvPr/>
        </p:nvSpPr>
        <p:spPr>
          <a:xfrm>
            <a:off x="6400800" y="4445850"/>
            <a:ext cx="4918456" cy="471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1620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Intervalle diagnostic–greffe : 2e facteur prédictif négatif de survie (EBMT, 1448 patients)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12800" y="6238242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6616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Sources : PNDS CRMR 2023 ; Xu S, BBMT 2018 ; Liu L, Front Immunol 2022 ; Bacigalupo, Haematologica 2015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20DDAB-08E4-5FF3-30B2-9B7C24188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TIMING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CFDA9A7-1D9F-3821-4601-58CB28EF5D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9F1C4EE-AC52-2D95-3803-5AEEFFF03A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Neutrophil recovery:</a:t>
            </a:r>
          </a:p>
          <a:p>
            <a:pPr lvl="1"/>
            <a:r>
              <a:rPr lang="en-US" dirty="0"/>
              <a:t>~3M post ATGAM </a:t>
            </a:r>
          </a:p>
          <a:p>
            <a:pPr lvl="1"/>
            <a:r>
              <a:rPr lang="en-US" dirty="0"/>
              <a:t>~10 days post-HCT </a:t>
            </a:r>
            <a:r>
              <a:rPr lang="en-US" sz="1600" i="1" dirty="0"/>
              <a:t>(Xu S, BBMT 2018 ; Liu L, Front Immunol 2022 ; </a:t>
            </a:r>
            <a:r>
              <a:rPr lang="en-US" sz="1600" i="1" dirty="0" err="1"/>
              <a:t>Bacigalupo</a:t>
            </a:r>
            <a:r>
              <a:rPr lang="en-US" sz="1600" i="1" dirty="0"/>
              <a:t>, </a:t>
            </a:r>
            <a:r>
              <a:rPr lang="en-US" sz="1600" i="1" dirty="0" err="1"/>
              <a:t>Haematologica</a:t>
            </a:r>
            <a:r>
              <a:rPr lang="en-US" sz="1600" i="1" dirty="0"/>
              <a:t> 2015)</a:t>
            </a:r>
          </a:p>
          <a:p>
            <a:pPr lvl="1"/>
            <a:r>
              <a:rPr lang="en-US" dirty="0" err="1"/>
              <a:t>Facteur</a:t>
            </a:r>
            <a:r>
              <a:rPr lang="en-US" dirty="0"/>
              <a:t> de </a:t>
            </a:r>
            <a:r>
              <a:rPr lang="en-US" dirty="0" err="1"/>
              <a:t>risque</a:t>
            </a:r>
            <a:r>
              <a:rPr lang="en-US" dirty="0"/>
              <a:t> de non </a:t>
            </a:r>
            <a:r>
              <a:rPr lang="en-US" dirty="0" err="1"/>
              <a:t>prise</a:t>
            </a:r>
            <a:r>
              <a:rPr lang="en-US" dirty="0"/>
              <a:t> de </a:t>
            </a:r>
            <a:r>
              <a:rPr lang="en-US" dirty="0" err="1"/>
              <a:t>greffe</a:t>
            </a:r>
            <a:r>
              <a:rPr lang="en-US" dirty="0"/>
              <a:t>? </a:t>
            </a:r>
            <a:r>
              <a:rPr lang="en-US" sz="1600" i="1" dirty="0"/>
              <a:t>(Alcazer V, AJH 2019)</a:t>
            </a:r>
          </a:p>
          <a:p>
            <a:pPr lvl="2"/>
            <a:r>
              <a:rPr lang="en-US" dirty="0"/>
              <a:t>Early-onset severe infection = life-threatening infection between D-7 and D42</a:t>
            </a:r>
          </a:p>
          <a:p>
            <a:pPr lvl="2"/>
            <a:r>
              <a:rPr lang="en-US" dirty="0"/>
              <a:t>Association with graft failure: OR 11.04; 95%CI [3.86-31.61]; P &lt; 0.0001</a:t>
            </a:r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35FBEE7-BEA6-831A-02B2-1E4BE7B0D1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3236" y="2862263"/>
            <a:ext cx="3613387" cy="3331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9114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27F668-3CD8-C198-1999-6F30FBD1C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INFLAMMATION &amp; INFLAMM-AGING	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2C6619-2016-DE82-65CF-6C7A3289D4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err="1"/>
              <a:t>Caido</a:t>
            </a:r>
            <a:r>
              <a:rPr lang="fr-FR" dirty="0"/>
              <a:t> F. J </a:t>
            </a:r>
            <a:r>
              <a:rPr lang="fr-FR" dirty="0" err="1"/>
              <a:t>Exp</a:t>
            </a:r>
            <a:r>
              <a:rPr lang="fr-FR" dirty="0"/>
              <a:t> Med 2021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3A1E744-7A02-4A71-3D00-9BDD0E5AA6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4179" y="1071333"/>
            <a:ext cx="5872621" cy="5344171"/>
          </a:xfrm>
          <a:prstGeom prst="rect">
            <a:avLst/>
          </a:prstGeom>
        </p:spPr>
      </p:pic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7FD51C9F-247E-6799-6CEB-1177C6291B1C}"/>
              </a:ext>
            </a:extLst>
          </p:cNvPr>
          <p:cNvCxnSpPr/>
          <p:nvPr/>
        </p:nvCxnSpPr>
        <p:spPr>
          <a:xfrm>
            <a:off x="8288079" y="5124893"/>
            <a:ext cx="79744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7429CE67-E557-62BE-1042-5B0C029D5295}"/>
              </a:ext>
            </a:extLst>
          </p:cNvPr>
          <p:cNvSpPr txBox="1"/>
          <p:nvPr/>
        </p:nvSpPr>
        <p:spPr>
          <a:xfrm>
            <a:off x="9178463" y="4801727"/>
            <a:ext cx="2300630" cy="646331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Drives mutant HSC</a:t>
            </a:r>
          </a:p>
          <a:p>
            <a:pPr algn="ctr"/>
            <a:r>
              <a:rPr lang="en-US" b="1" dirty="0"/>
              <a:t>Selection &amp; Expansion</a:t>
            </a:r>
          </a:p>
        </p:txBody>
      </p:sp>
    </p:spTree>
    <p:extLst>
      <p:ext uri="{BB962C8B-B14F-4D97-AF65-F5344CB8AC3E}">
        <p14:creationId xmlns:p14="http://schemas.microsoft.com/office/powerpoint/2010/main" val="2111082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EE7704-F8C6-E829-4BAC-C0CA6965B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Evaluation à Lyon Sud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F066414-5B5C-2112-7B76-3A7B70F3FB4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50AB82-38E3-5392-C419-EB6A28A3D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Nouveau bilan</a:t>
            </a:r>
          </a:p>
          <a:p>
            <a:pPr lvl="1"/>
            <a:r>
              <a:rPr lang="fr-FR" b="1" dirty="0"/>
              <a:t>Cliniquement: </a:t>
            </a:r>
            <a:r>
              <a:rPr lang="fr-FR" dirty="0"/>
              <a:t>181cm 86 kg IMC 26,5, pas de RCIU, pas de malformation évidente, pas d’anomalie dans l’enfance, pas de canitie précoce ou de dystrophie unguéale, pas de lésions cutanée</a:t>
            </a:r>
            <a:endParaRPr lang="fr-FR" b="1" dirty="0"/>
          </a:p>
          <a:p>
            <a:pPr lvl="1"/>
            <a:r>
              <a:rPr lang="fr-FR" b="1" dirty="0"/>
              <a:t>Myélogramme: </a:t>
            </a:r>
            <a:r>
              <a:rPr lang="fr-FR" dirty="0"/>
              <a:t>sang médullaire désertique sans grains, quelques lymphocytes à grains et plasmocytes, macrophages chargés d’hémosidérine</a:t>
            </a:r>
          </a:p>
          <a:p>
            <a:pPr lvl="1"/>
            <a:r>
              <a:rPr lang="fr-FR" b="1" dirty="0"/>
              <a:t>Biopsie ostéo-médullaire: </a:t>
            </a:r>
            <a:r>
              <a:rPr lang="fr-FR" dirty="0"/>
              <a:t>hypoplasie majeure des 3 lignées, richesse &lt; 10%, infiltrat lymphoïde de petits lymphocytes, EBER EBV négative, pas de fibrose. </a:t>
            </a:r>
          </a:p>
          <a:p>
            <a:pPr lvl="1"/>
            <a:r>
              <a:rPr lang="fr-FR" b="1" dirty="0"/>
              <a:t>Caryotype médullaire: </a:t>
            </a:r>
            <a:r>
              <a:rPr lang="fr-FR" dirty="0"/>
              <a:t>échec, FISH négative (-7/7q-)</a:t>
            </a:r>
          </a:p>
          <a:p>
            <a:pPr lvl="1"/>
            <a:r>
              <a:rPr lang="fr-FR" b="1" dirty="0"/>
              <a:t>Caryotype </a:t>
            </a:r>
            <a:r>
              <a:rPr lang="fr-FR" b="1" dirty="0" err="1"/>
              <a:t>constit</a:t>
            </a:r>
            <a:r>
              <a:rPr lang="fr-FR" b="1" dirty="0"/>
              <a:t> avec test cassure</a:t>
            </a:r>
            <a:r>
              <a:rPr lang="fr-FR" dirty="0"/>
              <a:t>: échec</a:t>
            </a:r>
          </a:p>
          <a:p>
            <a:pPr lvl="1"/>
            <a:r>
              <a:rPr lang="fr-FR" b="1" dirty="0"/>
              <a:t>NGS myéloïde: </a:t>
            </a:r>
            <a:r>
              <a:rPr lang="fr-FR" dirty="0"/>
              <a:t>négatif (panel 130gènes)</a:t>
            </a:r>
          </a:p>
          <a:p>
            <a:pPr lvl="1"/>
            <a:r>
              <a:rPr lang="fr-FR" b="1" dirty="0"/>
              <a:t>AFP: </a:t>
            </a:r>
            <a:r>
              <a:rPr lang="fr-FR" dirty="0"/>
              <a:t>10,6 </a:t>
            </a:r>
            <a:r>
              <a:rPr lang="fr-FR" dirty="0" err="1"/>
              <a:t>ng</a:t>
            </a:r>
            <a:r>
              <a:rPr lang="fr-FR" dirty="0"/>
              <a:t>/</a:t>
            </a:r>
            <a:r>
              <a:rPr lang="fr-FR" dirty="0" err="1"/>
              <a:t>mL</a:t>
            </a:r>
            <a:r>
              <a:rPr lang="fr-FR" dirty="0"/>
              <a:t> (N&lt;5,8)</a:t>
            </a:r>
          </a:p>
          <a:p>
            <a:pPr lvl="1"/>
            <a:r>
              <a:rPr lang="fr-FR" b="1" dirty="0" err="1"/>
              <a:t>HbF</a:t>
            </a:r>
            <a:r>
              <a:rPr lang="fr-FR" b="1" dirty="0"/>
              <a:t>: </a:t>
            </a:r>
            <a:r>
              <a:rPr lang="fr-FR" dirty="0"/>
              <a:t>normale</a:t>
            </a:r>
          </a:p>
          <a:p>
            <a:pPr lvl="1"/>
            <a:r>
              <a:rPr lang="fr-FR" b="1" dirty="0"/>
              <a:t>PCR virales: </a:t>
            </a:r>
            <a:r>
              <a:rPr lang="fr-FR" dirty="0"/>
              <a:t>négatives (HSV1,2, VZV, </a:t>
            </a:r>
            <a:r>
              <a:rPr lang="fr-FR" dirty="0" err="1"/>
              <a:t>Enterovirus</a:t>
            </a:r>
            <a:r>
              <a:rPr lang="fr-FR" dirty="0"/>
              <a:t>, VHB, VHC, VHE, CMV, EBV, ADV, PB1), </a:t>
            </a:r>
            <a:r>
              <a:rPr lang="fr-FR" dirty="0" err="1"/>
              <a:t>séro</a:t>
            </a:r>
            <a:r>
              <a:rPr lang="fr-FR" dirty="0"/>
              <a:t> VHA-</a:t>
            </a:r>
          </a:p>
          <a:p>
            <a:pPr lvl="1"/>
            <a:r>
              <a:rPr lang="fr-FR" b="1" dirty="0"/>
              <a:t>Clone HPN:  </a:t>
            </a:r>
            <a:r>
              <a:rPr lang="fr-FR" dirty="0"/>
              <a:t>0%</a:t>
            </a:r>
          </a:p>
          <a:p>
            <a:pPr lvl="1"/>
            <a:r>
              <a:rPr lang="fr-FR" b="1" dirty="0"/>
              <a:t>Longueur des télomères: </a:t>
            </a:r>
            <a:r>
              <a:rPr lang="fr-FR" dirty="0"/>
              <a:t>échec (prélèvement trop pauvre)</a:t>
            </a:r>
          </a:p>
          <a:p>
            <a:pPr lvl="1"/>
            <a:r>
              <a:rPr lang="fr-FR" dirty="0"/>
              <a:t>Ferritine 1500 µg/L, triglycérides 0,9g/L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17240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5BDE1C-DFEA-C613-71F5-351186D46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EVOLUTION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278F97D-C241-6A00-63C0-67DF9531A3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8302273-8BDD-573D-2E2F-61D4037BFB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" r="52655"/>
          <a:stretch/>
        </p:blipFill>
        <p:spPr>
          <a:xfrm>
            <a:off x="-1" y="883899"/>
            <a:ext cx="5772151" cy="5572125"/>
          </a:xfrm>
          <a:prstGeom prst="rect">
            <a:avLst/>
          </a:prstGeom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40E8CE0A-4484-44E9-E87D-76C78BD9FB7F}"/>
              </a:ext>
            </a:extLst>
          </p:cNvPr>
          <p:cNvCxnSpPr>
            <a:cxnSpLocks/>
          </p:cNvCxnSpPr>
          <p:nvPr/>
        </p:nvCxnSpPr>
        <p:spPr>
          <a:xfrm>
            <a:off x="2647949" y="1893540"/>
            <a:ext cx="1" cy="4080561"/>
          </a:xfrm>
          <a:prstGeom prst="line">
            <a:avLst/>
          </a:prstGeom>
          <a:ln w="38100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16F6800A-EEE1-5BFE-CCDA-D4AF7AF0E035}"/>
              </a:ext>
            </a:extLst>
          </p:cNvPr>
          <p:cNvSpPr txBox="1"/>
          <p:nvPr/>
        </p:nvSpPr>
        <p:spPr>
          <a:xfrm>
            <a:off x="1907265" y="1185654"/>
            <a:ext cx="148136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chemeClr val="tx2"/>
                </a:solidFill>
              </a:rPr>
              <a:t>D0 ATGAM</a:t>
            </a:r>
          </a:p>
          <a:p>
            <a:pPr algn="ctr"/>
            <a:r>
              <a:rPr lang="fr-FR" sz="2000" b="1" dirty="0">
                <a:solidFill>
                  <a:schemeClr val="tx2"/>
                </a:solidFill>
              </a:rPr>
              <a:t>03-OCT-25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FB2688DD-EF1B-2701-CC12-A4D7B5C9F21D}"/>
              </a:ext>
            </a:extLst>
          </p:cNvPr>
          <p:cNvCxnSpPr>
            <a:cxnSpLocks/>
            <a:stCxn id="5" idx="2"/>
          </p:cNvCxnSpPr>
          <p:nvPr/>
        </p:nvCxnSpPr>
        <p:spPr>
          <a:xfrm flipH="1">
            <a:off x="3388634" y="4833563"/>
            <a:ext cx="2950" cy="56621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2432C94A-8DDE-6D44-0166-52623187598E}"/>
              </a:ext>
            </a:extLst>
          </p:cNvPr>
          <p:cNvSpPr txBox="1"/>
          <p:nvPr/>
        </p:nvSpPr>
        <p:spPr>
          <a:xfrm>
            <a:off x="2601561" y="2115285"/>
            <a:ext cx="242771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400" b="1" i="1"/>
            </a:lvl1pPr>
          </a:lstStyle>
          <a:p>
            <a:r>
              <a:rPr lang="en-US" dirty="0"/>
              <a:t>Blood cultures 4/4: Methicillin-susceptible </a:t>
            </a:r>
            <a:r>
              <a:rPr lang="en-US" i="1" dirty="0"/>
              <a:t>Staphylococcus aureus</a:t>
            </a:r>
            <a:r>
              <a:rPr lang="en-US" dirty="0"/>
              <a:t> (MSSA)</a:t>
            </a:r>
          </a:p>
          <a:p>
            <a:r>
              <a:rPr lang="en-US" dirty="0"/>
              <a:t>Echocardiography : no infective endocarditis</a:t>
            </a:r>
          </a:p>
          <a:p>
            <a:r>
              <a:rPr lang="en-US" dirty="0"/>
              <a:t>Switch to CEFAZOLIN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C65B3DD5-00BF-29C3-409F-E4336E4556CE}"/>
              </a:ext>
            </a:extLst>
          </p:cNvPr>
          <p:cNvCxnSpPr>
            <a:cxnSpLocks/>
          </p:cNvCxnSpPr>
          <p:nvPr/>
        </p:nvCxnSpPr>
        <p:spPr>
          <a:xfrm>
            <a:off x="3772040" y="3590223"/>
            <a:ext cx="0" cy="159779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A0949E5A-425D-1F3E-E30F-1D1702353CF9}"/>
              </a:ext>
            </a:extLst>
          </p:cNvPr>
          <p:cNvCxnSpPr>
            <a:cxnSpLocks/>
          </p:cNvCxnSpPr>
          <p:nvPr/>
        </p:nvCxnSpPr>
        <p:spPr>
          <a:xfrm>
            <a:off x="4455434" y="4550458"/>
            <a:ext cx="0" cy="56621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01C4CAC3-CA1D-A70F-D4FD-6ECD34758940}"/>
              </a:ext>
            </a:extLst>
          </p:cNvPr>
          <p:cNvSpPr txBox="1"/>
          <p:nvPr/>
        </p:nvSpPr>
        <p:spPr>
          <a:xfrm>
            <a:off x="2711682" y="4094899"/>
            <a:ext cx="1359803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b="1" i="1" dirty="0"/>
              <a:t>39°C </a:t>
            </a:r>
            <a:r>
              <a:rPr lang="fr-FR" sz="1400" b="1" i="1" dirty="0" err="1"/>
              <a:t>with</a:t>
            </a:r>
            <a:r>
              <a:rPr lang="fr-FR" sz="1400" b="1" i="1" dirty="0"/>
              <a:t> </a:t>
            </a:r>
            <a:r>
              <a:rPr lang="fr-FR" sz="1400" b="1" i="1" dirty="0" err="1"/>
              <a:t>chills</a:t>
            </a:r>
            <a:endParaRPr lang="fr-FR" sz="1400" b="1" i="1" dirty="0"/>
          </a:p>
          <a:p>
            <a:pPr algn="ctr"/>
            <a:r>
              <a:rPr lang="fr-FR" sz="1400" b="1" i="1" dirty="0"/>
              <a:t>TAZOCILLINE + DAPTOMYCINE 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94D07BB-268F-9BBC-5785-7BF859D87C97}"/>
              </a:ext>
            </a:extLst>
          </p:cNvPr>
          <p:cNvSpPr txBox="1"/>
          <p:nvPr/>
        </p:nvSpPr>
        <p:spPr>
          <a:xfrm>
            <a:off x="3815416" y="3528689"/>
            <a:ext cx="217814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400" b="1" i="1"/>
            </a:lvl1pPr>
          </a:lstStyle>
          <a:p>
            <a:r>
              <a:rPr lang="en-US" dirty="0"/>
              <a:t>Subcutaneous nodules, Fusarium spp.</a:t>
            </a:r>
          </a:p>
          <a:p>
            <a:r>
              <a:rPr lang="en-US" dirty="0"/>
              <a:t>LINEZOLIDE, TAZOCILLINE, </a:t>
            </a:r>
          </a:p>
          <a:p>
            <a:r>
              <a:rPr lang="en-US" dirty="0"/>
              <a:t>VORICONAZOLE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8B67EC4-CFDC-B5BC-DEBE-743DB918DB0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575"/>
          <a:stretch/>
        </p:blipFill>
        <p:spPr>
          <a:xfrm>
            <a:off x="8233342" y="3933820"/>
            <a:ext cx="1795371" cy="217803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19F1681-97C1-62DF-BB09-8F736BE1C9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95827" y="832978"/>
            <a:ext cx="1832601" cy="5196733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5C170B0-7011-C4E8-D260-4958D992D9A9}"/>
              </a:ext>
            </a:extLst>
          </p:cNvPr>
          <p:cNvSpPr txBox="1"/>
          <p:nvPr/>
        </p:nvSpPr>
        <p:spPr>
          <a:xfrm>
            <a:off x="7115562" y="4482796"/>
            <a:ext cx="1045479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fr-FR" b="1" dirty="0">
                <a:solidFill>
                  <a:schemeClr val="accent1"/>
                </a:solidFill>
              </a:rPr>
              <a:t>SUV 3.25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CE5C947-90A4-1C66-B9DA-8474388EAE2E}"/>
              </a:ext>
            </a:extLst>
          </p:cNvPr>
          <p:cNvSpPr txBox="1"/>
          <p:nvPr/>
        </p:nvSpPr>
        <p:spPr>
          <a:xfrm>
            <a:off x="6503692" y="1097826"/>
            <a:ext cx="2362178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400" b="1" i="1"/>
            </a:lvl1pPr>
          </a:lstStyle>
          <a:p>
            <a:pPr algn="l"/>
            <a:r>
              <a:rPr lang="en-US" b="0" dirty="0"/>
              <a:t>Dissemination work-up:</a:t>
            </a:r>
          </a:p>
          <a:p>
            <a:pPr marL="285750" indent="-285750" algn="l">
              <a:buFontTx/>
              <a:buChar char="-"/>
            </a:pPr>
            <a:r>
              <a:rPr lang="en-US" dirty="0"/>
              <a:t>Brain MRI: </a:t>
            </a:r>
            <a:r>
              <a:rPr lang="en-US" b="0" dirty="0"/>
              <a:t>normal</a:t>
            </a:r>
          </a:p>
          <a:p>
            <a:pPr marL="285750" indent="-285750" algn="l">
              <a:buFontTx/>
              <a:buChar char="-"/>
            </a:pPr>
            <a:r>
              <a:rPr lang="en-US" dirty="0"/>
              <a:t>Fundoscopy: </a:t>
            </a:r>
            <a:r>
              <a:rPr lang="en-US" b="0" dirty="0"/>
              <a:t>peripapillary hemorrhage</a:t>
            </a:r>
          </a:p>
          <a:p>
            <a:pPr marL="285750" indent="-285750" algn="l">
              <a:buFontTx/>
              <a:buChar char="-"/>
            </a:pPr>
            <a:r>
              <a:rPr lang="en-US" dirty="0"/>
              <a:t>FDG-PET: </a:t>
            </a:r>
            <a:r>
              <a:rPr lang="en-US" b="0" dirty="0"/>
              <a:t>multiple hypermetabolic skin &amp; muscle lesions</a:t>
            </a:r>
          </a:p>
        </p:txBody>
      </p:sp>
    </p:spTree>
    <p:extLst>
      <p:ext uri="{BB962C8B-B14F-4D97-AF65-F5344CB8AC3E}">
        <p14:creationId xmlns:p14="http://schemas.microsoft.com/office/powerpoint/2010/main" val="10566925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106A3B-D15B-3963-6886-A69C6DD2E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EVOLUTION AVEC LE TEMPS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19B535B-CF70-1E54-DC30-38E58892E4A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Valdez J. CID 2011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26AAE20-C6C4-1006-B3D5-0CC085EF31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7866"/>
          <a:stretch/>
        </p:blipFill>
        <p:spPr>
          <a:xfrm>
            <a:off x="1512670" y="3117380"/>
            <a:ext cx="8162753" cy="257216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2B83A3-C42F-79A8-A8F6-8682EF5999E5}"/>
              </a:ext>
            </a:extLst>
          </p:cNvPr>
          <p:cNvSpPr txBox="1"/>
          <p:nvPr/>
        </p:nvSpPr>
        <p:spPr>
          <a:xfrm>
            <a:off x="937351" y="1256988"/>
            <a:ext cx="2480551" cy="1200329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fr-FR" b="1" dirty="0"/>
              <a:t>N=174pts réfractaire IST</a:t>
            </a:r>
          </a:p>
          <a:p>
            <a:pPr algn="l"/>
            <a:r>
              <a:rPr lang="fr-FR" dirty="0"/>
              <a:t>Group 1: 1989-1996</a:t>
            </a:r>
          </a:p>
          <a:p>
            <a:pPr algn="l"/>
            <a:r>
              <a:rPr lang="fr-FR" dirty="0"/>
              <a:t>Group 2: 1996-2002</a:t>
            </a:r>
          </a:p>
          <a:p>
            <a:pPr algn="l"/>
            <a:r>
              <a:rPr lang="fr-FR" dirty="0"/>
              <a:t>Group 3: 2002-2008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E74E679-0FB1-1F76-4232-BBA758FD2A56}"/>
              </a:ext>
            </a:extLst>
          </p:cNvPr>
          <p:cNvSpPr txBox="1"/>
          <p:nvPr/>
        </p:nvSpPr>
        <p:spPr>
          <a:xfrm>
            <a:off x="3993813" y="1256987"/>
            <a:ext cx="7584915" cy="12003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fr-FR" b="1" dirty="0"/>
              <a:t>Baisse de </a:t>
            </a:r>
          </a:p>
          <a:p>
            <a:pPr algn="l"/>
            <a:r>
              <a:rPr lang="fr-FR" dirty="0"/>
              <a:t>- La mortalité liée aux infections (37 -&gt; 11%)</a:t>
            </a:r>
          </a:p>
          <a:p>
            <a:pPr algn="l"/>
            <a:r>
              <a:rPr lang="fr-FR" dirty="0"/>
              <a:t>- </a:t>
            </a:r>
            <a:r>
              <a:rPr lang="fr-FR" dirty="0" err="1"/>
              <a:t>IFIs</a:t>
            </a:r>
            <a:r>
              <a:rPr lang="fr-FR" dirty="0"/>
              <a:t> (49 -&gt; 8%)</a:t>
            </a:r>
          </a:p>
          <a:p>
            <a:pPr algn="l"/>
            <a:r>
              <a:rPr lang="fr-FR" b="1" dirty="0"/>
              <a:t>Augmentation de l’OS de 23 -&gt; 57% à 5 ans </a:t>
            </a:r>
            <a:r>
              <a:rPr lang="fr-FR" dirty="0"/>
              <a:t>chez les non </a:t>
            </a:r>
            <a:r>
              <a:rPr lang="fr-FR" dirty="0" err="1"/>
              <a:t>répondeurx</a:t>
            </a:r>
            <a:r>
              <a:rPr lang="fr-FR" dirty="0"/>
              <a:t> aux IST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7C87AFE-8EA5-C723-C69E-669B305E4C58}"/>
              </a:ext>
            </a:extLst>
          </p:cNvPr>
          <p:cNvSpPr txBox="1"/>
          <p:nvPr/>
        </p:nvSpPr>
        <p:spPr>
          <a:xfrm>
            <a:off x="2875401" y="3194436"/>
            <a:ext cx="1479636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fr-FR" b="1" dirty="0"/>
              <a:t>HCT </a:t>
            </a:r>
            <a:r>
              <a:rPr lang="fr-FR" b="1" dirty="0" err="1"/>
              <a:t>censored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26842249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Personnalisé 1">
      <a:dk1>
        <a:sysClr val="windowText" lastClr="000000"/>
      </a:dk1>
      <a:lt1>
        <a:sysClr val="window" lastClr="FFFFFF"/>
      </a:lt1>
      <a:dk2>
        <a:srgbClr val="006695"/>
      </a:dk2>
      <a:lt2>
        <a:srgbClr val="8DCCC0"/>
      </a:lt2>
      <a:accent1>
        <a:srgbClr val="E75C54"/>
      </a:accent1>
      <a:accent2>
        <a:srgbClr val="EE8643"/>
      </a:accent2>
      <a:accent3>
        <a:srgbClr val="FECE64"/>
      </a:accent3>
      <a:accent4>
        <a:srgbClr val="FEE5B2"/>
      </a:accent4>
      <a:accent5>
        <a:srgbClr val="0F99B2"/>
      </a:accent5>
      <a:accent6>
        <a:srgbClr val="538FAD"/>
      </a:accent6>
      <a:hlink>
        <a:srgbClr val="538FAD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/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4558</Words>
  <Application>Microsoft Office PowerPoint</Application>
  <PresentationFormat>Grand écran</PresentationFormat>
  <Paragraphs>507</Paragraphs>
  <Slides>29</Slides>
  <Notes>18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9" baseType="lpstr">
      <vt:lpstr>AdvOTa851a675.B</vt:lpstr>
      <vt:lpstr>Arial</vt:lpstr>
      <vt:lpstr>Calibri</vt:lpstr>
      <vt:lpstr>Cambria</vt:lpstr>
      <vt:lpstr>Century Gothic</vt:lpstr>
      <vt:lpstr>Courier New</vt:lpstr>
      <vt:lpstr>Inter</vt:lpstr>
      <vt:lpstr>Source Serif 4</vt:lpstr>
      <vt:lpstr>Wingdings</vt:lpstr>
      <vt:lpstr>Thème Office</vt:lpstr>
      <vt:lpstr>APLASTIC ANEMIA &amp; SEVERE INFECTIONS</vt:lpstr>
      <vt:lpstr>DECLARATION DES LIENS D’INTÉRÊT 2021-2026  Art. L.4113-13 du code santé publique </vt:lpstr>
      <vt:lpstr>CLINICAL CASE</vt:lpstr>
      <vt:lpstr>Additional work-up at Lyon Sud Hospital</vt:lpstr>
      <vt:lpstr>DIAGNOSIS?</vt:lpstr>
      <vt:lpstr>EVOLUTION</vt:lpstr>
      <vt:lpstr>EVOLUTION</vt:lpstr>
      <vt:lpstr>EVOLUTION</vt:lpstr>
      <vt:lpstr>EVOLUTION</vt:lpstr>
      <vt:lpstr>QUESTIONS AT THIS MOMENT</vt:lpstr>
      <vt:lpstr>DIFFERENTIAL DIAGNOSIS</vt:lpstr>
      <vt:lpstr>IMMUNE DYSFUNCTION IN TELOMERE BIOLOGY DISORDERS</vt:lpstr>
      <vt:lpstr>INFECTIONS IN APLASTIC ANEMIA </vt:lpstr>
      <vt:lpstr>CAN (AND SHOULD) WE PROCEED TO HCT WITH AN ACTIVE INFECTION?</vt:lpstr>
      <vt:lpstr>STEM CELL TRANSPLANT WITH ACTIVE IFI: POSSIBLE BUT RISKY</vt:lpstr>
      <vt:lpstr>NEGATIVE IMPACT OF INFLAMMATION ON HEMATOPIETIC STEM CELLS</vt:lpstr>
      <vt:lpstr>INFECTION AS A RISK FACTOR FOR GRAFT FAILURE</vt:lpstr>
      <vt:lpstr>OUR PATIENT’S EVOLUTION</vt:lpstr>
      <vt:lpstr>TAKE HOME MESSAGE</vt:lpstr>
      <vt:lpstr>CENTRE DE COMPÉTENCE APLASIE/HPN RÉGIONAL</vt:lpstr>
      <vt:lpstr>MERCI POUR VOTRE ATTENTION</vt:lpstr>
      <vt:lpstr>COMING BACK TO ALLO-HCT </vt:lpstr>
      <vt:lpstr>LA RÉPONSE IMMUNE DANS L’APLASIE</vt:lpstr>
      <vt:lpstr>Présentation PowerPoint</vt:lpstr>
      <vt:lpstr>TIMING</vt:lpstr>
      <vt:lpstr>INFLAMMATION &amp; INFLAMM-AGING </vt:lpstr>
      <vt:lpstr>Evaluation à Lyon Sud</vt:lpstr>
      <vt:lpstr>EVOLUTION</vt:lpstr>
      <vt:lpstr>EVOLUTION AVEC LE TEMPS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Vincent ALCAZER</dc:creator>
  <cp:lastModifiedBy>Vincent Alcazer</cp:lastModifiedBy>
  <cp:revision>1210</cp:revision>
  <dcterms:created xsi:type="dcterms:W3CDTF">2018-06-29T05:58:55Z</dcterms:created>
  <dcterms:modified xsi:type="dcterms:W3CDTF">2026-10-01T14:26:59Z</dcterms:modified>
</cp:coreProperties>
</file>