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1448942824" r:id="rId3"/>
    <p:sldId id="256" r:id="rId4"/>
    <p:sldId id="1448942825" r:id="rId5"/>
    <p:sldId id="1448942826" r:id="rId6"/>
    <p:sldId id="1448942827" r:id="rId7"/>
    <p:sldId id="379" r:id="rId8"/>
    <p:sldId id="1448942828" r:id="rId9"/>
    <p:sldId id="1448942830" r:id="rId10"/>
    <p:sldId id="1448942831" r:id="rId11"/>
    <p:sldId id="1448942838" r:id="rId12"/>
    <p:sldId id="1448942832" r:id="rId13"/>
    <p:sldId id="1448942833" r:id="rId14"/>
    <p:sldId id="1448942829" r:id="rId15"/>
    <p:sldId id="1448942834" r:id="rId16"/>
    <p:sldId id="1448942836" r:id="rId17"/>
    <p:sldId id="1448942839" r:id="rId18"/>
    <p:sldId id="1448942840" r:id="rId19"/>
    <p:sldId id="1448942837" r:id="rId20"/>
    <p:sldId id="273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81FF"/>
    <a:srgbClr val="8064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82"/>
  </p:normalViewPr>
  <p:slideViewPr>
    <p:cSldViewPr snapToGrid="0" snapToObjects="1">
      <p:cViewPr varScale="1">
        <p:scale>
          <a:sx n="114" d="100"/>
          <a:sy n="114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2DAAFA-AE17-6643-A0B7-DDD56AD440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3137B3-80A3-5845-A4BD-24EC67F053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3E8190-DCE4-C342-AE46-A92131F68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D2E2-D742-484B-BF6E-B099A4C53EEC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3F5A6A-8F60-0D45-B285-8F5284B7F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42980C-2866-6A4B-A322-5695D0B72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72C71-586F-D149-ACE5-DC8AFB7238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483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43E541-0CE1-AE42-8257-710E8E5F3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821252-7D82-DD4B-B450-C0016ECED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A261AF-6184-B24A-A12D-5183AD7FB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D2E2-D742-484B-BF6E-B099A4C53EEC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54B3C5-ACAF-2B43-9929-718C1BD6D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3D073C-CA86-D04F-A913-CC40F03BF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72C71-586F-D149-ACE5-DC8AFB7238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80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A23BFA-D665-A74C-9077-322FB62A3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D6BC23-A6A4-E244-A661-4C410E147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68F62-BDC6-2F4E-85D1-CDDFDDB64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D2E2-D742-484B-BF6E-B099A4C53EEC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802BDF-6DC1-DB4C-8A9C-C05334230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588E43-DC48-E44F-8ABA-E4C1AC6ED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72C71-586F-D149-ACE5-DC8AFB7238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5517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9A3E66-44BF-8144-AE6E-FE3A7F1AC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4250DB-B3F3-E94A-BC82-1D700FB218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8F1D87-231E-B94F-A182-F8583B27A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49BC4DA-E544-E341-B904-1609982BD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D2E2-D742-484B-BF6E-B099A4C53EEC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8BCDFBE-EB94-BE46-9442-F6ADA1915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6460C3-3650-8845-B9C9-C35254953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72C71-586F-D149-ACE5-DC8AFB7238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414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00F6BC-7A84-D242-B1B0-9E774F8E4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75B3CA-FD78-B844-9804-A6E3D6E0F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6ED7D0-411B-4841-9664-7AB7EC0503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CD6D651-A6D4-7A4A-BAC1-7DF54FC422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AFD6B0E-8BD5-8D4B-B132-EC93DC37AF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9A42530-E7A4-6F44-BDA0-D13019761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D2E2-D742-484B-BF6E-B099A4C53EEC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343D6AA-DCDD-AA4B-B325-1EAE73758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81EEB10-85D2-FA4C-A5C8-C24944E72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72C71-586F-D149-ACE5-DC8AFB7238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0506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8D7FFD-584F-9E47-96B9-DDEAF8372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2F6B604-5799-5342-B7D8-EA19D004F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D2E2-D742-484B-BF6E-B099A4C53EEC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1A80E45-AB1B-444C-8715-B3D0249F9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70450D4-B002-6E4F-BA99-A662D2D89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72C71-586F-D149-ACE5-DC8AFB7238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137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6FDCCFB-7C02-A44D-8724-07946B1C5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D2E2-D742-484B-BF6E-B099A4C53EEC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CF450A0-C060-1041-B9BD-5586758F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4F1388-9953-C448-A8CC-88DB19921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72C71-586F-D149-ACE5-DC8AFB7238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1448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98B86B-947C-0640-A31F-242DAF9A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5FDB85-96B0-804A-9348-1CAEA1DFB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A47F4A6-1FDA-4B42-B732-6C79405FF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0E842FD-83D5-454A-8720-A13DCFBB0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D2E2-D742-484B-BF6E-B099A4C53EEC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5419BC2-2029-C347-8F83-3CF5F4C78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720211C-CEE2-1646-AA74-1303C29B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72C71-586F-D149-ACE5-DC8AFB7238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623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4941CB-1BD1-1646-BA0D-B07212448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E453A3C-CF3A-9F44-8EB6-3D0C431D6A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C0CFE8F-C328-5E43-B881-5989D91E2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60CDDA5-5110-D04F-8109-7DF9F722C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D2E2-D742-484B-BF6E-B099A4C53EEC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49D7C86-FF43-5349-8F0A-73D66131D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5B1A44-FB17-4B4C-8363-BE0B88B7A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72C71-586F-D149-ACE5-DC8AFB7238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199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1847B-6911-8849-8156-0C9F8FD95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3186D8-C9DE-C946-BE2B-88F2E3D9F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5B629C-1B58-E845-8EC0-D5E7AEB73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D2E2-D742-484B-BF6E-B099A4C53EEC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BD36F2-7891-C742-BBA1-EEA178C2B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2E4664-C93D-AD40-BFA1-C4427903F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72C71-586F-D149-ACE5-DC8AFB7238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308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4FCCB02-AA30-954B-A513-4882D2D4CB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C27FF34-F60F-D743-B671-CA6E281AF2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6C3257-1929-0B4A-830C-01918C24A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D2E2-D742-484B-BF6E-B099A4C53EEC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A73B6F-6924-174D-A188-6E01809F7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3F28B2-7DF6-6E40-8B9B-BC986A9A6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72C71-586F-D149-ACE5-DC8AFB7238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762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83C3BCE-A045-184C-905E-E0CED4013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97480F-5B65-694F-9F11-A6D53614B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5EE3DF-CE0F-FF43-9037-ACB4710D2A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0D2E2-D742-484B-BF6E-B099A4C53EEC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7537D7-A3B7-DE4E-BCF6-2916968354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1FFDB1-28BB-B044-86F4-924169C82B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72C71-586F-D149-ACE5-DC8AFB7238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2178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image" Target="../media/image11.jpeg"/><Relationship Id="rId7" Type="http://schemas.openxmlformats.org/officeDocument/2006/relationships/hyperlink" Target="mailto:rcp.aplasiemedullaire.sls@aphp.fr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openxmlformats.org/officeDocument/2006/relationships/image" Target="../media/image12.jpe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548681"/>
            <a:ext cx="12192000" cy="1470025"/>
          </a:xfrm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Aplasies médullaires acquises &amp; constitutionnelles</a:t>
            </a:r>
            <a:br>
              <a:rPr lang="fr-FR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PNDS 2026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27381" y="2468893"/>
            <a:ext cx="113292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r>
              <a:rPr lang="fr-FR" sz="2000" b="1" dirty="0">
                <a:solidFill>
                  <a:prstClr val="black"/>
                </a:solidFill>
                <a:latin typeface="Arial"/>
              </a:rPr>
              <a:t>Dr Flore </a:t>
            </a:r>
            <a:r>
              <a:rPr lang="fr-FR" sz="2000" b="1" dirty="0" err="1">
                <a:solidFill>
                  <a:prstClr val="black"/>
                </a:solidFill>
                <a:latin typeface="Arial"/>
              </a:rPr>
              <a:t>Sicre</a:t>
            </a:r>
            <a:r>
              <a:rPr lang="fr-FR" sz="2000" b="1" dirty="0">
                <a:solidFill>
                  <a:prstClr val="black"/>
                </a:solidFill>
                <a:latin typeface="Arial"/>
              </a:rPr>
              <a:t> de </a:t>
            </a:r>
            <a:r>
              <a:rPr lang="fr-FR" sz="2000" b="1" dirty="0" err="1">
                <a:solidFill>
                  <a:prstClr val="black"/>
                </a:solidFill>
                <a:latin typeface="Arial"/>
              </a:rPr>
              <a:t>Fontbrune</a:t>
            </a:r>
            <a:endParaRPr lang="fr-FR" sz="2000" b="1" dirty="0">
              <a:solidFill>
                <a:prstClr val="black"/>
              </a:solidFill>
              <a:latin typeface="Arial"/>
            </a:endParaRPr>
          </a:p>
          <a:p>
            <a:pPr algn="ctr" defTabSz="609585"/>
            <a:endParaRPr lang="fr-FR" sz="2000" dirty="0">
              <a:solidFill>
                <a:prstClr val="black"/>
              </a:solidFill>
              <a:latin typeface="Arial"/>
            </a:endParaRPr>
          </a:p>
          <a:p>
            <a:pPr algn="ctr" defTabSz="609585"/>
            <a:endParaRPr lang="fr-FR" sz="2000" dirty="0">
              <a:solidFill>
                <a:prstClr val="black"/>
              </a:solidFill>
              <a:latin typeface="Arial"/>
            </a:endParaRPr>
          </a:p>
          <a:p>
            <a:pPr algn="ctr" defTabSz="609585"/>
            <a:endParaRPr lang="fr-FR" sz="2000" dirty="0">
              <a:solidFill>
                <a:prstClr val="black"/>
              </a:solidFill>
              <a:latin typeface="Arial"/>
            </a:endParaRPr>
          </a:p>
          <a:p>
            <a:pPr algn="ctr" defTabSz="609585"/>
            <a:r>
              <a:rPr lang="fr-FR" sz="2000" dirty="0">
                <a:solidFill>
                  <a:prstClr val="black"/>
                </a:solidFill>
                <a:latin typeface="Arial"/>
              </a:rPr>
              <a:t>Centre de Référence des Aplasies médullaires acquises et constitutionnelles </a:t>
            </a:r>
          </a:p>
          <a:p>
            <a:pPr algn="ctr" defTabSz="609585"/>
            <a:r>
              <a:rPr lang="fr-FR" sz="2000" dirty="0">
                <a:solidFill>
                  <a:prstClr val="black"/>
                </a:solidFill>
                <a:latin typeface="Arial"/>
              </a:rPr>
              <a:t>Hôpital Saint-Louis, Paris</a:t>
            </a:r>
          </a:p>
        </p:txBody>
      </p:sp>
      <p:pic>
        <p:nvPicPr>
          <p:cNvPr id="6" name="Picture 14" descr="Logonew-bleu">
            <a:extLst>
              <a:ext uri="{FF2B5EF4-FFF2-40B4-BE49-F238E27FC236}">
                <a16:creationId xmlns:a16="http://schemas.microsoft.com/office/drawing/2014/main" id="{E10FF3CA-DEC3-8E4B-A78C-0BF7E022D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81" y="5450886"/>
            <a:ext cx="2772485" cy="111582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 descr="logoMaRIH(quadri)-01.png">
            <a:extLst>
              <a:ext uri="{FF2B5EF4-FFF2-40B4-BE49-F238E27FC236}">
                <a16:creationId xmlns:a16="http://schemas.microsoft.com/office/drawing/2014/main" id="{6B8A9355-5A09-ED4E-BD5A-65B2E82E646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084" y="5287300"/>
            <a:ext cx="2035739" cy="14391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C9A5218-2E81-8E4E-AE21-6B429C3AF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267" y="4462346"/>
            <a:ext cx="5514521" cy="226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10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15414" y="-525373"/>
            <a:ext cx="10846229" cy="1470025"/>
          </a:xfrm>
        </p:spPr>
        <p:txBody>
          <a:bodyPr>
            <a:no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Lien d’</a:t>
            </a:r>
            <a:r>
              <a:rPr lang="fr-FR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interêts</a:t>
            </a:r>
            <a:endParaRPr lang="fr-FR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7381" y="2468893"/>
            <a:ext cx="113292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r>
              <a:rPr lang="fr-FR" sz="2800" dirty="0" err="1">
                <a:solidFill>
                  <a:prstClr val="black"/>
                </a:solidFill>
                <a:latin typeface="Arial"/>
              </a:rPr>
              <a:t>Alexion</a:t>
            </a:r>
            <a:r>
              <a:rPr lang="fr-FR" sz="2800" dirty="0">
                <a:solidFill>
                  <a:prstClr val="black"/>
                </a:solidFill>
                <a:latin typeface="Arial"/>
              </a:rPr>
              <a:t> Pharma &amp; </a:t>
            </a:r>
            <a:r>
              <a:rPr lang="fr-FR" sz="2800" dirty="0" err="1">
                <a:solidFill>
                  <a:prstClr val="black"/>
                </a:solidFill>
                <a:latin typeface="Arial"/>
              </a:rPr>
              <a:t>AstraZeneca</a:t>
            </a:r>
            <a:endParaRPr lang="fr-FR" sz="2800" dirty="0">
              <a:solidFill>
                <a:prstClr val="black"/>
              </a:solidFill>
              <a:latin typeface="Arial"/>
            </a:endParaRPr>
          </a:p>
          <a:p>
            <a:pPr algn="ctr" defTabSz="609585"/>
            <a:r>
              <a:rPr lang="fr-FR" sz="2800" dirty="0" err="1">
                <a:solidFill>
                  <a:prstClr val="black"/>
                </a:solidFill>
                <a:latin typeface="Arial"/>
              </a:rPr>
              <a:t>Sobi</a:t>
            </a:r>
            <a:endParaRPr lang="fr-FR" sz="2800" dirty="0">
              <a:solidFill>
                <a:prstClr val="black"/>
              </a:solidFill>
              <a:latin typeface="Arial"/>
            </a:endParaRPr>
          </a:p>
          <a:p>
            <a:pPr algn="ctr" defTabSz="609585"/>
            <a:r>
              <a:rPr lang="fr-FR" sz="2800" dirty="0">
                <a:solidFill>
                  <a:prstClr val="black"/>
                </a:solidFill>
                <a:latin typeface="Arial"/>
              </a:rPr>
              <a:t>Novartis</a:t>
            </a:r>
          </a:p>
          <a:p>
            <a:pPr algn="ctr" defTabSz="609585"/>
            <a:r>
              <a:rPr lang="fr-FR" sz="2800" dirty="0">
                <a:solidFill>
                  <a:prstClr val="black"/>
                </a:solidFill>
                <a:latin typeface="Arial"/>
              </a:rPr>
              <a:t>Samsung</a:t>
            </a:r>
          </a:p>
          <a:p>
            <a:pPr algn="ctr" defTabSz="609585"/>
            <a:r>
              <a:rPr lang="fr-FR" sz="2800" dirty="0">
                <a:solidFill>
                  <a:prstClr val="black"/>
                </a:solidFill>
                <a:latin typeface="Arial"/>
              </a:rPr>
              <a:t>Pfizer</a:t>
            </a:r>
          </a:p>
          <a:p>
            <a:pPr algn="ctr" defTabSz="609585"/>
            <a:r>
              <a:rPr lang="fr-FR" sz="2800" dirty="0">
                <a:solidFill>
                  <a:prstClr val="black"/>
                </a:solidFill>
                <a:latin typeface="Arial"/>
              </a:rPr>
              <a:t>Pierre Fabre</a:t>
            </a:r>
          </a:p>
        </p:txBody>
      </p:sp>
    </p:spTree>
    <p:extLst>
      <p:ext uri="{BB962C8B-B14F-4D97-AF65-F5344CB8AC3E}">
        <p14:creationId xmlns:p14="http://schemas.microsoft.com/office/powerpoint/2010/main" val="3676413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3C3478B-EF47-3246-A5B1-06B91A880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2566" y="984541"/>
            <a:ext cx="5281614" cy="390308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E160743-2482-6D4B-B25E-2F507DBF2EE3}"/>
              </a:ext>
            </a:extLst>
          </p:cNvPr>
          <p:cNvSpPr/>
          <p:nvPr/>
        </p:nvSpPr>
        <p:spPr>
          <a:xfrm>
            <a:off x="9715500" y="1185863"/>
            <a:ext cx="2476500" cy="25146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49FC09-66D8-9147-A28C-27F85C9D4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4137" y="2554287"/>
            <a:ext cx="4419600" cy="3683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BE6DCB9-C087-5149-BB32-A9E1CD95E612}"/>
              </a:ext>
            </a:extLst>
          </p:cNvPr>
          <p:cNvSpPr txBox="1"/>
          <p:nvPr/>
        </p:nvSpPr>
        <p:spPr>
          <a:xfrm>
            <a:off x="10023472" y="1957383"/>
            <a:ext cx="1920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PNDS 2026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5916883-0EDF-C148-BEA8-C30E38260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1413" y="2480603"/>
            <a:ext cx="1576433" cy="6472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F6FC00-5EEF-B14D-A0D6-C74D1874C2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379" r="5802"/>
          <a:stretch/>
        </p:blipFill>
        <p:spPr>
          <a:xfrm>
            <a:off x="2757488" y="700087"/>
            <a:ext cx="4171948" cy="550068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614601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9A42B4-BF60-FA44-8133-7875B4F43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9370" y="500744"/>
            <a:ext cx="9132002" cy="5965370"/>
          </a:xfrm>
        </p:spPr>
        <p:txBody>
          <a:bodyPr>
            <a:normAutofit lnSpcReduction="10000"/>
          </a:bodyPr>
          <a:lstStyle/>
          <a:p>
            <a:r>
              <a:rPr lang="fr-FR" sz="1800" b="1" dirty="0"/>
              <a:t>Dr Vincent </a:t>
            </a:r>
            <a:r>
              <a:rPr lang="fr-FR" sz="1800" b="1" dirty="0" err="1"/>
              <a:t>Alcazer</a:t>
            </a:r>
            <a:r>
              <a:rPr lang="fr-FR" sz="1800" b="1" dirty="0"/>
              <a:t>, </a:t>
            </a:r>
            <a:r>
              <a:rPr lang="fr-FR" sz="1800" dirty="0"/>
              <a:t>CHU Pierre-Bénite, Lyon </a:t>
            </a:r>
          </a:p>
          <a:p>
            <a:r>
              <a:rPr lang="fr-FR" sz="1800" b="1" dirty="0"/>
              <a:t>Dr Bénédicte Bruno, </a:t>
            </a:r>
            <a:r>
              <a:rPr lang="fr-FR" sz="1800" dirty="0"/>
              <a:t>CHU de Lille-Hôpital Jeanne de Flandre, Lille </a:t>
            </a:r>
          </a:p>
          <a:p>
            <a:r>
              <a:rPr lang="fr-FR" sz="1800" b="1" dirty="0"/>
              <a:t>Dr Florian Chevillon, </a:t>
            </a:r>
            <a:r>
              <a:rPr lang="fr-FR" sz="1800" dirty="0"/>
              <a:t>Hôpital Saint-Louis, Paris </a:t>
            </a:r>
          </a:p>
          <a:p>
            <a:r>
              <a:rPr lang="fr-FR" sz="1800" b="1" dirty="0"/>
              <a:t>Pr Lydie da Costa, </a:t>
            </a:r>
            <a:r>
              <a:rPr lang="fr-FR" sz="1800" dirty="0"/>
              <a:t>LBMR </a:t>
            </a:r>
            <a:r>
              <a:rPr lang="fr-FR" sz="1800" dirty="0" err="1"/>
              <a:t>Blackfan-Diamond</a:t>
            </a:r>
            <a:r>
              <a:rPr lang="fr-FR" sz="1800" dirty="0"/>
              <a:t>, Hôpital Kremlin-Bicêtre, Paris</a:t>
            </a:r>
          </a:p>
          <a:p>
            <a:r>
              <a:rPr lang="fr-FR" sz="1800" b="1" dirty="0"/>
              <a:t>Pr Jean-Hugues Dalle, </a:t>
            </a:r>
            <a:r>
              <a:rPr lang="fr-FR" sz="1800" dirty="0"/>
              <a:t>Hôpital Robert-Debré, Paris </a:t>
            </a:r>
          </a:p>
          <a:p>
            <a:r>
              <a:rPr lang="fr-FR" sz="1800" b="1" dirty="0"/>
              <a:t>Dr Mony Fahd, </a:t>
            </a:r>
            <a:r>
              <a:rPr lang="fr-FR" sz="1800" dirty="0"/>
              <a:t>Hôpital Robert-Debré, Paris </a:t>
            </a:r>
          </a:p>
          <a:p>
            <a:r>
              <a:rPr lang="fr-FR" sz="1800" b="1" dirty="0"/>
              <a:t>Dr Edouard </a:t>
            </a:r>
            <a:r>
              <a:rPr lang="fr-FR" sz="1800" b="1" dirty="0" err="1"/>
              <a:t>Forcade</a:t>
            </a:r>
            <a:r>
              <a:rPr lang="fr-FR" sz="1800" b="1" dirty="0"/>
              <a:t>, </a:t>
            </a:r>
            <a:r>
              <a:rPr lang="fr-FR" sz="1800" dirty="0"/>
              <a:t>CHU de Bordeaux </a:t>
            </a:r>
          </a:p>
          <a:p>
            <a:r>
              <a:rPr lang="fr-FR" sz="1800" b="1" dirty="0"/>
              <a:t>Pr Caroline </a:t>
            </a:r>
            <a:r>
              <a:rPr lang="fr-FR" sz="1800" b="1" dirty="0" err="1"/>
              <a:t>Kannengiesser</a:t>
            </a:r>
            <a:r>
              <a:rPr lang="fr-FR" sz="1800" b="1" dirty="0"/>
              <a:t>, </a:t>
            </a:r>
            <a:r>
              <a:rPr lang="fr-FR" sz="1800" dirty="0"/>
              <a:t>LBMR Téloméropathies, Hôpital Bichat, Paris</a:t>
            </a:r>
          </a:p>
          <a:p>
            <a:r>
              <a:rPr lang="fr-FR" sz="1800" b="1" dirty="0"/>
              <a:t>Dr Elodie </a:t>
            </a:r>
            <a:r>
              <a:rPr lang="fr-FR" sz="1800" b="1" dirty="0" err="1"/>
              <a:t>Lainey</a:t>
            </a:r>
            <a:r>
              <a:rPr lang="fr-FR" sz="1800" b="1" dirty="0"/>
              <a:t>, </a:t>
            </a:r>
            <a:r>
              <a:rPr lang="fr-FR" sz="1800" dirty="0"/>
              <a:t>LBMR Télomères, Hôpital Robert-Debré, Paris</a:t>
            </a:r>
          </a:p>
          <a:p>
            <a:r>
              <a:rPr lang="fr-FR" sz="1800" b="1" dirty="0"/>
              <a:t>Dr Lise Larcher , </a:t>
            </a:r>
            <a:r>
              <a:rPr lang="fr-FR" sz="1800" dirty="0"/>
              <a:t>LBMR des aplasies médullaires, Hôpital Saint-Louis, Paris </a:t>
            </a:r>
          </a:p>
          <a:p>
            <a:r>
              <a:rPr lang="fr-FR" sz="1800" b="1" dirty="0"/>
              <a:t>Pr Thierry Leblanc, </a:t>
            </a:r>
            <a:r>
              <a:rPr lang="fr-FR" sz="1800" dirty="0"/>
              <a:t>Hôpital Robert-Debré, Paris</a:t>
            </a:r>
          </a:p>
          <a:p>
            <a:r>
              <a:rPr lang="fr-FR" sz="1800" b="1" dirty="0"/>
              <a:t>Pr Régis </a:t>
            </a:r>
            <a:r>
              <a:rPr lang="fr-FR" sz="1800" b="1" dirty="0" err="1"/>
              <a:t>Peffault</a:t>
            </a:r>
            <a:r>
              <a:rPr lang="fr-FR" sz="1800" b="1" dirty="0"/>
              <a:t> de </a:t>
            </a:r>
            <a:r>
              <a:rPr lang="fr-FR" sz="1800" b="1" dirty="0" err="1"/>
              <a:t>Latour</a:t>
            </a:r>
            <a:r>
              <a:rPr lang="fr-FR" sz="1800" b="1" dirty="0"/>
              <a:t>, </a:t>
            </a:r>
            <a:r>
              <a:rPr lang="fr-FR" sz="1800" dirty="0"/>
              <a:t>Hôpital Saint-Louis, Paris</a:t>
            </a:r>
          </a:p>
          <a:p>
            <a:r>
              <a:rPr lang="fr-FR" sz="1800" b="1" dirty="0"/>
              <a:t>Dr Cécile Renard , </a:t>
            </a:r>
            <a:r>
              <a:rPr lang="fr-FR" sz="1800" dirty="0"/>
              <a:t>IHOP, Lyon </a:t>
            </a:r>
          </a:p>
          <a:p>
            <a:r>
              <a:rPr lang="fr-FR" sz="1800" b="1" dirty="0"/>
              <a:t>Dr Jonathan </a:t>
            </a:r>
            <a:r>
              <a:rPr lang="fr-FR" sz="1800" b="1" dirty="0" err="1"/>
              <a:t>Rosenblatt</a:t>
            </a:r>
            <a:r>
              <a:rPr lang="fr-FR" sz="1800" dirty="0"/>
              <a:t>, Hôpital Robert-Debré, Paris</a:t>
            </a:r>
          </a:p>
          <a:p>
            <a:r>
              <a:rPr lang="fr-FR" sz="1800" b="1" dirty="0"/>
              <a:t>Dr Flore </a:t>
            </a:r>
            <a:r>
              <a:rPr lang="fr-FR" sz="1800" b="1" dirty="0" err="1"/>
              <a:t>Sicre</a:t>
            </a:r>
            <a:r>
              <a:rPr lang="fr-FR" sz="1800" b="1" dirty="0"/>
              <a:t> de </a:t>
            </a:r>
            <a:r>
              <a:rPr lang="fr-FR" sz="1800" b="1" dirty="0" err="1"/>
              <a:t>Fontbrune</a:t>
            </a:r>
            <a:r>
              <a:rPr lang="fr-FR" sz="1800" b="1" dirty="0"/>
              <a:t>, </a:t>
            </a:r>
            <a:r>
              <a:rPr lang="fr-FR" sz="1800" dirty="0"/>
              <a:t>Hôpital Saint-Louis, Paris</a:t>
            </a:r>
          </a:p>
          <a:p>
            <a:r>
              <a:rPr lang="fr-FR" sz="1800" b="1" dirty="0"/>
              <a:t>Dr Jonathan </a:t>
            </a:r>
            <a:r>
              <a:rPr lang="fr-FR" sz="1800" b="1" dirty="0" err="1"/>
              <a:t>Rosenblatt</a:t>
            </a:r>
            <a:r>
              <a:rPr lang="fr-FR" sz="1800" dirty="0"/>
              <a:t>, Hôpital Robert-Debré, Paris</a:t>
            </a:r>
          </a:p>
          <a:p>
            <a:r>
              <a:rPr lang="fr-FR" sz="1800" b="1" dirty="0"/>
              <a:t>Pr Jean Soulier, </a:t>
            </a:r>
            <a:r>
              <a:rPr lang="fr-FR" sz="1800" dirty="0"/>
              <a:t>LBMR des aplasies médullaires, Hôpital Saint-Louis, Paris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8D0C53DD-43FB-254D-9544-158993A26809}"/>
              </a:ext>
            </a:extLst>
          </p:cNvPr>
          <p:cNvSpPr/>
          <p:nvPr/>
        </p:nvSpPr>
        <p:spPr>
          <a:xfrm>
            <a:off x="244928" y="1926092"/>
            <a:ext cx="2476500" cy="25146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3185FF9-FF1B-FD45-8429-6E8EA1E0368A}"/>
              </a:ext>
            </a:extLst>
          </p:cNvPr>
          <p:cNvSpPr txBox="1"/>
          <p:nvPr/>
        </p:nvSpPr>
        <p:spPr>
          <a:xfrm>
            <a:off x="552900" y="2697612"/>
            <a:ext cx="1920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PNDS 2026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65896A-A82A-EB46-A538-E335BB32F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41" y="3220832"/>
            <a:ext cx="1576433" cy="64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381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BD04C2A-36E0-2140-871D-E567A6654F73}"/>
              </a:ext>
            </a:extLst>
          </p:cNvPr>
          <p:cNvSpPr/>
          <p:nvPr/>
        </p:nvSpPr>
        <p:spPr>
          <a:xfrm>
            <a:off x="544286" y="236185"/>
            <a:ext cx="11419114" cy="610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Synthèse à l’attention des médecins traitants et pédiatres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Généralités sur l’aplasie médullaire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Diagnostic et évaluation initiale (+ algorithme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Prise en charge thérapeutique et suivi de l’aplasie médullaire acquise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Prise en charge diagnostique, thérapeutique et suivi de l’HPN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Prise en charge des aplasies médullaires constitutionnelles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Maladie de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Fanconi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Téloméropathies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Syndrome de l’anémie de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Blackfan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Diamond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Syndromes SAM9/SAMD9L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Mutations homozygotes de MPL 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Mutations homozygotes de THPO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Syndromes de </a:t>
            </a:r>
            <a:r>
              <a:rPr lang="fr-FR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Ghosal</a:t>
            </a:r>
            <a:endParaRPr lang="fr-FR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Syndrome ERCC6L2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Tableau résumé des principales pathologies génétiques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Conditionnements et modalités d’allogreffe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Spécificité de la transition de la pédiatrie aux services de soins adultes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Spécificité de la prise en charge de la grossesse et l’accouchement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Spécificités de la chélation dans les aplasies médullaires acquises et constitutionnelles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Explorations cliniques et paracliniques recommandées au diagnostic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072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èche vers le bas 3">
            <a:extLst>
              <a:ext uri="{FF2B5EF4-FFF2-40B4-BE49-F238E27FC236}">
                <a16:creationId xmlns:a16="http://schemas.microsoft.com/office/drawing/2014/main" id="{339275B1-4436-A74C-8E54-571F20C0294E}"/>
              </a:ext>
            </a:extLst>
          </p:cNvPr>
          <p:cNvSpPr/>
          <p:nvPr/>
        </p:nvSpPr>
        <p:spPr>
          <a:xfrm flipH="1">
            <a:off x="1198851" y="3026977"/>
            <a:ext cx="45085" cy="1952625"/>
          </a:xfrm>
          <a:prstGeom prst="downArrow">
            <a:avLst/>
          </a:prstGeom>
          <a:noFill/>
          <a:ln w="25400">
            <a:solidFill>
              <a:srgbClr val="C6D9F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5" name="ZoneTexte 9">
            <a:extLst>
              <a:ext uri="{FF2B5EF4-FFF2-40B4-BE49-F238E27FC236}">
                <a16:creationId xmlns:a16="http://schemas.microsoft.com/office/drawing/2014/main" id="{AE05A76E-9792-CE47-968D-DF2AE4C8A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474" y="217805"/>
            <a:ext cx="9867901" cy="619125"/>
          </a:xfrm>
          <a:prstGeom prst="rect">
            <a:avLst/>
          </a:prstGeom>
          <a:solidFill>
            <a:srgbClr val="8DB3E2"/>
          </a:solidFill>
          <a:ln w="25400">
            <a:solidFill>
              <a:srgbClr val="1F497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Aplasie Médullaire</a:t>
            </a:r>
            <a:endParaRPr kumimoji="0" lang="fr-FR" altLang="fr-F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		  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ZoneTexte 10">
            <a:extLst>
              <a:ext uri="{FF2B5EF4-FFF2-40B4-BE49-F238E27FC236}">
                <a16:creationId xmlns:a16="http://schemas.microsoft.com/office/drawing/2014/main" id="{8C130E4B-DD5A-A249-9C68-55B1E96A8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1395" y="2349322"/>
            <a:ext cx="1323975" cy="731838"/>
          </a:xfrm>
          <a:prstGeom prst="rect">
            <a:avLst/>
          </a:prstGeom>
          <a:solidFill>
            <a:srgbClr val="CCFFCC"/>
          </a:solidFill>
          <a:ln w="25400">
            <a:solidFill>
              <a:srgbClr val="5F497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&lt; 18 ans </a:t>
            </a:r>
            <a:endParaRPr kumimoji="0" lang="fr-FR" altLang="fr-FR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(sf HPN et sd hépatite-aplasie)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ZoneTexte 11">
            <a:extLst>
              <a:ext uri="{FF2B5EF4-FFF2-40B4-BE49-F238E27FC236}">
                <a16:creationId xmlns:a16="http://schemas.microsoft.com/office/drawing/2014/main" id="{7AF885E1-E744-7043-8020-DE79DB1BA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7574" y="936624"/>
            <a:ext cx="9829801" cy="830997"/>
          </a:xfrm>
          <a:prstGeom prst="rect">
            <a:avLst/>
          </a:prstGeom>
          <a:noFill/>
          <a:ln w="9525">
            <a:solidFill>
              <a:srgbClr val="31849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Bilan initial :	Récupérer NFS ≤ 2 ans 			Examen clinique orienté, recherche de malformations (imagerie)</a:t>
            </a:r>
            <a:endParaRPr kumimoji="0" lang="fr-FR" altLang="fr-F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	ATCD familiaux				Clone HPN</a:t>
            </a:r>
            <a:endParaRPr kumimoji="0" lang="fr-FR" altLang="fr-F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	</a:t>
            </a:r>
            <a:r>
              <a:rPr kumimoji="0" lang="fr-FR" altLang="fr-F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HbF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&amp; </a:t>
            </a:r>
            <a:r>
              <a:rPr kumimoji="0" lang="fr-FR" altLang="fr-F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Symbol" pitchFamily="2" charset="2"/>
                <a:ea typeface="Times New Roman" panose="02020603050405020304" pitchFamily="18" charset="0"/>
              </a:rPr>
              <a:t>a</a:t>
            </a:r>
            <a:r>
              <a:rPr kumimoji="0" lang="fr-FR" altLang="fr-FR" sz="1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FP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			            Cytogénétique médullaire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ZoneTexte 15">
            <a:extLst>
              <a:ext uri="{FF2B5EF4-FFF2-40B4-BE49-F238E27FC236}">
                <a16:creationId xmlns:a16="http://schemas.microsoft.com/office/drawing/2014/main" id="{305B6D90-9D1A-6649-B857-4180D8074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099" y="5489575"/>
            <a:ext cx="3424238" cy="360363"/>
          </a:xfrm>
          <a:prstGeom prst="rect">
            <a:avLst/>
          </a:prstGeom>
          <a:solidFill>
            <a:srgbClr val="E5B8B7"/>
          </a:solidFill>
          <a:ln w="3175">
            <a:solidFill>
              <a:srgbClr val="94363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Aplasie médullaire acquise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0E8B735-5CDC-D942-B25C-C53BC5FC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4106" y="3766253"/>
            <a:ext cx="24352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Screening non évocateur IBMF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ZoneTexte 5">
            <a:extLst>
              <a:ext uri="{FF2B5EF4-FFF2-40B4-BE49-F238E27FC236}">
                <a16:creationId xmlns:a16="http://schemas.microsoft.com/office/drawing/2014/main" id="{58FF3744-0121-1740-89F3-A7337C317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2133" y="3605212"/>
            <a:ext cx="10795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Evocateur AMC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E09F6D0-2674-D84D-8E31-C96829D92773}"/>
              </a:ext>
            </a:extLst>
          </p:cNvPr>
          <p:cNvCxnSpPr/>
          <p:nvPr/>
        </p:nvCxnSpPr>
        <p:spPr>
          <a:xfrm flipH="1">
            <a:off x="3477549" y="1858056"/>
            <a:ext cx="1033145" cy="504825"/>
          </a:xfrm>
          <a:prstGeom prst="straightConnector1">
            <a:avLst/>
          </a:prstGeom>
          <a:noFill/>
          <a:ln w="25400">
            <a:solidFill>
              <a:srgbClr val="C6D9F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ZoneTexte 7">
            <a:extLst>
              <a:ext uri="{FF2B5EF4-FFF2-40B4-BE49-F238E27FC236}">
                <a16:creationId xmlns:a16="http://schemas.microsoft.com/office/drawing/2014/main" id="{6557CC8E-6677-5947-9DB3-54CB3E5B7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9914" y="1985924"/>
            <a:ext cx="1352550" cy="928688"/>
          </a:xfrm>
          <a:prstGeom prst="rect">
            <a:avLst/>
          </a:prstGeom>
          <a:solidFill>
            <a:srgbClr val="CCFFCC"/>
          </a:solidFill>
          <a:ln w="25400">
            <a:solidFill>
              <a:srgbClr val="4BACC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&gt; 18 ans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ZoneTexte 12">
            <a:extLst>
              <a:ext uri="{FF2B5EF4-FFF2-40B4-BE49-F238E27FC236}">
                <a16:creationId xmlns:a16="http://schemas.microsoft.com/office/drawing/2014/main" id="{07866A78-8CE5-F24C-8281-BE5D9CEAC6B9}"/>
              </a:ext>
            </a:extLst>
          </p:cNvPr>
          <p:cNvSpPr txBox="1">
            <a:spLocks/>
          </p:cNvSpPr>
          <p:nvPr/>
        </p:nvSpPr>
        <p:spPr bwMode="auto">
          <a:xfrm>
            <a:off x="5085361" y="3702844"/>
            <a:ext cx="2692400" cy="954107"/>
          </a:xfrm>
          <a:prstGeom prst="rect">
            <a:avLst/>
          </a:prstGeom>
          <a:noFill/>
          <a:ln w="9525">
            <a:solidFill>
              <a:srgbClr val="604A7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ests spécifiques : cassures &amp; télomères </a:t>
            </a:r>
            <a:endParaRPr kumimoji="0" lang="fr-FR" altLang="fr-F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+/- NGS constitutionnel </a:t>
            </a:r>
            <a:endParaRPr kumimoji="0" lang="fr-FR" altLang="fr-F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(sang et fibroblastes)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ZoneTexte 13">
            <a:extLst>
              <a:ext uri="{FF2B5EF4-FFF2-40B4-BE49-F238E27FC236}">
                <a16:creationId xmlns:a16="http://schemas.microsoft.com/office/drawing/2014/main" id="{A7A337F5-94EB-784D-B6A8-41D6C3CA2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161" y="3775869"/>
            <a:ext cx="1724025" cy="584775"/>
          </a:xfrm>
          <a:prstGeom prst="rect">
            <a:avLst/>
          </a:prstGeom>
          <a:solidFill>
            <a:srgbClr val="92CDDC"/>
          </a:solidFill>
          <a:ln w="9525">
            <a:solidFill>
              <a:srgbClr val="1F497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Fanconi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fr-FR" altLang="fr-F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&amp; autres IBMF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ZoneTexte 64">
            <a:extLst>
              <a:ext uri="{FF2B5EF4-FFF2-40B4-BE49-F238E27FC236}">
                <a16:creationId xmlns:a16="http://schemas.microsoft.com/office/drawing/2014/main" id="{AB4ED6D7-DC6A-744D-9A61-39DBC0C55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63" y="3962535"/>
            <a:ext cx="1065292" cy="276999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Tests positifs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8A76BE8-308C-8748-8F73-27EFBF87CEB9}"/>
              </a:ext>
            </a:extLst>
          </p:cNvPr>
          <p:cNvCxnSpPr>
            <a:cxnSpLocks/>
          </p:cNvCxnSpPr>
          <p:nvPr/>
        </p:nvCxnSpPr>
        <p:spPr bwMode="auto">
          <a:xfrm>
            <a:off x="6142168" y="1885341"/>
            <a:ext cx="669925" cy="389255"/>
          </a:xfrm>
          <a:prstGeom prst="straightConnector1">
            <a:avLst/>
          </a:prstGeom>
          <a:noFill/>
          <a:ln w="25400">
            <a:solidFill>
              <a:srgbClr val="C6D9F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ZoneTexte 51">
            <a:extLst>
              <a:ext uri="{FF2B5EF4-FFF2-40B4-BE49-F238E27FC236}">
                <a16:creationId xmlns:a16="http://schemas.microsoft.com/office/drawing/2014/main" id="{94394656-9B61-3F4E-8E79-4600F1F63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2362" y="4932363"/>
            <a:ext cx="700087" cy="254000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Négatifs </a:t>
            </a:r>
            <a:endParaRPr kumimoji="0" lang="fr-FR" altLang="fr-FR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Box 13">
            <a:extLst>
              <a:ext uri="{FF2B5EF4-FFF2-40B4-BE49-F238E27FC236}">
                <a16:creationId xmlns:a16="http://schemas.microsoft.com/office/drawing/2014/main" id="{450868A2-5C89-514D-9C5C-3DC625EDA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8032" y="4887119"/>
            <a:ext cx="1931681" cy="46166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Négatifs mais éléments </a:t>
            </a:r>
            <a:endParaRPr kumimoji="0" lang="fr-FR" altLang="fr-FR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évocateurs IBMF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B1E72094-5738-3D4B-8C9F-7DF24B333E0F}"/>
              </a:ext>
            </a:extLst>
          </p:cNvPr>
          <p:cNvCxnSpPr/>
          <p:nvPr/>
        </p:nvCxnSpPr>
        <p:spPr>
          <a:xfrm>
            <a:off x="3297035" y="3065199"/>
            <a:ext cx="584835" cy="387350"/>
          </a:xfrm>
          <a:prstGeom prst="straightConnector1">
            <a:avLst/>
          </a:prstGeom>
          <a:noFill/>
          <a:ln w="25400">
            <a:solidFill>
              <a:srgbClr val="C6D9F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C370A25-1C27-1644-936B-9E293283E000}"/>
              </a:ext>
            </a:extLst>
          </p:cNvPr>
          <p:cNvCxnSpPr/>
          <p:nvPr/>
        </p:nvCxnSpPr>
        <p:spPr>
          <a:xfrm>
            <a:off x="4609554" y="3900805"/>
            <a:ext cx="394335" cy="273050"/>
          </a:xfrm>
          <a:prstGeom prst="straightConnector1">
            <a:avLst/>
          </a:prstGeom>
          <a:noFill/>
          <a:ln w="25400">
            <a:solidFill>
              <a:srgbClr val="C6D9F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9E389662-0B80-1548-959A-B54DA0AC99C2}"/>
              </a:ext>
            </a:extLst>
          </p:cNvPr>
          <p:cNvCxnSpPr>
            <a:cxnSpLocks/>
          </p:cNvCxnSpPr>
          <p:nvPr/>
        </p:nvCxnSpPr>
        <p:spPr>
          <a:xfrm>
            <a:off x="9049361" y="4068709"/>
            <a:ext cx="791370" cy="1"/>
          </a:xfrm>
          <a:prstGeom prst="straightConnector1">
            <a:avLst/>
          </a:prstGeom>
          <a:noFill/>
          <a:ln w="25400">
            <a:solidFill>
              <a:srgbClr val="C6D9F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D77AFA6E-9D9A-8242-80F3-E8B19AD856C4}"/>
              </a:ext>
            </a:extLst>
          </p:cNvPr>
          <p:cNvCxnSpPr/>
          <p:nvPr/>
        </p:nvCxnSpPr>
        <p:spPr>
          <a:xfrm flipH="1">
            <a:off x="4231883" y="5013503"/>
            <a:ext cx="1033145" cy="504825"/>
          </a:xfrm>
          <a:prstGeom prst="straightConnector1">
            <a:avLst/>
          </a:prstGeom>
          <a:noFill/>
          <a:ln w="25400">
            <a:solidFill>
              <a:srgbClr val="C6D9F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" name="Flèche vers le bas 23">
            <a:extLst>
              <a:ext uri="{FF2B5EF4-FFF2-40B4-BE49-F238E27FC236}">
                <a16:creationId xmlns:a16="http://schemas.microsoft.com/office/drawing/2014/main" id="{95571CE6-3AE5-FA48-BF2B-1038C058F56A}"/>
              </a:ext>
            </a:extLst>
          </p:cNvPr>
          <p:cNvSpPr/>
          <p:nvPr/>
        </p:nvSpPr>
        <p:spPr>
          <a:xfrm>
            <a:off x="2637080" y="3037205"/>
            <a:ext cx="45085" cy="714375"/>
          </a:xfrm>
          <a:prstGeom prst="downArrow">
            <a:avLst/>
          </a:prstGeom>
          <a:noFill/>
          <a:ln w="25400">
            <a:solidFill>
              <a:srgbClr val="C6D9F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5" name="Flèche vers le bas 24">
            <a:extLst>
              <a:ext uri="{FF2B5EF4-FFF2-40B4-BE49-F238E27FC236}">
                <a16:creationId xmlns:a16="http://schemas.microsoft.com/office/drawing/2014/main" id="{6C1D2EA8-AE0E-7940-A9AE-735F4B7B4E36}"/>
              </a:ext>
            </a:extLst>
          </p:cNvPr>
          <p:cNvSpPr/>
          <p:nvPr/>
        </p:nvSpPr>
        <p:spPr>
          <a:xfrm flipH="1">
            <a:off x="2591633" y="4341495"/>
            <a:ext cx="45085" cy="647700"/>
          </a:xfrm>
          <a:prstGeom prst="downArrow">
            <a:avLst/>
          </a:prstGeom>
          <a:noFill/>
          <a:ln w="25400">
            <a:solidFill>
              <a:srgbClr val="C6D9F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6" name="Text Box 6">
            <a:extLst>
              <a:ext uri="{FF2B5EF4-FFF2-40B4-BE49-F238E27FC236}">
                <a16:creationId xmlns:a16="http://schemas.microsoft.com/office/drawing/2014/main" id="{5F385933-A120-0046-8657-70A41AA6A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972" y="1985924"/>
            <a:ext cx="1352550" cy="928688"/>
          </a:xfrm>
          <a:prstGeom prst="rect">
            <a:avLst/>
          </a:prstGeom>
          <a:solidFill>
            <a:srgbClr val="CCFFCC"/>
          </a:solidFill>
          <a:ln w="25400">
            <a:solidFill>
              <a:srgbClr val="4BACC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Tout âge</a:t>
            </a:r>
            <a:endParaRPr kumimoji="0" lang="fr-FR" altLang="fr-FR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HPN &gt;1%,</a:t>
            </a:r>
            <a:endParaRPr kumimoji="0" lang="fr-FR" altLang="fr-FR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Séquence hépatite-aplasie typique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Flèche vers le bas 26">
            <a:extLst>
              <a:ext uri="{FF2B5EF4-FFF2-40B4-BE49-F238E27FC236}">
                <a16:creationId xmlns:a16="http://schemas.microsoft.com/office/drawing/2014/main" id="{6AA8E88F-2595-D64D-A9A9-86A235A7153F}"/>
              </a:ext>
            </a:extLst>
          </p:cNvPr>
          <p:cNvSpPr/>
          <p:nvPr/>
        </p:nvSpPr>
        <p:spPr>
          <a:xfrm>
            <a:off x="6966239" y="3276511"/>
            <a:ext cx="45085" cy="262255"/>
          </a:xfrm>
          <a:prstGeom prst="downArrow">
            <a:avLst/>
          </a:prstGeom>
          <a:noFill/>
          <a:ln w="25400">
            <a:solidFill>
              <a:srgbClr val="C6D9F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8" name="Flèche vers le bas 27">
            <a:extLst>
              <a:ext uri="{FF2B5EF4-FFF2-40B4-BE49-F238E27FC236}">
                <a16:creationId xmlns:a16="http://schemas.microsoft.com/office/drawing/2014/main" id="{0D622201-3853-F347-8E04-6EC0D2EC1443}"/>
              </a:ext>
            </a:extLst>
          </p:cNvPr>
          <p:cNvSpPr/>
          <p:nvPr/>
        </p:nvSpPr>
        <p:spPr>
          <a:xfrm>
            <a:off x="6328852" y="4811554"/>
            <a:ext cx="45085" cy="529590"/>
          </a:xfrm>
          <a:prstGeom prst="downArrow">
            <a:avLst/>
          </a:prstGeom>
          <a:noFill/>
          <a:ln w="25400">
            <a:solidFill>
              <a:srgbClr val="C6D9F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9" name="Text Box 3">
            <a:extLst>
              <a:ext uri="{FF2B5EF4-FFF2-40B4-BE49-F238E27FC236}">
                <a16:creationId xmlns:a16="http://schemas.microsoft.com/office/drawing/2014/main" id="{E17661AB-6EC3-1248-88BD-5A7C371B4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094" y="5672930"/>
            <a:ext cx="2036762" cy="360363"/>
          </a:xfrm>
          <a:prstGeom prst="rect">
            <a:avLst/>
          </a:prstGeom>
          <a:solidFill>
            <a:srgbClr val="FFE599"/>
          </a:solidFill>
          <a:ln w="3175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RCP : PFMG trio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C13259AE-263A-494C-970E-4FC03BD42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474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99829" tIns="899829" rIns="91440" bIns="899829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321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5">
            <a:extLst>
              <a:ext uri="{FF2B5EF4-FFF2-40B4-BE49-F238E27FC236}">
                <a16:creationId xmlns:a16="http://schemas.microsoft.com/office/drawing/2014/main" id="{161C5C31-DBCB-E448-9CF3-0603B31F8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57" y="164637"/>
            <a:ext cx="11146971" cy="663608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b="1" dirty="0"/>
              <a:t>Score de prediction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9D9096-CC04-F142-901F-CC88D0AE62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56" b="3098"/>
          <a:stretch/>
        </p:blipFill>
        <p:spPr>
          <a:xfrm>
            <a:off x="6668930" y="1124744"/>
            <a:ext cx="4652213" cy="340082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7AFA8FB-E829-BA4C-950A-BA0B1E787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700" y="4651835"/>
            <a:ext cx="5156200" cy="151481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481168B-E1A9-334E-BF08-8F440B4596A8}"/>
              </a:ext>
            </a:extLst>
          </p:cNvPr>
          <p:cNvSpPr/>
          <p:nvPr/>
        </p:nvSpPr>
        <p:spPr>
          <a:xfrm>
            <a:off x="122410" y="6000512"/>
            <a:ext cx="21878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/>
              <a:t>Kaphan</a:t>
            </a:r>
            <a:r>
              <a:rPr lang="fr-FR" sz="1600" dirty="0"/>
              <a:t>, et al. AJH 2025 </a:t>
            </a:r>
            <a:endParaRPr lang="fr-FR" sz="48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F520CC-CED0-434A-8804-99EB4D744F66}"/>
              </a:ext>
            </a:extLst>
          </p:cNvPr>
          <p:cNvSpPr/>
          <p:nvPr/>
        </p:nvSpPr>
        <p:spPr>
          <a:xfrm>
            <a:off x="6184900" y="5286718"/>
            <a:ext cx="5435600" cy="279399"/>
          </a:xfrm>
          <a:prstGeom prst="rect">
            <a:avLst/>
          </a:prstGeom>
          <a:noFill/>
          <a:ln w="25400">
            <a:solidFill>
              <a:srgbClr val="513B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357296-4450-FA4F-9C39-2E417FA626FE}"/>
              </a:ext>
            </a:extLst>
          </p:cNvPr>
          <p:cNvSpPr/>
          <p:nvPr/>
        </p:nvSpPr>
        <p:spPr>
          <a:xfrm>
            <a:off x="1559793" y="5496919"/>
            <a:ext cx="33858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69444" eaLnBrk="0" hangingPunct="0">
              <a:spcAft>
                <a:spcPts val="800"/>
              </a:spcAft>
              <a:buSzPct val="60000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33 clinical and laboratory variables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D781292-9281-784A-85CF-501A79B95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8" y="1292380"/>
            <a:ext cx="5774433" cy="369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53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9196A3-287B-D149-8C30-5B03E1960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8245"/>
            <a:ext cx="10515600" cy="6171269"/>
          </a:xfrm>
        </p:spPr>
        <p:txBody>
          <a:bodyPr>
            <a:normAutofit lnSpcReduction="10000"/>
          </a:bodyPr>
          <a:lstStyle/>
          <a:p>
            <a:pPr>
              <a:buClr>
                <a:srgbClr val="C00000"/>
              </a:buClr>
            </a:pPr>
            <a:r>
              <a:rPr lang="fr-FR" sz="2000" b="1" dirty="0"/>
              <a:t>Aplasie sévère = traitement urgent</a:t>
            </a:r>
          </a:p>
          <a:p>
            <a:pPr lvl="1">
              <a:buClr>
                <a:srgbClr val="7030A0"/>
              </a:buClr>
            </a:pPr>
            <a:r>
              <a:rPr lang="fr-FR" sz="1800" dirty="0"/>
              <a:t>Ne pas retarder le début si pas d’arguments pour une forme </a:t>
            </a:r>
            <a:r>
              <a:rPr lang="fr-FR" sz="1800" dirty="0" err="1"/>
              <a:t>constit</a:t>
            </a:r>
            <a:endParaRPr lang="fr-FR" sz="1800" dirty="0"/>
          </a:p>
          <a:p>
            <a:pPr lvl="1">
              <a:buClr>
                <a:srgbClr val="7030A0"/>
              </a:buClr>
            </a:pPr>
            <a:r>
              <a:rPr lang="fr-FR" sz="1800" dirty="0"/>
              <a:t>Typage patient/fratrie urgent si âge &lt; 40 ans</a:t>
            </a:r>
          </a:p>
          <a:p>
            <a:pPr>
              <a:buClr>
                <a:srgbClr val="C00000"/>
              </a:buClr>
            </a:pPr>
            <a:r>
              <a:rPr lang="fr-FR" sz="2000" b="1" dirty="0"/>
              <a:t>Examens « standards » : clone HPN, </a:t>
            </a:r>
            <a:r>
              <a:rPr lang="fr-FR" sz="2000" b="1" dirty="0" err="1"/>
              <a:t>aFP</a:t>
            </a:r>
            <a:r>
              <a:rPr lang="fr-FR" sz="2000" b="1" dirty="0"/>
              <a:t>, </a:t>
            </a:r>
            <a:r>
              <a:rPr lang="fr-FR" sz="2000" b="1" dirty="0" err="1"/>
              <a:t>HbF</a:t>
            </a:r>
            <a:r>
              <a:rPr lang="fr-FR" sz="2000" b="1" dirty="0"/>
              <a:t> pour tous</a:t>
            </a:r>
          </a:p>
          <a:p>
            <a:pPr lvl="1">
              <a:buClr>
                <a:srgbClr val="7030A0"/>
              </a:buClr>
            </a:pPr>
            <a:r>
              <a:rPr lang="fr-FR" sz="1600" b="1" dirty="0"/>
              <a:t>Virus</a:t>
            </a:r>
            <a:r>
              <a:rPr lang="fr-FR" sz="1600" dirty="0"/>
              <a:t> : pas de recherche de PVB19, HHV6 etc…</a:t>
            </a:r>
          </a:p>
          <a:p>
            <a:pPr lvl="1">
              <a:buClr>
                <a:srgbClr val="7030A0"/>
              </a:buClr>
            </a:pPr>
            <a:r>
              <a:rPr lang="fr-FR" sz="1600" b="1" dirty="0"/>
              <a:t>Enfants</a:t>
            </a:r>
            <a:r>
              <a:rPr lang="fr-FR" sz="1600" dirty="0"/>
              <a:t> : Pas de radio osseuses systématiques (</a:t>
            </a:r>
            <a:r>
              <a:rPr lang="fr-FR" sz="1600" dirty="0" err="1"/>
              <a:t>echo</a:t>
            </a:r>
            <a:r>
              <a:rPr lang="fr-FR" sz="1600" dirty="0"/>
              <a:t> cœur et </a:t>
            </a:r>
            <a:r>
              <a:rPr lang="fr-FR" sz="1600" dirty="0" err="1"/>
              <a:t>abdo</a:t>
            </a:r>
            <a:r>
              <a:rPr lang="fr-FR" sz="1600" dirty="0"/>
              <a:t>, oui)</a:t>
            </a:r>
          </a:p>
          <a:p>
            <a:pPr lvl="1">
              <a:buClr>
                <a:srgbClr val="7030A0"/>
              </a:buClr>
            </a:pPr>
            <a:r>
              <a:rPr lang="fr-FR" sz="1600" b="1" dirty="0" err="1"/>
              <a:t>Caryo</a:t>
            </a:r>
            <a:r>
              <a:rPr lang="fr-FR" sz="1600" b="1" dirty="0"/>
              <a:t> :</a:t>
            </a:r>
            <a:r>
              <a:rPr lang="fr-FR" sz="1600" dirty="0"/>
              <a:t> obligatoire </a:t>
            </a:r>
            <a:r>
              <a:rPr lang="fr-FR" sz="1600" dirty="0">
                <a:sym typeface="Wingdings" pitchFamily="2" charset="2"/>
              </a:rPr>
              <a:t> certaines anomalies (-7, 1q+, del20q…)</a:t>
            </a:r>
            <a:endParaRPr lang="fr-FR" sz="1600" b="1" dirty="0"/>
          </a:p>
          <a:p>
            <a:pPr>
              <a:buClr>
                <a:srgbClr val="C00000"/>
              </a:buClr>
            </a:pPr>
            <a:r>
              <a:rPr lang="fr-FR" sz="2000" b="1" dirty="0"/>
              <a:t>Réserver les analyses génétiques NGS, test de cassures, télomères </a:t>
            </a:r>
            <a:endParaRPr lang="fr-FR" sz="2000" dirty="0"/>
          </a:p>
          <a:p>
            <a:pPr lvl="1">
              <a:buClr>
                <a:srgbClr val="7030A0"/>
              </a:buClr>
            </a:pPr>
            <a:r>
              <a:rPr lang="fr-FR" sz="1800" dirty="0"/>
              <a:t>Enfants</a:t>
            </a:r>
          </a:p>
          <a:p>
            <a:pPr lvl="1">
              <a:buClr>
                <a:srgbClr val="7030A0"/>
              </a:buClr>
            </a:pPr>
            <a:r>
              <a:rPr lang="fr-FR" sz="1800" dirty="0"/>
              <a:t>Adultes avec anomalies évocatrices</a:t>
            </a:r>
          </a:p>
          <a:p>
            <a:pPr>
              <a:buClr>
                <a:srgbClr val="C00000"/>
              </a:buClr>
            </a:pPr>
            <a:r>
              <a:rPr lang="fr-FR" sz="2000" b="1" dirty="0"/>
              <a:t>Ne pas démultiplier les panels NGS (temps et coût)</a:t>
            </a:r>
            <a:endParaRPr lang="fr-FR" sz="2000" dirty="0"/>
          </a:p>
          <a:p>
            <a:pPr lvl="1">
              <a:buClr>
                <a:srgbClr val="7030A0"/>
              </a:buClr>
            </a:pPr>
            <a:r>
              <a:rPr lang="fr-FR" sz="1800" dirty="0"/>
              <a:t>1 seul panel initial (IBMF ou téloméropathie)</a:t>
            </a:r>
          </a:p>
          <a:p>
            <a:pPr lvl="1">
              <a:buClr>
                <a:srgbClr val="7030A0"/>
              </a:buClr>
            </a:pPr>
            <a:r>
              <a:rPr lang="fr-FR" sz="1800" dirty="0"/>
              <a:t>Si un panel non concluant =&gt; RCP : PFMG trio ?</a:t>
            </a:r>
          </a:p>
          <a:p>
            <a:pPr>
              <a:buClr>
                <a:srgbClr val="C00000"/>
              </a:buClr>
            </a:pPr>
            <a:r>
              <a:rPr lang="fr-FR" sz="2000" b="1" dirty="0"/>
              <a:t>Si doute sur diagnostic étiologique </a:t>
            </a:r>
            <a:endParaRPr lang="fr-FR" sz="2000" dirty="0"/>
          </a:p>
          <a:p>
            <a:pPr lvl="1">
              <a:buClr>
                <a:srgbClr val="7030A0"/>
              </a:buClr>
            </a:pPr>
            <a:r>
              <a:rPr lang="fr-FR" sz="1800" dirty="0"/>
              <a:t>IST et greffe si échec à 3 mois avec PFMG</a:t>
            </a:r>
          </a:p>
          <a:p>
            <a:pPr lvl="1">
              <a:buClr>
                <a:srgbClr val="7030A0"/>
              </a:buClr>
            </a:pPr>
            <a:r>
              <a:rPr lang="fr-FR" sz="1800" dirty="0"/>
              <a:t>Greffe avec un donneur non suspect après avoir éliminé les pathologies à ne pas greffer/adapter le conditionnement</a:t>
            </a:r>
          </a:p>
          <a:p>
            <a:pPr lvl="1">
              <a:buClr>
                <a:srgbClr val="7030A0"/>
              </a:buClr>
            </a:pPr>
            <a:r>
              <a:rPr lang="fr-FR" sz="1800" dirty="0"/>
              <a:t>RCP aplasie +++</a:t>
            </a:r>
          </a:p>
          <a:p>
            <a:pPr>
              <a:buClr>
                <a:srgbClr val="C00000"/>
              </a:buClr>
            </a:pPr>
            <a:r>
              <a:rPr lang="fr-FR" sz="2000" dirty="0"/>
              <a:t>Le seul examen pour éliminer formellement un</a:t>
            </a:r>
            <a:r>
              <a:rPr lang="fr-FR" sz="2000" b="1" dirty="0"/>
              <a:t> FA </a:t>
            </a:r>
            <a:r>
              <a:rPr lang="fr-FR" sz="2000" dirty="0"/>
              <a:t>= test de cassure</a:t>
            </a:r>
          </a:p>
        </p:txBody>
      </p:sp>
      <p:sp>
        <p:nvSpPr>
          <p:cNvPr id="4" name="Título 5">
            <a:extLst>
              <a:ext uri="{FF2B5EF4-FFF2-40B4-BE49-F238E27FC236}">
                <a16:creationId xmlns:a16="http://schemas.microsoft.com/office/drawing/2014/main" id="{6F2D7824-B5D1-CC4C-83AD-F574ABA1A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57" y="164637"/>
            <a:ext cx="11146971" cy="663608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b="1" dirty="0">
                <a:solidFill>
                  <a:srgbClr val="C00000"/>
                </a:solidFill>
              </a:rPr>
              <a:t>Messages Clefs - Diagnostic</a:t>
            </a:r>
          </a:p>
        </p:txBody>
      </p:sp>
    </p:spTree>
    <p:extLst>
      <p:ext uri="{BB962C8B-B14F-4D97-AF65-F5344CB8AC3E}">
        <p14:creationId xmlns:p14="http://schemas.microsoft.com/office/powerpoint/2010/main" val="488249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9196A3-287B-D149-8C30-5B03E1960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8245"/>
            <a:ext cx="10515600" cy="5866469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fr-FR" sz="2400" b="1" dirty="0"/>
              <a:t>Allogreffe en 1</a:t>
            </a:r>
            <a:r>
              <a:rPr lang="fr-FR" sz="2400" b="1" baseline="30000" dirty="0"/>
              <a:t>ère</a:t>
            </a:r>
            <a:r>
              <a:rPr lang="fr-FR" sz="2400" b="1" dirty="0"/>
              <a:t> ligne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Donneur </a:t>
            </a:r>
            <a:r>
              <a:rPr lang="fr-FR" sz="2000" dirty="0" err="1"/>
              <a:t>genoidentique</a:t>
            </a:r>
            <a:r>
              <a:rPr lang="fr-FR" sz="2000" dirty="0"/>
              <a:t> et âge &lt; 45 ans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Bonne </a:t>
            </a:r>
            <a:r>
              <a:rPr lang="fr-FR" sz="2000" dirty="0" err="1"/>
              <a:t>proba</a:t>
            </a:r>
            <a:r>
              <a:rPr lang="fr-FR" sz="2000" dirty="0"/>
              <a:t> DVM 10/10 et âge &lt; 18 ans (délai 60 jours)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Cas par cas (RCP) : doute persistant IBMF, reconstitution rapide urgente</a:t>
            </a:r>
          </a:p>
          <a:p>
            <a:pPr>
              <a:buClr>
                <a:srgbClr val="C00000"/>
              </a:buClr>
            </a:pPr>
            <a:r>
              <a:rPr lang="fr-FR" sz="2400" b="1" dirty="0"/>
              <a:t>Cellules</a:t>
            </a:r>
            <a:r>
              <a:rPr lang="fr-FR" sz="2400" dirty="0"/>
              <a:t> = MO </a:t>
            </a:r>
            <a:r>
              <a:rPr lang="fr-FR" sz="2400" dirty="0" err="1"/>
              <a:t>sf</a:t>
            </a:r>
            <a:r>
              <a:rPr lang="fr-FR" sz="2400" dirty="0"/>
              <a:t> CI donneur, poids, impasse transfusionnelle…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Si CSP =&gt; </a:t>
            </a:r>
            <a:r>
              <a:rPr lang="fr-FR" sz="2000" dirty="0" err="1"/>
              <a:t>Alemtuzumab</a:t>
            </a:r>
            <a:endParaRPr lang="fr-FR" sz="2000" dirty="0"/>
          </a:p>
          <a:p>
            <a:pPr>
              <a:buClr>
                <a:srgbClr val="C00000"/>
              </a:buClr>
            </a:pPr>
            <a:r>
              <a:rPr lang="fr-FR" sz="2400" b="1" dirty="0"/>
              <a:t>ATGAM-</a:t>
            </a:r>
            <a:r>
              <a:rPr lang="fr-FR" sz="2400" b="1" dirty="0" err="1"/>
              <a:t>Ciclo</a:t>
            </a:r>
            <a:r>
              <a:rPr lang="fr-FR" sz="2400" b="1" dirty="0"/>
              <a:t>-</a:t>
            </a:r>
            <a:r>
              <a:rPr lang="fr-FR" sz="2400" b="1" dirty="0" err="1"/>
              <a:t>revolade</a:t>
            </a:r>
            <a:r>
              <a:rPr lang="fr-FR" sz="2400" b="1" dirty="0"/>
              <a:t>, aplasies sévères &amp; très sévères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Adultes si pas de contrindication ATG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Enfants &gt; 15 ans </a:t>
            </a:r>
          </a:p>
          <a:p>
            <a:pPr>
              <a:buClr>
                <a:srgbClr val="C00000"/>
              </a:buClr>
            </a:pPr>
            <a:r>
              <a:rPr lang="fr-FR" sz="2400" b="1" dirty="0"/>
              <a:t>ATGAM-</a:t>
            </a:r>
            <a:r>
              <a:rPr lang="fr-FR" sz="2400" b="1" dirty="0" err="1"/>
              <a:t>Ciclo</a:t>
            </a:r>
            <a:r>
              <a:rPr lang="fr-FR" sz="2400" b="1" dirty="0"/>
              <a:t> 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Age &lt; 15 ans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Aplasies non sévères</a:t>
            </a:r>
          </a:p>
          <a:p>
            <a:pPr>
              <a:buClr>
                <a:srgbClr val="C00000"/>
              </a:buClr>
            </a:pPr>
            <a:r>
              <a:rPr lang="fr-FR" sz="2400" b="1" dirty="0" err="1"/>
              <a:t>Ciclo-revolade</a:t>
            </a:r>
            <a:endParaRPr lang="fr-FR" sz="2400" dirty="0"/>
          </a:p>
          <a:p>
            <a:pPr lvl="1">
              <a:buClr>
                <a:srgbClr val="7030A0"/>
              </a:buClr>
            </a:pPr>
            <a:r>
              <a:rPr lang="fr-FR" sz="2000" dirty="0"/>
              <a:t>CI formelle ATGAM (comorbidités cardiovasculaire, âge physio &gt; 75 ans)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Probabilité réponse si AA très sévère proche de 0</a:t>
            </a:r>
          </a:p>
        </p:txBody>
      </p:sp>
      <p:sp>
        <p:nvSpPr>
          <p:cNvPr id="4" name="Título 5">
            <a:extLst>
              <a:ext uri="{FF2B5EF4-FFF2-40B4-BE49-F238E27FC236}">
                <a16:creationId xmlns:a16="http://schemas.microsoft.com/office/drawing/2014/main" id="{6F2D7824-B5D1-CC4C-83AD-F574ABA1A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57" y="164637"/>
            <a:ext cx="11146971" cy="663608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b="1" dirty="0">
                <a:solidFill>
                  <a:srgbClr val="C00000"/>
                </a:solidFill>
              </a:rPr>
              <a:t>Messages Clefs – </a:t>
            </a:r>
            <a:r>
              <a:rPr lang="en-GB" sz="3200" b="1" dirty="0" err="1">
                <a:solidFill>
                  <a:srgbClr val="C00000"/>
                </a:solidFill>
              </a:rPr>
              <a:t>Aplasies</a:t>
            </a:r>
            <a:r>
              <a:rPr lang="en-GB" sz="3200" b="1" dirty="0">
                <a:solidFill>
                  <a:srgbClr val="C00000"/>
                </a:solidFill>
              </a:rPr>
              <a:t> </a:t>
            </a:r>
            <a:r>
              <a:rPr lang="en-GB" sz="3200" b="1" dirty="0" err="1">
                <a:solidFill>
                  <a:srgbClr val="C00000"/>
                </a:solidFill>
              </a:rPr>
              <a:t>acquises</a:t>
            </a:r>
            <a:endParaRPr lang="en-GB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358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9196A3-287B-D149-8C30-5B03E1960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8245"/>
            <a:ext cx="10515600" cy="5866469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fr-FR" sz="2400" b="1" dirty="0"/>
              <a:t>Allogreffe en 2</a:t>
            </a:r>
            <a:r>
              <a:rPr lang="fr-FR" sz="2400" b="1" baseline="30000" dirty="0"/>
              <a:t>ème</a:t>
            </a:r>
            <a:r>
              <a:rPr lang="fr-FR" sz="2400" b="1" dirty="0"/>
              <a:t> ligne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De plus en plus précocement …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Age &lt; 18 ans : si échec à 3 mois y penser pour greffe &lt; 6 mois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Age &lt; 45 ans : Si échec à 6 mois y penser pour greffe &lt; 9 mois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Rechute, incapacité à diminuer la </a:t>
            </a:r>
            <a:r>
              <a:rPr lang="fr-FR" sz="2000" dirty="0" err="1"/>
              <a:t>ciclo</a:t>
            </a:r>
            <a:r>
              <a:rPr lang="fr-FR" sz="2000" dirty="0"/>
              <a:t> si âge &lt; 60 ans</a:t>
            </a:r>
          </a:p>
          <a:p>
            <a:pPr>
              <a:buClr>
                <a:srgbClr val="C00000"/>
              </a:buClr>
            </a:pPr>
            <a:r>
              <a:rPr lang="fr-FR" sz="2400" b="1" dirty="0"/>
              <a:t>Donneurs </a:t>
            </a:r>
            <a:r>
              <a:rPr lang="fr-FR" sz="2400" dirty="0"/>
              <a:t>: DVM 10/10 &gt; Haplo, 9/10 &amp; USP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Urgence ?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DSA ?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Conditionnement</a:t>
            </a:r>
          </a:p>
          <a:p>
            <a:pPr>
              <a:buClr>
                <a:srgbClr val="C00000"/>
              </a:buClr>
            </a:pPr>
            <a:r>
              <a:rPr lang="fr-FR" sz="2400" b="1" dirty="0"/>
              <a:t>Cellules</a:t>
            </a:r>
            <a:r>
              <a:rPr lang="fr-FR" sz="2400" dirty="0"/>
              <a:t> = MO </a:t>
            </a:r>
            <a:r>
              <a:rPr lang="fr-FR" sz="2400" dirty="0" err="1"/>
              <a:t>sf</a:t>
            </a:r>
            <a:r>
              <a:rPr lang="fr-FR" sz="2400" dirty="0"/>
              <a:t> CI donneur, poids, impasse transfusionnelle…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Si CSP =&gt; </a:t>
            </a:r>
            <a:r>
              <a:rPr lang="fr-FR" sz="2000" dirty="0" err="1"/>
              <a:t>Alemtuzumab</a:t>
            </a:r>
            <a:endParaRPr lang="fr-FR" sz="2000" dirty="0"/>
          </a:p>
          <a:p>
            <a:pPr>
              <a:buClr>
                <a:srgbClr val="C00000"/>
              </a:buClr>
            </a:pPr>
            <a:r>
              <a:rPr lang="fr-FR" sz="2400" dirty="0"/>
              <a:t>Autres traitements de 2</a:t>
            </a:r>
            <a:r>
              <a:rPr lang="fr-FR" sz="2400" baseline="30000" dirty="0"/>
              <a:t>ème</a:t>
            </a:r>
            <a:r>
              <a:rPr lang="fr-FR" sz="2400" dirty="0"/>
              <a:t> ligne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2</a:t>
            </a:r>
            <a:r>
              <a:rPr lang="fr-FR" sz="2000" baseline="30000" dirty="0"/>
              <a:t>ème</a:t>
            </a:r>
            <a:r>
              <a:rPr lang="fr-FR" sz="2000" dirty="0"/>
              <a:t> ATG-</a:t>
            </a:r>
            <a:r>
              <a:rPr lang="fr-FR" sz="2000" dirty="0" err="1"/>
              <a:t>ciclo</a:t>
            </a:r>
            <a:r>
              <a:rPr lang="fr-FR" sz="2000" dirty="0"/>
              <a:t>-</a:t>
            </a:r>
            <a:r>
              <a:rPr lang="fr-FR" sz="2000" dirty="0" err="1"/>
              <a:t>revolade</a:t>
            </a:r>
            <a:r>
              <a:rPr lang="fr-FR" sz="2000" dirty="0"/>
              <a:t> (</a:t>
            </a:r>
            <a:r>
              <a:rPr lang="fr-FR" sz="2000" dirty="0" err="1"/>
              <a:t>Alemtuzumab</a:t>
            </a:r>
            <a:r>
              <a:rPr lang="fr-FR" sz="2000" dirty="0"/>
              <a:t>): possible si rechute ou RP, pas si échec 1</a:t>
            </a:r>
            <a:r>
              <a:rPr lang="fr-FR" sz="2000" baseline="30000" dirty="0"/>
              <a:t>ère</a:t>
            </a:r>
            <a:r>
              <a:rPr lang="fr-FR" sz="2000" dirty="0"/>
              <a:t> ligne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Androgènes : 30% de réponse globale</a:t>
            </a:r>
          </a:p>
          <a:p>
            <a:pPr lvl="1">
              <a:buClr>
                <a:srgbClr val="7030A0"/>
              </a:buClr>
            </a:pPr>
            <a:r>
              <a:rPr lang="fr-FR" sz="2000" dirty="0" err="1"/>
              <a:t>Romiplostim</a:t>
            </a:r>
            <a:r>
              <a:rPr lang="fr-FR" sz="2000" dirty="0"/>
              <a:t> (20 </a:t>
            </a:r>
            <a:r>
              <a:rPr lang="fr-FR" sz="2000" dirty="0">
                <a:sym typeface="Symbol" pitchFamily="2" charset="2"/>
              </a:rPr>
              <a:t>g/kg/</a:t>
            </a:r>
            <a:r>
              <a:rPr lang="fr-FR" sz="2000" dirty="0" err="1">
                <a:sym typeface="Symbol" pitchFamily="2" charset="2"/>
              </a:rPr>
              <a:t>sem</a:t>
            </a:r>
            <a:r>
              <a:rPr lang="fr-FR" sz="2000" dirty="0">
                <a:sym typeface="Symbol" pitchFamily="2" charset="2"/>
              </a:rPr>
              <a:t>)</a:t>
            </a:r>
          </a:p>
          <a:p>
            <a:pPr lvl="1">
              <a:buClr>
                <a:srgbClr val="7030A0"/>
              </a:buClr>
            </a:pPr>
            <a:r>
              <a:rPr lang="fr-FR" sz="2000" dirty="0">
                <a:sym typeface="Symbol" pitchFamily="2" charset="2"/>
              </a:rPr>
              <a:t>…..</a:t>
            </a:r>
            <a:endParaRPr lang="fr-FR" sz="2000" dirty="0"/>
          </a:p>
          <a:p>
            <a:pPr lvl="1">
              <a:buClr>
                <a:srgbClr val="7030A0"/>
              </a:buClr>
            </a:pPr>
            <a:endParaRPr lang="fr-FR" sz="2000" dirty="0"/>
          </a:p>
        </p:txBody>
      </p:sp>
      <p:sp>
        <p:nvSpPr>
          <p:cNvPr id="4" name="Título 5">
            <a:extLst>
              <a:ext uri="{FF2B5EF4-FFF2-40B4-BE49-F238E27FC236}">
                <a16:creationId xmlns:a16="http://schemas.microsoft.com/office/drawing/2014/main" id="{6F2D7824-B5D1-CC4C-83AD-F574ABA1A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57" y="164637"/>
            <a:ext cx="11146971" cy="663608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b="1" dirty="0">
                <a:solidFill>
                  <a:srgbClr val="C00000"/>
                </a:solidFill>
              </a:rPr>
              <a:t>Messages Clefs – </a:t>
            </a:r>
            <a:r>
              <a:rPr lang="en-GB" sz="3200" b="1" dirty="0" err="1">
                <a:solidFill>
                  <a:srgbClr val="C00000"/>
                </a:solidFill>
              </a:rPr>
              <a:t>Aplasies</a:t>
            </a:r>
            <a:r>
              <a:rPr lang="en-GB" sz="3200" b="1" dirty="0">
                <a:solidFill>
                  <a:srgbClr val="C00000"/>
                </a:solidFill>
              </a:rPr>
              <a:t> </a:t>
            </a:r>
            <a:r>
              <a:rPr lang="en-GB" sz="3200" b="1" dirty="0" err="1">
                <a:solidFill>
                  <a:srgbClr val="C00000"/>
                </a:solidFill>
              </a:rPr>
              <a:t>acquises</a:t>
            </a:r>
            <a:endParaRPr lang="en-GB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273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1">
            <a:extLst>
              <a:ext uri="{FF2B5EF4-FFF2-40B4-BE49-F238E27FC236}">
                <a16:creationId xmlns:a16="http://schemas.microsoft.com/office/drawing/2014/main" id="{9B4FE937-384E-1547-A8CA-FC3739518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4140" y="56674"/>
            <a:ext cx="2967037" cy="587375"/>
          </a:xfrm>
          <a:prstGeom prst="rect">
            <a:avLst/>
          </a:prstGeom>
          <a:solidFill>
            <a:srgbClr val="8DB3E2"/>
          </a:solidFill>
          <a:ln w="25400">
            <a:solidFill>
              <a:srgbClr val="0070C0"/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Traitement aplasie médullaire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72">
            <a:extLst>
              <a:ext uri="{FF2B5EF4-FFF2-40B4-BE49-F238E27FC236}">
                <a16:creationId xmlns:a16="http://schemas.microsoft.com/office/drawing/2014/main" id="{2D86B99B-04D1-5F40-92C6-6E068671F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8339" y="1148447"/>
            <a:ext cx="2944813" cy="523875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&lt; 40* ans et donneur géno-identique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73">
            <a:extLst>
              <a:ext uri="{FF2B5EF4-FFF2-40B4-BE49-F238E27FC236}">
                <a16:creationId xmlns:a16="http://schemas.microsoft.com/office/drawing/2014/main" id="{FC374408-003F-754E-B704-DA6FCF54E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1103" y="1116697"/>
            <a:ext cx="2497137" cy="588963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≥ 40* ans ou 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pas de donneur </a:t>
            </a:r>
            <a:r>
              <a:rPr kumimoji="0" lang="fr-FR" altLang="fr-FR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géno-identique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74">
            <a:extLst>
              <a:ext uri="{FF2B5EF4-FFF2-40B4-BE49-F238E27FC236}">
                <a16:creationId xmlns:a16="http://schemas.microsoft.com/office/drawing/2014/main" id="{F3DC0069-5B7B-0F48-911E-0F3E17682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2878" y="2110474"/>
            <a:ext cx="2225675" cy="957263"/>
          </a:xfrm>
          <a:prstGeom prst="rect">
            <a:avLst/>
          </a:prstGeom>
          <a:solidFill>
            <a:srgbClr val="FFE599"/>
          </a:solidFill>
          <a:ln w="25400">
            <a:solidFill>
              <a:srgbClr val="C0504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   GMO MRD</a:t>
            </a:r>
            <a:endParaRPr kumimoji="0" lang="fr-FR" altLang="fr-F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CY + ATG</a:t>
            </a:r>
            <a:endParaRPr kumimoji="0" lang="fr-FR" altLang="fr-F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CSA-MTX</a:t>
            </a:r>
            <a:endParaRPr kumimoji="0" lang="fr-FR" altLang="fr-F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Source de CSH: moelle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75">
            <a:extLst>
              <a:ext uri="{FF2B5EF4-FFF2-40B4-BE49-F238E27FC236}">
                <a16:creationId xmlns:a16="http://schemas.microsoft.com/office/drawing/2014/main" id="{6B176AAC-6A51-164F-B5A9-7C0522140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1815197"/>
            <a:ext cx="373380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>
            <a:solidFill>
              <a:srgbClr val="C0504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ATGAM + CSA</a:t>
            </a:r>
            <a:r>
              <a:rPr lang="fr-FR" altLang="fr-FR" sz="12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+ ELT (si sévère &amp; &gt; 15 ans)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76">
            <a:extLst>
              <a:ext uri="{FF2B5EF4-FFF2-40B4-BE49-F238E27FC236}">
                <a16:creationId xmlns:a16="http://schemas.microsoft.com/office/drawing/2014/main" id="{7C561839-DFB7-1E44-9F4D-84B77C5DA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608" y="2266731"/>
            <a:ext cx="1674813" cy="460375"/>
          </a:xfrm>
          <a:prstGeom prst="rect">
            <a:avLst/>
          </a:prstGeom>
          <a:solidFill>
            <a:srgbClr val="D5DCE4"/>
          </a:solidFill>
          <a:ln w="25400">
            <a:solidFill>
              <a:srgbClr val="C0504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Réfractaire/Rechute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77">
            <a:extLst>
              <a:ext uri="{FF2B5EF4-FFF2-40B4-BE49-F238E27FC236}">
                <a16:creationId xmlns:a16="http://schemas.microsoft.com/office/drawing/2014/main" id="{493D631A-7569-904C-B1F9-EF13F8C7C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4401" y="3626535"/>
            <a:ext cx="1346201" cy="638175"/>
          </a:xfrm>
          <a:prstGeom prst="rect">
            <a:avLst/>
          </a:prstGeom>
          <a:solidFill>
            <a:srgbClr val="FFFFFF"/>
          </a:solidFill>
          <a:ln w="25400">
            <a:solidFill>
              <a:srgbClr val="4BACC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&lt; 18 ans</a:t>
            </a:r>
            <a:endParaRPr kumimoji="0" lang="fr-FR" altLang="fr-F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Si échec à </a:t>
            </a:r>
            <a:r>
              <a:rPr kumimoji="0" lang="fr-FR" altLang="fr-FR" sz="1400" b="1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M3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ZoneTexte 19">
            <a:extLst>
              <a:ext uri="{FF2B5EF4-FFF2-40B4-BE49-F238E27FC236}">
                <a16:creationId xmlns:a16="http://schemas.microsoft.com/office/drawing/2014/main" id="{E559C817-DB35-0449-BD11-99A485731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0127" y="3631297"/>
            <a:ext cx="3108325" cy="588963"/>
          </a:xfrm>
          <a:prstGeom prst="rect">
            <a:avLst/>
          </a:prstGeom>
          <a:solidFill>
            <a:srgbClr val="FFFFFF"/>
          </a:solidFill>
          <a:ln w="25400">
            <a:solidFill>
              <a:srgbClr val="4BACC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≥18 ans et ≤ 40* ans</a:t>
            </a:r>
            <a:endParaRPr kumimoji="0" lang="fr-FR" altLang="fr-F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Evaluation à </a:t>
            </a:r>
            <a:r>
              <a:rPr kumimoji="0" lang="fr-FR" altLang="fr-FR" sz="1400" b="1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4-6 mois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: pas de réponse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oneTexte 21">
            <a:extLst>
              <a:ext uri="{FF2B5EF4-FFF2-40B4-BE49-F238E27FC236}">
                <a16:creationId xmlns:a16="http://schemas.microsoft.com/office/drawing/2014/main" id="{7122F261-0887-2043-A71F-36E662D462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0139" y="3636060"/>
            <a:ext cx="2338388" cy="539750"/>
          </a:xfrm>
          <a:prstGeom prst="rect">
            <a:avLst/>
          </a:prstGeom>
          <a:solidFill>
            <a:srgbClr val="FFFFFF"/>
          </a:solidFill>
          <a:ln w="25400">
            <a:solidFill>
              <a:srgbClr val="4BACC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&gt; 40* ans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627B57DF-AC20-D843-AC52-56EB59A42DF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811264" y="2853422"/>
            <a:ext cx="6840855" cy="773113"/>
          </a:xfrm>
          <a:prstGeom prst="straightConnector1">
            <a:avLst/>
          </a:prstGeom>
          <a:noFill/>
          <a:ln w="25400">
            <a:solidFill>
              <a:srgbClr val="4F81BD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2A226824-E041-A94C-A898-B1D13519EC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7841" y="4323447"/>
            <a:ext cx="0" cy="206375"/>
          </a:xfrm>
          <a:prstGeom prst="straightConnector1">
            <a:avLst/>
          </a:prstGeom>
          <a:noFill/>
          <a:ln w="25400">
            <a:solidFill>
              <a:srgbClr val="4F81BD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AED09A5C-D65E-B044-B955-4830B7C8994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543534" y="2840087"/>
            <a:ext cx="116840" cy="686884"/>
          </a:xfrm>
          <a:prstGeom prst="straightConnector1">
            <a:avLst/>
          </a:prstGeom>
          <a:noFill/>
          <a:ln w="25400">
            <a:solidFill>
              <a:srgbClr val="4F81BD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Flèche vers le bas 16">
            <a:extLst>
              <a:ext uri="{FF2B5EF4-FFF2-40B4-BE49-F238E27FC236}">
                <a16:creationId xmlns:a16="http://schemas.microsoft.com/office/drawing/2014/main" id="{D63996F4-ABBD-1D4E-B8CF-6E07C987B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8710" y="801846"/>
            <a:ext cx="45085" cy="246380"/>
          </a:xfrm>
          <a:prstGeom prst="downArrow">
            <a:avLst>
              <a:gd name="adj1" fmla="val 50000"/>
              <a:gd name="adj2" fmla="val 50007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579B8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fr-FR"/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CE7F39B2-C848-354F-8EE6-4062D60FB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5189" y="4561572"/>
            <a:ext cx="1366838" cy="712788"/>
          </a:xfrm>
          <a:prstGeom prst="rect">
            <a:avLst/>
          </a:prstGeom>
          <a:solidFill>
            <a:srgbClr val="FFFFFF"/>
          </a:solidFill>
          <a:ln w="25400">
            <a:solidFill>
              <a:srgbClr val="8064A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Rechercher donneur 10/10 / haplo /USP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68C24539-723B-1F43-B65F-05304322F61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08043" y="789781"/>
            <a:ext cx="6889086" cy="17195"/>
          </a:xfrm>
          <a:prstGeom prst="line">
            <a:avLst/>
          </a:prstGeom>
          <a:noFill/>
          <a:ln w="25400">
            <a:solidFill>
              <a:srgbClr val="4F81B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ZoneTexte 49">
            <a:extLst>
              <a:ext uri="{FF2B5EF4-FFF2-40B4-BE49-F238E27FC236}">
                <a16:creationId xmlns:a16="http://schemas.microsoft.com/office/drawing/2014/main" id="{055D1EBF-6104-1046-A7DF-3B75A10DD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4876" y="1157972"/>
            <a:ext cx="1628776" cy="638175"/>
          </a:xfrm>
          <a:prstGeom prst="rect">
            <a:avLst/>
          </a:prstGeom>
          <a:solidFill>
            <a:srgbClr val="FFFFFF"/>
          </a:solidFill>
          <a:ln w="25400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&lt; 18 ans, DV 10/10  disponible &lt; 2 mois ou suspicion d’AMC 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ZoneTexte 53">
            <a:extLst>
              <a:ext uri="{FF2B5EF4-FFF2-40B4-BE49-F238E27FC236}">
                <a16:creationId xmlns:a16="http://schemas.microsoft.com/office/drawing/2014/main" id="{D806B07D-3601-8F4D-AA4A-14E55F116543}"/>
              </a:ext>
            </a:extLst>
          </p:cNvPr>
          <p:cNvSpPr txBox="1">
            <a:spLocks/>
          </p:cNvSpPr>
          <p:nvPr/>
        </p:nvSpPr>
        <p:spPr bwMode="auto">
          <a:xfrm>
            <a:off x="1158676" y="2186672"/>
            <a:ext cx="1676401" cy="904875"/>
          </a:xfrm>
          <a:prstGeom prst="rect">
            <a:avLst/>
          </a:prstGeom>
          <a:solidFill>
            <a:srgbClr val="FFE599"/>
          </a:solidFill>
          <a:ln w="22225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GMO MUD</a:t>
            </a:r>
            <a:endParaRPr kumimoji="0" lang="fr-FR" altLang="fr-F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Selon MUD upfront ou FCC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CADCA0FF-DE9B-9B4C-B75D-E096CA62C01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346371" y="2857232"/>
            <a:ext cx="3315909" cy="669739"/>
          </a:xfrm>
          <a:prstGeom prst="straightConnector1">
            <a:avLst/>
          </a:prstGeom>
          <a:noFill/>
          <a:ln w="25400">
            <a:solidFill>
              <a:srgbClr val="4F81BD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98098D12-5B43-DF4E-AC07-8BE873CA9386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8035726" y="4227403"/>
            <a:ext cx="657225" cy="803275"/>
          </a:xfrm>
          <a:prstGeom prst="straightConnector1">
            <a:avLst/>
          </a:prstGeom>
          <a:noFill/>
          <a:ln w="25400">
            <a:solidFill>
              <a:srgbClr val="4F81BD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Rectangle 40">
            <a:extLst>
              <a:ext uri="{FF2B5EF4-FFF2-40B4-BE49-F238E27FC236}">
                <a16:creationId xmlns:a16="http://schemas.microsoft.com/office/drawing/2014/main" id="{1B26F3EC-12AB-864C-8905-8B26731D2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1177" y="5091797"/>
            <a:ext cx="1422400" cy="514350"/>
          </a:xfrm>
          <a:prstGeom prst="rect">
            <a:avLst/>
          </a:prstGeom>
          <a:solidFill>
            <a:srgbClr val="FFFFFF"/>
          </a:solidFill>
          <a:ln w="25400">
            <a:solidFill>
              <a:srgbClr val="8064A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&lt; 60 ans </a:t>
            </a:r>
            <a:endParaRPr kumimoji="0" lang="fr-FR" altLang="fr-F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Éligible greffe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10F70F1B-8B21-5F4D-AAA6-7277970A7E5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278496" y="4220944"/>
            <a:ext cx="419100" cy="752475"/>
          </a:xfrm>
          <a:prstGeom prst="straightConnector1">
            <a:avLst/>
          </a:prstGeom>
          <a:noFill/>
          <a:ln w="25400">
            <a:solidFill>
              <a:srgbClr val="4F81BD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42">
            <a:extLst>
              <a:ext uri="{FF2B5EF4-FFF2-40B4-BE49-F238E27FC236}">
                <a16:creationId xmlns:a16="http://schemas.microsoft.com/office/drawing/2014/main" id="{A891D32E-08CC-4E4C-87A8-D5280ED9D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7630" y="5985560"/>
            <a:ext cx="1781175" cy="563562"/>
          </a:xfrm>
          <a:prstGeom prst="rect">
            <a:avLst/>
          </a:prstGeom>
          <a:solidFill>
            <a:srgbClr val="D9E2F3"/>
          </a:solidFill>
          <a:ln w="25400">
            <a:solidFill>
              <a:srgbClr val="8064A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GMO 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Protocole APAAR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4060EF19-30F6-5342-BADB-A60C32B567D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15249" y="4288341"/>
            <a:ext cx="0" cy="206375"/>
          </a:xfrm>
          <a:prstGeom prst="straightConnector1">
            <a:avLst/>
          </a:prstGeom>
          <a:noFill/>
          <a:ln w="25400">
            <a:solidFill>
              <a:srgbClr val="4F81BD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Rectangle 47">
            <a:extLst>
              <a:ext uri="{FF2B5EF4-FFF2-40B4-BE49-F238E27FC236}">
                <a16:creationId xmlns:a16="http://schemas.microsoft.com/office/drawing/2014/main" id="{D985432D-1DFA-9E47-9676-38A4205E0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7127" y="4529822"/>
            <a:ext cx="2786062" cy="381000"/>
          </a:xfrm>
          <a:prstGeom prst="rect">
            <a:avLst/>
          </a:prstGeom>
          <a:solidFill>
            <a:srgbClr val="FFFFFF"/>
          </a:solidFill>
          <a:ln w="25400">
            <a:solidFill>
              <a:srgbClr val="8064A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Rechercher donneur 10/10 / haplo / USP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48">
            <a:extLst>
              <a:ext uri="{FF2B5EF4-FFF2-40B4-BE49-F238E27FC236}">
                <a16:creationId xmlns:a16="http://schemas.microsoft.com/office/drawing/2014/main" id="{8938BA22-1ACF-1D4B-B44F-5A42B4841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2502" y="5082272"/>
            <a:ext cx="1327150" cy="461665"/>
          </a:xfrm>
          <a:prstGeom prst="rect">
            <a:avLst/>
          </a:prstGeom>
          <a:solidFill>
            <a:srgbClr val="FFFFFF"/>
          </a:solidFill>
          <a:ln w="25400">
            <a:solidFill>
              <a:srgbClr val="8064A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CI greffe </a:t>
            </a:r>
            <a:endParaRPr kumimoji="0" lang="fr-FR" altLang="fr-F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&gt; 60 ans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Flèche vers le bas 30">
            <a:extLst>
              <a:ext uri="{FF2B5EF4-FFF2-40B4-BE49-F238E27FC236}">
                <a16:creationId xmlns:a16="http://schemas.microsoft.com/office/drawing/2014/main" id="{0FE430DD-AC54-AC4C-B29C-8FAF1A5D5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2254" y="5365306"/>
            <a:ext cx="45085" cy="287655"/>
          </a:xfrm>
          <a:prstGeom prst="downArrow">
            <a:avLst>
              <a:gd name="adj1" fmla="val 50000"/>
              <a:gd name="adj2" fmla="val 50008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579B8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fr-FR"/>
          </a:p>
        </p:txBody>
      </p:sp>
      <p:sp>
        <p:nvSpPr>
          <p:cNvPr id="32" name="Flèche vers le bas 31">
            <a:extLst>
              <a:ext uri="{FF2B5EF4-FFF2-40B4-BE49-F238E27FC236}">
                <a16:creationId xmlns:a16="http://schemas.microsoft.com/office/drawing/2014/main" id="{FC10F310-D0B7-0744-8298-9B5F8C3DB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3534" y="5649437"/>
            <a:ext cx="45085" cy="233045"/>
          </a:xfrm>
          <a:prstGeom prst="downArrow">
            <a:avLst>
              <a:gd name="adj1" fmla="val 50000"/>
              <a:gd name="adj2" fmla="val 49998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579B8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fr-FR"/>
          </a:p>
        </p:txBody>
      </p:sp>
      <p:sp>
        <p:nvSpPr>
          <p:cNvPr id="33" name="Flèche vers le bas 32">
            <a:extLst>
              <a:ext uri="{FF2B5EF4-FFF2-40B4-BE49-F238E27FC236}">
                <a16:creationId xmlns:a16="http://schemas.microsoft.com/office/drawing/2014/main" id="{BDA6F8B1-1CFE-C449-9E53-B7C6374AC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2377" y="5673458"/>
            <a:ext cx="45085" cy="206375"/>
          </a:xfrm>
          <a:prstGeom prst="downArrow">
            <a:avLst>
              <a:gd name="adj1" fmla="val 50000"/>
              <a:gd name="adj2" fmla="val 49998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579B8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fr-FR"/>
          </a:p>
        </p:txBody>
      </p:sp>
      <p:sp>
        <p:nvSpPr>
          <p:cNvPr id="34" name="Flèche vers le bas 33">
            <a:extLst>
              <a:ext uri="{FF2B5EF4-FFF2-40B4-BE49-F238E27FC236}">
                <a16:creationId xmlns:a16="http://schemas.microsoft.com/office/drawing/2014/main" id="{D847B4F8-4709-2744-831E-B9EE9AFCD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1323" y="5062042"/>
            <a:ext cx="45085" cy="152400"/>
          </a:xfrm>
          <a:prstGeom prst="downArrow">
            <a:avLst>
              <a:gd name="adj1" fmla="val 50000"/>
              <a:gd name="adj2" fmla="val 50008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579B8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fr-FR"/>
          </a:p>
        </p:txBody>
      </p:sp>
      <p:sp>
        <p:nvSpPr>
          <p:cNvPr id="35" name="Flèche vers le bas 34">
            <a:extLst>
              <a:ext uri="{FF2B5EF4-FFF2-40B4-BE49-F238E27FC236}">
                <a16:creationId xmlns:a16="http://schemas.microsoft.com/office/drawing/2014/main" id="{D3C03FF0-6A43-DB4F-9C74-CAD8D5CD5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1574" y="803801"/>
            <a:ext cx="45085" cy="205740"/>
          </a:xfrm>
          <a:prstGeom prst="down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579B8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fr-FR"/>
          </a:p>
        </p:txBody>
      </p:sp>
      <p:sp>
        <p:nvSpPr>
          <p:cNvPr id="36" name="Flèche vers le bas 35">
            <a:extLst>
              <a:ext uri="{FF2B5EF4-FFF2-40B4-BE49-F238E27FC236}">
                <a16:creationId xmlns:a16="http://schemas.microsoft.com/office/drawing/2014/main" id="{ECBEA73E-08D6-9043-A0E2-06A5312B6E7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062930" y="807339"/>
            <a:ext cx="45085" cy="167640"/>
          </a:xfrm>
          <a:prstGeom prst="down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579B8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fr-FR"/>
          </a:p>
        </p:txBody>
      </p:sp>
      <p:sp>
        <p:nvSpPr>
          <p:cNvPr id="37" name="Flèche vers le bas 36">
            <a:extLst>
              <a:ext uri="{FF2B5EF4-FFF2-40B4-BE49-F238E27FC236}">
                <a16:creationId xmlns:a16="http://schemas.microsoft.com/office/drawing/2014/main" id="{8159358B-C042-274F-937E-EB4A6EB77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2589" y="1902509"/>
            <a:ext cx="66675" cy="190500"/>
          </a:xfrm>
          <a:prstGeom prst="downArrow">
            <a:avLst>
              <a:gd name="adj1" fmla="val 50000"/>
              <a:gd name="adj2" fmla="val 50007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579B8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fr-FR"/>
          </a:p>
        </p:txBody>
      </p:sp>
      <p:sp>
        <p:nvSpPr>
          <p:cNvPr id="42" name="Rectangle 42">
            <a:extLst>
              <a:ext uri="{FF2B5EF4-FFF2-40B4-BE49-F238E27FC236}">
                <a16:creationId xmlns:a16="http://schemas.microsoft.com/office/drawing/2014/main" id="{19C4D5C9-62DD-DC4F-8064-7395915D0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3486" y="5957941"/>
            <a:ext cx="1005041" cy="312230"/>
          </a:xfrm>
          <a:prstGeom prst="rect">
            <a:avLst/>
          </a:prstGeom>
          <a:solidFill>
            <a:srgbClr val="D9E2F3"/>
          </a:solidFill>
          <a:ln w="25400">
            <a:solidFill>
              <a:srgbClr val="8064A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/>
              <a:t>Autre</a:t>
            </a:r>
            <a:endParaRPr kumimoji="0" lang="fr-FR" altLang="fr-F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A41B9E4-9B09-C24C-8909-4D76B90DC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4801" y="5391677"/>
            <a:ext cx="1781175" cy="563562"/>
          </a:xfrm>
          <a:prstGeom prst="rect">
            <a:avLst/>
          </a:prstGeom>
          <a:solidFill>
            <a:srgbClr val="D9E2F3"/>
          </a:solidFill>
          <a:ln w="25400">
            <a:solidFill>
              <a:srgbClr val="8064A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GMO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6-9 mois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5A38013-AC1F-B64E-895A-E998DA4939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919" y="5790639"/>
            <a:ext cx="1781175" cy="563562"/>
          </a:xfrm>
          <a:prstGeom prst="rect">
            <a:avLst/>
          </a:prstGeom>
          <a:solidFill>
            <a:srgbClr val="D9E2F3"/>
          </a:solidFill>
          <a:ln w="25400">
            <a:solidFill>
              <a:srgbClr val="8064A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GMO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4-6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mois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Flèche vers le bas 47">
            <a:extLst>
              <a:ext uri="{FF2B5EF4-FFF2-40B4-BE49-F238E27FC236}">
                <a16:creationId xmlns:a16="http://schemas.microsoft.com/office/drawing/2014/main" id="{E1C0E884-7314-FF4A-AB3A-FD6519F78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3759" y="1771881"/>
            <a:ext cx="66675" cy="190500"/>
          </a:xfrm>
          <a:prstGeom prst="downArrow">
            <a:avLst>
              <a:gd name="adj1" fmla="val 50000"/>
              <a:gd name="adj2" fmla="val 50007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579B8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2828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9196A3-287B-D149-8C30-5B03E1960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8245"/>
            <a:ext cx="10515600" cy="5866469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fr-FR" sz="2400" b="1" dirty="0"/>
              <a:t>Indications traitements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Clone HPN &gt; 10% &amp; hémolyse avec besoins transfusionnels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Clone HPN &gt; 10% &amp; thrombose (URGENCE) 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Clone HPN &gt; 50% &amp; signes cliniques de dystonie/ hémolyse biologique importante (LDH &gt;3N)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Clone HPN &gt; 10%, grossesse &amp; signes biologiques d’hémolyse</a:t>
            </a:r>
          </a:p>
          <a:p>
            <a:pPr>
              <a:buClr>
                <a:srgbClr val="C00000"/>
              </a:buClr>
            </a:pPr>
            <a:r>
              <a:rPr lang="fr-FR" sz="2400" b="1" dirty="0"/>
              <a:t>Traitements de 1</a:t>
            </a:r>
            <a:r>
              <a:rPr lang="fr-FR" sz="2400" b="1" baseline="30000" dirty="0"/>
              <a:t>ère</a:t>
            </a:r>
            <a:r>
              <a:rPr lang="fr-FR" sz="2400" b="1" dirty="0"/>
              <a:t> ligne = anti-C5 </a:t>
            </a:r>
            <a:r>
              <a:rPr lang="fr-FR" sz="2400" dirty="0"/>
              <a:t>: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Vaccins obligatoires uniquement avant début traitement (ACWY &amp; B)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Antibioprophylaxie</a:t>
            </a:r>
          </a:p>
          <a:p>
            <a:pPr lvl="1">
              <a:buClr>
                <a:srgbClr val="7030A0"/>
              </a:buClr>
            </a:pPr>
            <a:r>
              <a:rPr lang="fr-FR" sz="2000" dirty="0" err="1"/>
              <a:t>Eculizumab</a:t>
            </a:r>
            <a:r>
              <a:rPr lang="fr-FR" sz="2000" dirty="0"/>
              <a:t> ou </a:t>
            </a:r>
            <a:r>
              <a:rPr lang="fr-FR" sz="2000" dirty="0" err="1"/>
              <a:t>Ravulizumab</a:t>
            </a:r>
            <a:r>
              <a:rPr lang="fr-FR" sz="2000" dirty="0"/>
              <a:t> au choix</a:t>
            </a:r>
          </a:p>
          <a:p>
            <a:pPr>
              <a:buClr>
                <a:srgbClr val="C00000"/>
              </a:buClr>
            </a:pPr>
            <a:r>
              <a:rPr lang="fr-FR" sz="2400" b="1" dirty="0"/>
              <a:t>Traitements de 2</a:t>
            </a:r>
            <a:r>
              <a:rPr lang="fr-FR" sz="2400" b="1" baseline="30000" dirty="0"/>
              <a:t>ème</a:t>
            </a:r>
            <a:r>
              <a:rPr lang="fr-FR" sz="2400" b="1" dirty="0"/>
              <a:t> ligne = inhibiteurs proximaux</a:t>
            </a:r>
          </a:p>
          <a:p>
            <a:pPr lvl="1">
              <a:buClr>
                <a:srgbClr val="7030A0"/>
              </a:buClr>
            </a:pPr>
            <a:r>
              <a:rPr lang="fr-FR" sz="2000" dirty="0" err="1"/>
              <a:t>Hb</a:t>
            </a:r>
            <a:r>
              <a:rPr lang="fr-FR" sz="2000" dirty="0"/>
              <a:t> &lt; 10 g/</a:t>
            </a:r>
            <a:r>
              <a:rPr lang="fr-FR" sz="2000" dirty="0" err="1"/>
              <a:t>dL</a:t>
            </a:r>
            <a:r>
              <a:rPr lang="fr-FR" sz="2000" dirty="0"/>
              <a:t>, </a:t>
            </a:r>
            <a:r>
              <a:rPr lang="fr-FR" sz="2000" dirty="0" err="1"/>
              <a:t>retic</a:t>
            </a:r>
            <a:r>
              <a:rPr lang="fr-FR" sz="2000" dirty="0"/>
              <a:t> &lt; 100 G/L après 6 mois antiC5 (HEV)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Choix de l’inhibiteur en fonction du profil du patient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Demi-vie courte, risque d’hémolyse brutale si blocage incomplet monothérapie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ETP ++++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Contrindiqués en cas de grossesse +++</a:t>
            </a:r>
          </a:p>
          <a:p>
            <a:pPr marL="457200" lvl="1" indent="0">
              <a:buClr>
                <a:srgbClr val="7030A0"/>
              </a:buClr>
              <a:buNone/>
            </a:pPr>
            <a:endParaRPr lang="fr-FR" sz="2000" dirty="0"/>
          </a:p>
        </p:txBody>
      </p:sp>
      <p:sp>
        <p:nvSpPr>
          <p:cNvPr id="4" name="Título 5">
            <a:extLst>
              <a:ext uri="{FF2B5EF4-FFF2-40B4-BE49-F238E27FC236}">
                <a16:creationId xmlns:a16="http://schemas.microsoft.com/office/drawing/2014/main" id="{6F2D7824-B5D1-CC4C-83AD-F574ABA1A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57" y="164637"/>
            <a:ext cx="11146971" cy="663608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b="1" dirty="0">
                <a:solidFill>
                  <a:srgbClr val="C00000"/>
                </a:solidFill>
              </a:rPr>
              <a:t>Messages Clefs – HPN</a:t>
            </a:r>
          </a:p>
        </p:txBody>
      </p:sp>
    </p:spTree>
    <p:extLst>
      <p:ext uri="{BB962C8B-B14F-4D97-AF65-F5344CB8AC3E}">
        <p14:creationId xmlns:p14="http://schemas.microsoft.com/office/powerpoint/2010/main" val="823253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9196A3-287B-D149-8C30-5B03E1960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8245"/>
            <a:ext cx="10515600" cy="5866469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fr-FR" sz="2400" b="1" dirty="0"/>
              <a:t>Grossesses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Anti-C5 efficaces &amp; sans risques (allaitement) +++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Inhibiteurs proximaux CI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Risque thrombose </a:t>
            </a:r>
            <a:r>
              <a:rPr lang="fr-FR" sz="2000" dirty="0" err="1"/>
              <a:t>peri-partum</a:t>
            </a:r>
            <a:r>
              <a:rPr lang="fr-FR" sz="2000" dirty="0"/>
              <a:t> +++ : </a:t>
            </a:r>
            <a:r>
              <a:rPr lang="fr-FR" sz="2000" dirty="0" err="1"/>
              <a:t>hbpm</a:t>
            </a:r>
            <a:r>
              <a:rPr lang="fr-FR" sz="2000" dirty="0"/>
              <a:t> préventif 3</a:t>
            </a:r>
            <a:r>
              <a:rPr lang="fr-FR" sz="2000" baseline="30000" dirty="0"/>
              <a:t>ème</a:t>
            </a:r>
            <a:r>
              <a:rPr lang="fr-FR" sz="2000" dirty="0"/>
              <a:t> </a:t>
            </a:r>
            <a:r>
              <a:rPr lang="fr-FR" sz="2000" dirty="0" err="1"/>
              <a:t>T</a:t>
            </a:r>
            <a:endParaRPr lang="fr-FR" sz="2000" dirty="0"/>
          </a:p>
          <a:p>
            <a:pPr lvl="1">
              <a:buClr>
                <a:srgbClr val="7030A0"/>
              </a:buClr>
            </a:pPr>
            <a:r>
              <a:rPr lang="fr-FR" sz="2000" dirty="0"/>
              <a:t>Adaptation posologie 3</a:t>
            </a:r>
            <a:r>
              <a:rPr lang="fr-FR" sz="2000" baseline="30000" dirty="0"/>
              <a:t>ème</a:t>
            </a:r>
            <a:r>
              <a:rPr lang="fr-FR" sz="2000" dirty="0"/>
              <a:t> </a:t>
            </a:r>
            <a:r>
              <a:rPr lang="fr-FR" sz="2000" dirty="0" err="1"/>
              <a:t>T</a:t>
            </a:r>
            <a:endParaRPr lang="fr-FR" sz="2000" dirty="0"/>
          </a:p>
          <a:p>
            <a:pPr lvl="1">
              <a:buClr>
                <a:srgbClr val="7030A0"/>
              </a:buClr>
            </a:pPr>
            <a:r>
              <a:rPr lang="fr-FR" sz="2000" dirty="0"/>
              <a:t>Risque d’aggravation de l’aplasie : informer +++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Seuils transfusionnels : </a:t>
            </a:r>
            <a:r>
              <a:rPr lang="fr-FR" sz="2000" dirty="0" err="1"/>
              <a:t>Hb</a:t>
            </a:r>
            <a:r>
              <a:rPr lang="fr-FR" sz="2000" dirty="0"/>
              <a:t> &gt; 10,5 g/</a:t>
            </a:r>
            <a:r>
              <a:rPr lang="fr-FR" sz="2000" dirty="0" err="1"/>
              <a:t>dL</a:t>
            </a:r>
            <a:r>
              <a:rPr lang="fr-FR" sz="2000" dirty="0"/>
              <a:t> et plaquettes &gt; 20G/L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Pas de CI accouchement par voie basse</a:t>
            </a:r>
          </a:p>
          <a:p>
            <a:pPr>
              <a:buClr>
                <a:srgbClr val="C00000"/>
              </a:buClr>
            </a:pPr>
            <a:r>
              <a:rPr lang="fr-FR" sz="2400" b="1" dirty="0"/>
              <a:t>HPN </a:t>
            </a:r>
            <a:r>
              <a:rPr lang="fr-FR" dirty="0">
                <a:sym typeface="Symbol" pitchFamily="2" charset="2"/>
              </a:rPr>
              <a:t> </a:t>
            </a:r>
            <a:r>
              <a:rPr lang="fr-FR" sz="2400" dirty="0">
                <a:sym typeface="Symbol" pitchFamily="2" charset="2"/>
              </a:rPr>
              <a:t>aplasie associée, MDS possible</a:t>
            </a:r>
            <a:endParaRPr lang="fr-FR" sz="2400" b="1" dirty="0"/>
          </a:p>
          <a:p>
            <a:pPr lvl="1">
              <a:buClr>
                <a:srgbClr val="7030A0"/>
              </a:buClr>
            </a:pPr>
            <a:r>
              <a:rPr lang="fr-FR" sz="2000" dirty="0"/>
              <a:t>Si pas de critères de sévérité, pas de BOM au diagnostic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Suivi médullaire (</a:t>
            </a:r>
            <a:r>
              <a:rPr lang="fr-FR" sz="2000" dirty="0" err="1"/>
              <a:t>myelo</a:t>
            </a:r>
            <a:r>
              <a:rPr lang="fr-FR" sz="2000" dirty="0"/>
              <a:t>, </a:t>
            </a:r>
            <a:r>
              <a:rPr lang="fr-FR" sz="2000" dirty="0" err="1"/>
              <a:t>caryo</a:t>
            </a:r>
            <a:r>
              <a:rPr lang="fr-FR" sz="2000" dirty="0"/>
              <a:t>) /12-18 mois &amp; si cytopénies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Typage fratrie si adolescents &amp; adultes jeunes</a:t>
            </a:r>
          </a:p>
          <a:p>
            <a:pPr>
              <a:buClr>
                <a:srgbClr val="C00000"/>
              </a:buClr>
            </a:pPr>
            <a:r>
              <a:rPr lang="fr-FR" sz="2400" b="1" dirty="0"/>
              <a:t>Suivi des clones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Annuellement si aplasie acquise, HPN traité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Plus souvent si clone en augmentation et hémolyse biologique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5-10% des cas : baisse du clone &lt; 10% </a:t>
            </a:r>
            <a:r>
              <a:rPr lang="fr-FR" sz="2000" dirty="0">
                <a:sym typeface="Symbol" pitchFamily="2" charset="2"/>
              </a:rPr>
              <a:t> arrêts des anti-compléments</a:t>
            </a:r>
            <a:endParaRPr lang="fr-FR" sz="2000" dirty="0"/>
          </a:p>
        </p:txBody>
      </p:sp>
      <p:sp>
        <p:nvSpPr>
          <p:cNvPr id="4" name="Título 5">
            <a:extLst>
              <a:ext uri="{FF2B5EF4-FFF2-40B4-BE49-F238E27FC236}">
                <a16:creationId xmlns:a16="http://schemas.microsoft.com/office/drawing/2014/main" id="{6F2D7824-B5D1-CC4C-83AD-F574ABA1A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57" y="164637"/>
            <a:ext cx="11146971" cy="663608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b="1" dirty="0">
                <a:solidFill>
                  <a:srgbClr val="C00000"/>
                </a:solidFill>
              </a:rPr>
              <a:t>Messages Clefs – HPN</a:t>
            </a:r>
          </a:p>
        </p:txBody>
      </p:sp>
    </p:spTree>
    <p:extLst>
      <p:ext uri="{BB962C8B-B14F-4D97-AF65-F5344CB8AC3E}">
        <p14:creationId xmlns:p14="http://schemas.microsoft.com/office/powerpoint/2010/main" val="3749329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38987D-791D-A045-8FC4-3C6FA6016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829"/>
            <a:ext cx="10515600" cy="5970134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Prise en charge des aplasies médullaires constitutionnelles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endParaRPr lang="fr-FR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Maladie de </a:t>
            </a:r>
            <a:r>
              <a:rPr lang="fr-FR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Fanconi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Téloméropathies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Syndrome de l’anémie de </a:t>
            </a:r>
            <a:r>
              <a:rPr lang="fr-FR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Blackfan</a:t>
            </a: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Diamond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Syndromes SAM9/SAMD9L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Mutations homozygotes de MPL 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Mutations homozygotes de THPO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Syndromes de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Ghosal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Syndrome ERCC6L2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Tableau résumé des principales pathologies génétiques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4423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38987D-791D-A045-8FC4-3C6FA6016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829"/>
            <a:ext cx="10515600" cy="5970134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Prise en charge des aplasies médullaires constitutionnelles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endParaRPr lang="fr-FR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Maladie de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Fanconi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Téloméropathies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Syndrome de l’anémie de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Blackfan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Diamond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Syndromes SAM9/SAMD9L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Mutations homozygotes de MPL 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Mutations homozygotes de THPO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Syndromes de </a:t>
            </a:r>
            <a:r>
              <a:rPr lang="fr-FR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Ghosal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Syndrome ERCC6L2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Tableau résumé des principales pathologies génétiques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5919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38987D-791D-A045-8FC4-3C6FA6016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829"/>
            <a:ext cx="10515600" cy="5970134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Conditionnements de greffe pour les aplasies médullaires acquises &amp; constitutionnelles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endParaRPr lang="fr-FR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</a:pPr>
            <a:r>
              <a:rPr lang="fr-FR" sz="2400" dirty="0"/>
              <a:t>Tous types de donneurs (10/10, haplo et USP)</a:t>
            </a:r>
          </a:p>
          <a:p>
            <a:pPr marL="0" indent="0">
              <a:buClr>
                <a:srgbClr val="C00000"/>
              </a:buClr>
              <a:buNone/>
            </a:pPr>
            <a:endParaRPr lang="fr-FR" sz="2400" dirty="0"/>
          </a:p>
          <a:p>
            <a:pPr>
              <a:buClr>
                <a:srgbClr val="C00000"/>
              </a:buClr>
            </a:pPr>
            <a:r>
              <a:rPr lang="fr-FR" sz="2400" dirty="0"/>
              <a:t>Adultes &amp; pédiatriques</a:t>
            </a:r>
          </a:p>
          <a:p>
            <a:pPr marL="0" indent="0">
              <a:buClr>
                <a:srgbClr val="C00000"/>
              </a:buClr>
              <a:buNone/>
            </a:pPr>
            <a:endParaRPr lang="fr-FR" sz="2400" dirty="0"/>
          </a:p>
          <a:p>
            <a:pPr>
              <a:buClr>
                <a:srgbClr val="C00000"/>
              </a:buClr>
            </a:pPr>
            <a:r>
              <a:rPr lang="fr-FR" sz="2400" dirty="0"/>
              <a:t>Evolutions clonales si la pathologie justifie d’adapter le conditionnement</a:t>
            </a:r>
          </a:p>
          <a:p>
            <a:pPr lvl="1">
              <a:buClr>
                <a:srgbClr val="7030A0"/>
              </a:buClr>
            </a:pPr>
            <a:r>
              <a:rPr lang="fr-FR" sz="2000" dirty="0"/>
              <a:t>Maladie de </a:t>
            </a:r>
            <a:r>
              <a:rPr lang="fr-FR" sz="2000" dirty="0" err="1"/>
              <a:t>Fanconi</a:t>
            </a:r>
            <a:endParaRPr lang="fr-FR" sz="2000" dirty="0"/>
          </a:p>
          <a:p>
            <a:pPr lvl="1">
              <a:buClr>
                <a:srgbClr val="7030A0"/>
              </a:buClr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Téloméropathies</a:t>
            </a:r>
          </a:p>
          <a:p>
            <a:pPr lvl="1">
              <a:buClr>
                <a:srgbClr val="7030A0"/>
              </a:buClr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Syndromes ERCC6L2</a:t>
            </a:r>
          </a:p>
          <a:p>
            <a:pPr lvl="1">
              <a:buClr>
                <a:srgbClr val="7030A0"/>
              </a:buClr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Rares situations : pas de recommandations, au cas par cas en RCP</a:t>
            </a:r>
          </a:p>
          <a:p>
            <a:pPr lvl="1">
              <a:buClr>
                <a:srgbClr val="7030A0"/>
              </a:buClr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09635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38987D-791D-A045-8FC4-3C6FA6016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829"/>
            <a:ext cx="10515600" cy="1306285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Conditionnements de greffe pour les aplasies médullaires acquises &amp; constitutionnelles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endParaRPr lang="fr-FR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buClr>
                <a:srgbClr val="7030A0"/>
              </a:buClr>
            </a:pPr>
            <a:endParaRPr lang="fr-FR" sz="2000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B61AD8C-EA88-DD49-9688-B8B5FBA57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588880"/>
              </p:ext>
            </p:extLst>
          </p:nvPr>
        </p:nvGraphicFramePr>
        <p:xfrm>
          <a:off x="1175657" y="1402641"/>
          <a:ext cx="8458200" cy="5225312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475556">
                  <a:extLst>
                    <a:ext uri="{9D8B030D-6E8A-4147-A177-3AD203B41FA5}">
                      <a16:colId xmlns:a16="http://schemas.microsoft.com/office/drawing/2014/main" val="3483092786"/>
                    </a:ext>
                  </a:extLst>
                </a:gridCol>
                <a:gridCol w="6982644">
                  <a:extLst>
                    <a:ext uri="{9D8B030D-6E8A-4147-A177-3AD203B41FA5}">
                      <a16:colId xmlns:a16="http://schemas.microsoft.com/office/drawing/2014/main" val="1933440380"/>
                    </a:ext>
                  </a:extLst>
                </a:gridCol>
              </a:tblGrid>
              <a:tr h="4950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400" dirty="0">
                          <a:effectLst/>
                        </a:rPr>
                        <a:t>Téloméropathies </a:t>
                      </a:r>
                      <a:endParaRPr lang="fr-FR" sz="16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400" dirty="0">
                          <a:effectLst/>
                        </a:rPr>
                        <a:t>BMF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181871"/>
                  </a:ext>
                </a:extLst>
              </a:tr>
              <a:tr h="104165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Donneur </a:t>
                      </a:r>
                      <a:r>
                        <a:rPr lang="fr-FR" sz="1000" dirty="0" err="1">
                          <a:solidFill>
                            <a:schemeClr val="tx1"/>
                          </a:solidFill>
                          <a:effectLst/>
                        </a:rPr>
                        <a:t>géno-identique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 et donneur non apparenté compatible (HLA 10/10)  </a:t>
                      </a:r>
                      <a:r>
                        <a:rPr lang="fr-FR" sz="1000" baseline="30000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FLU 30mg/m2/j x 6j (J-7 à J-2), </a:t>
                      </a:r>
                      <a:r>
                        <a:rPr lang="fr-FR" sz="1200" dirty="0" err="1">
                          <a:effectLst/>
                        </a:rPr>
                        <a:t>alemtuzumab</a:t>
                      </a:r>
                      <a:r>
                        <a:rPr lang="fr-FR" sz="1200" dirty="0">
                          <a:effectLst/>
                        </a:rPr>
                        <a:t> 0,2mg/Kg/j x 5j (J-6 à J-2) (FC) </a:t>
                      </a:r>
                      <a:endParaRPr lang="fr-FR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Greffon de MO</a:t>
                      </a:r>
                      <a:endParaRPr lang="fr-FR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Prophylaxie de la GVH par </a:t>
                      </a:r>
                      <a:r>
                        <a:rPr lang="fr-FR" sz="1200" dirty="0" err="1">
                          <a:effectLst/>
                        </a:rPr>
                        <a:t>CsA</a:t>
                      </a:r>
                      <a:r>
                        <a:rPr lang="fr-FR" sz="1200" dirty="0">
                          <a:effectLst/>
                        </a:rPr>
                        <a:t> (3 mg/kg/j en iv dès J-1) &amp; MMF (J+1 à J+30)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39602"/>
                  </a:ext>
                </a:extLst>
              </a:tr>
              <a:tr h="8993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Donneur haploidentique ou </a:t>
                      </a:r>
                      <a:r>
                        <a:rPr lang="fr-FR" sz="1000" dirty="0" err="1">
                          <a:solidFill>
                            <a:schemeClr val="tx1"/>
                          </a:solidFill>
                          <a:effectLst/>
                        </a:rPr>
                        <a:t>pheno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fr-FR" sz="1000" dirty="0" err="1">
                          <a:solidFill>
                            <a:schemeClr val="tx1"/>
                          </a:solidFill>
                          <a:effectLst/>
                        </a:rPr>
                        <a:t>mismatch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FLU 30mg/m2/j x 6j (J-7 à J-2), et </a:t>
                      </a:r>
                      <a:r>
                        <a:rPr lang="fr-FR" sz="1200" dirty="0" err="1">
                          <a:effectLst/>
                        </a:rPr>
                        <a:t>alemtuzumab</a:t>
                      </a:r>
                      <a:r>
                        <a:rPr lang="fr-FR" sz="1200" dirty="0">
                          <a:effectLst/>
                        </a:rPr>
                        <a:t> 0,2mg/Kg/j x 5j (J-6 à J-2) (FC-PTCY)</a:t>
                      </a:r>
                      <a:endParaRPr lang="fr-FR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Greffon de MO</a:t>
                      </a:r>
                      <a:endParaRPr lang="fr-FR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Prophylaxie de la GVH par PTCY 25 mg/kg J+3 &amp; J+4, </a:t>
                      </a:r>
                      <a:r>
                        <a:rPr lang="fr-FR" sz="1200" dirty="0" err="1">
                          <a:effectLst/>
                        </a:rPr>
                        <a:t>CsA</a:t>
                      </a:r>
                      <a:r>
                        <a:rPr lang="fr-FR" sz="1200" dirty="0">
                          <a:effectLst/>
                        </a:rPr>
                        <a:t> (3 mg/kg/j à J+5) &amp; MMF (J+5 à J+30)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767955"/>
                  </a:ext>
                </a:extLst>
              </a:tr>
              <a:tr h="62031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400" dirty="0">
                          <a:effectLst/>
                        </a:rPr>
                        <a:t>Téloméropathies </a:t>
                      </a:r>
                      <a:r>
                        <a:rPr lang="fr-FR" sz="1400" baseline="30000" dirty="0">
                          <a:effectLst/>
                        </a:rPr>
                        <a:t>c</a:t>
                      </a:r>
                      <a:endParaRPr lang="fr-FR" sz="16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400" dirty="0">
                          <a:effectLst/>
                        </a:rPr>
                        <a:t>LAM/MDS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313646"/>
                  </a:ext>
                </a:extLst>
              </a:tr>
              <a:tr h="104165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Donneur </a:t>
                      </a:r>
                      <a:r>
                        <a:rPr lang="fr-FR" sz="1000" dirty="0" err="1">
                          <a:solidFill>
                            <a:schemeClr val="tx1"/>
                          </a:solidFill>
                          <a:effectLst/>
                        </a:rPr>
                        <a:t>géno-identique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 et donneur non apparenté compatible (HLA 10/10)  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FLU 30mg/m2/j x 5j (J-6 à J-2), MEL 140 mg/m² x 2j (J-2) et </a:t>
                      </a:r>
                      <a:r>
                        <a:rPr lang="fr-FR" sz="1200" dirty="0" err="1">
                          <a:effectLst/>
                        </a:rPr>
                        <a:t>alemtuzumab</a:t>
                      </a:r>
                      <a:r>
                        <a:rPr lang="fr-FR" sz="1200" dirty="0">
                          <a:effectLst/>
                        </a:rPr>
                        <a:t> 0,2mg/Kg/j x 5j (J-6 à J-2) (FCM)</a:t>
                      </a:r>
                      <a:endParaRPr lang="fr-FR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Greffon de MO</a:t>
                      </a:r>
                      <a:endParaRPr lang="fr-FR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Prophylaxie de la GVH par </a:t>
                      </a:r>
                      <a:r>
                        <a:rPr lang="fr-FR" sz="1200" dirty="0" err="1">
                          <a:effectLst/>
                        </a:rPr>
                        <a:t>CsA</a:t>
                      </a:r>
                      <a:r>
                        <a:rPr lang="fr-FR" sz="1200" dirty="0">
                          <a:effectLst/>
                        </a:rPr>
                        <a:t> (3 mg/kg/j en iv dès J-1) &amp; MMF (J+1 à J+30)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855424"/>
                  </a:ext>
                </a:extLst>
              </a:tr>
              <a:tr h="107438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Donneur haploidentique ou </a:t>
                      </a:r>
                      <a:r>
                        <a:rPr lang="fr-FR" sz="1000" dirty="0" err="1">
                          <a:solidFill>
                            <a:schemeClr val="tx1"/>
                          </a:solidFill>
                          <a:effectLst/>
                        </a:rPr>
                        <a:t>pheno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fr-FR" sz="1000" dirty="0" err="1">
                          <a:solidFill>
                            <a:schemeClr val="tx1"/>
                          </a:solidFill>
                          <a:effectLst/>
                        </a:rPr>
                        <a:t>mismatch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FLU 30mg/m2/j x 5j (J-6 à J-2), MEL 140 mg/m² x 2j (J-2) et </a:t>
                      </a:r>
                      <a:r>
                        <a:rPr lang="fr-FR" sz="1200" dirty="0" err="1">
                          <a:effectLst/>
                        </a:rPr>
                        <a:t>alemtuzumab</a:t>
                      </a:r>
                      <a:r>
                        <a:rPr lang="fr-FR" sz="1200" dirty="0">
                          <a:effectLst/>
                        </a:rPr>
                        <a:t> 0,2mg/Kg/j x 5j (J-6 à J-2) (FCM-PTCY)</a:t>
                      </a:r>
                      <a:endParaRPr lang="fr-FR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Greffon de MO</a:t>
                      </a:r>
                      <a:endParaRPr lang="fr-FR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Prophylaxie de la GVH par PTCY 25 mg/kg J+3 &amp; J+4, </a:t>
                      </a:r>
                      <a:r>
                        <a:rPr lang="fr-FR" sz="1200" dirty="0" err="1">
                          <a:effectLst/>
                        </a:rPr>
                        <a:t>CsA</a:t>
                      </a:r>
                      <a:r>
                        <a:rPr lang="fr-FR" sz="1200" dirty="0">
                          <a:effectLst/>
                        </a:rPr>
                        <a:t> (3 mg/kg/j à J+5) &amp; MMF (J+5 à J+30)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55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1561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38987D-791D-A045-8FC4-3C6FA6016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829"/>
            <a:ext cx="10515600" cy="1306285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Conditionnements de greffe pour les aplasies médullaires acquises &amp; constitutionnelles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endParaRPr lang="fr-FR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buClr>
                <a:srgbClr val="7030A0"/>
              </a:buClr>
            </a:pPr>
            <a:endParaRPr lang="fr-FR" sz="2000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B61AD8C-EA88-DD49-9688-B8B5FBA576F9}"/>
              </a:ext>
            </a:extLst>
          </p:cNvPr>
          <p:cNvGraphicFramePr>
            <a:graphicFrameLocks noGrp="1"/>
          </p:cNvGraphicFramePr>
          <p:nvPr/>
        </p:nvGraphicFramePr>
        <p:xfrm>
          <a:off x="1175657" y="1402641"/>
          <a:ext cx="8458200" cy="5225312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475556">
                  <a:extLst>
                    <a:ext uri="{9D8B030D-6E8A-4147-A177-3AD203B41FA5}">
                      <a16:colId xmlns:a16="http://schemas.microsoft.com/office/drawing/2014/main" val="3483092786"/>
                    </a:ext>
                  </a:extLst>
                </a:gridCol>
                <a:gridCol w="6982644">
                  <a:extLst>
                    <a:ext uri="{9D8B030D-6E8A-4147-A177-3AD203B41FA5}">
                      <a16:colId xmlns:a16="http://schemas.microsoft.com/office/drawing/2014/main" val="1933440380"/>
                    </a:ext>
                  </a:extLst>
                </a:gridCol>
              </a:tblGrid>
              <a:tr h="4950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400" dirty="0">
                          <a:effectLst/>
                        </a:rPr>
                        <a:t>Téloméropathies </a:t>
                      </a:r>
                      <a:endParaRPr lang="fr-FR" sz="16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400" dirty="0">
                          <a:effectLst/>
                        </a:rPr>
                        <a:t>BMF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181871"/>
                  </a:ext>
                </a:extLst>
              </a:tr>
              <a:tr h="104165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Donneur </a:t>
                      </a:r>
                      <a:r>
                        <a:rPr lang="fr-FR" sz="1000" dirty="0" err="1">
                          <a:solidFill>
                            <a:schemeClr val="tx1"/>
                          </a:solidFill>
                          <a:effectLst/>
                        </a:rPr>
                        <a:t>géno-identique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 et donneur non apparenté compatible (HLA 10/10)  </a:t>
                      </a:r>
                      <a:r>
                        <a:rPr lang="fr-FR" sz="1000" baseline="30000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FLU 30mg/m2/j x 6j (J-7 à J-2), </a:t>
                      </a:r>
                      <a:r>
                        <a:rPr lang="fr-FR" sz="1200" dirty="0" err="1">
                          <a:effectLst/>
                        </a:rPr>
                        <a:t>alemtuzumab</a:t>
                      </a:r>
                      <a:r>
                        <a:rPr lang="fr-FR" sz="1200" dirty="0">
                          <a:effectLst/>
                        </a:rPr>
                        <a:t> 0,2mg/Kg/j x 5j (J-6 à J-2) (FC) </a:t>
                      </a:r>
                      <a:endParaRPr lang="fr-FR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Greffon de MO</a:t>
                      </a:r>
                      <a:endParaRPr lang="fr-FR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Prophylaxie de la GVH par </a:t>
                      </a:r>
                      <a:r>
                        <a:rPr lang="fr-FR" sz="1200" dirty="0" err="1">
                          <a:effectLst/>
                        </a:rPr>
                        <a:t>CsA</a:t>
                      </a:r>
                      <a:r>
                        <a:rPr lang="fr-FR" sz="1200" dirty="0">
                          <a:effectLst/>
                        </a:rPr>
                        <a:t> (3 mg/kg/j en iv dès J-1) &amp; MMF (J+1 à J+30)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39602"/>
                  </a:ext>
                </a:extLst>
              </a:tr>
              <a:tr h="8993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Donneur haploidentique ou </a:t>
                      </a:r>
                      <a:r>
                        <a:rPr lang="fr-FR" sz="1000" dirty="0" err="1">
                          <a:solidFill>
                            <a:schemeClr val="tx1"/>
                          </a:solidFill>
                          <a:effectLst/>
                        </a:rPr>
                        <a:t>pheno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fr-FR" sz="1000" dirty="0" err="1">
                          <a:solidFill>
                            <a:schemeClr val="tx1"/>
                          </a:solidFill>
                          <a:effectLst/>
                        </a:rPr>
                        <a:t>mismatch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FLU 30mg/m2/j x 6j (J-7 à J-2), et </a:t>
                      </a:r>
                      <a:r>
                        <a:rPr lang="fr-FR" sz="1200" dirty="0" err="1">
                          <a:effectLst/>
                        </a:rPr>
                        <a:t>alemtuzumab</a:t>
                      </a:r>
                      <a:r>
                        <a:rPr lang="fr-FR" sz="1200" dirty="0">
                          <a:effectLst/>
                        </a:rPr>
                        <a:t> 0,2mg/Kg/j x 5j (J-6 à J-2) (FC-PTCY)</a:t>
                      </a:r>
                      <a:endParaRPr lang="fr-FR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Greffon de MO</a:t>
                      </a:r>
                      <a:endParaRPr lang="fr-FR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Prophylaxie de la GVH par PTCY 25 mg/kg J+3 &amp; J+4, </a:t>
                      </a:r>
                      <a:r>
                        <a:rPr lang="fr-FR" sz="1200" dirty="0" err="1">
                          <a:effectLst/>
                        </a:rPr>
                        <a:t>CsA</a:t>
                      </a:r>
                      <a:r>
                        <a:rPr lang="fr-FR" sz="1200" dirty="0">
                          <a:effectLst/>
                        </a:rPr>
                        <a:t> (3 mg/kg/j à J+5) &amp; MMF (J+5 à J+30)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767955"/>
                  </a:ext>
                </a:extLst>
              </a:tr>
              <a:tr h="62031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400" dirty="0">
                          <a:effectLst/>
                        </a:rPr>
                        <a:t>Téloméropathies </a:t>
                      </a:r>
                      <a:r>
                        <a:rPr lang="fr-FR" sz="1400" baseline="30000" dirty="0">
                          <a:effectLst/>
                        </a:rPr>
                        <a:t>c</a:t>
                      </a:r>
                      <a:endParaRPr lang="fr-FR" sz="16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400" dirty="0">
                          <a:effectLst/>
                        </a:rPr>
                        <a:t>LAM/MDS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F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313646"/>
                  </a:ext>
                </a:extLst>
              </a:tr>
              <a:tr h="104165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Donneur </a:t>
                      </a:r>
                      <a:r>
                        <a:rPr lang="fr-FR" sz="1000" dirty="0" err="1">
                          <a:solidFill>
                            <a:schemeClr val="tx1"/>
                          </a:solidFill>
                          <a:effectLst/>
                        </a:rPr>
                        <a:t>géno-identique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 et donneur non apparenté compatible (HLA 10/10)  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FLU 30mg/m2/j x 5j (J-6 à J-2), MEL 140 mg/m² x 2j (J-2) et </a:t>
                      </a:r>
                      <a:r>
                        <a:rPr lang="fr-FR" sz="1200" dirty="0" err="1">
                          <a:effectLst/>
                        </a:rPr>
                        <a:t>alemtuzumab</a:t>
                      </a:r>
                      <a:r>
                        <a:rPr lang="fr-FR" sz="1200" dirty="0">
                          <a:effectLst/>
                        </a:rPr>
                        <a:t> 0,2mg/Kg/j x 5j (J-6 à J-2) (FCM)</a:t>
                      </a:r>
                      <a:endParaRPr lang="fr-FR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Greffon de MO</a:t>
                      </a:r>
                      <a:endParaRPr lang="fr-FR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Prophylaxie de la GVH par </a:t>
                      </a:r>
                      <a:r>
                        <a:rPr lang="fr-FR" sz="1200" dirty="0" err="1">
                          <a:effectLst/>
                        </a:rPr>
                        <a:t>CsA</a:t>
                      </a:r>
                      <a:r>
                        <a:rPr lang="fr-FR" sz="1200" dirty="0">
                          <a:effectLst/>
                        </a:rPr>
                        <a:t> (3 mg/kg/j en iv dès J-1) &amp; MMF (J+1 à J+30)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855424"/>
                  </a:ext>
                </a:extLst>
              </a:tr>
              <a:tr h="107438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Donneur haploidentique ou </a:t>
                      </a:r>
                      <a:r>
                        <a:rPr lang="fr-FR" sz="1000" dirty="0" err="1">
                          <a:solidFill>
                            <a:schemeClr val="tx1"/>
                          </a:solidFill>
                          <a:effectLst/>
                        </a:rPr>
                        <a:t>pheno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fr-FR" sz="1000" dirty="0" err="1">
                          <a:solidFill>
                            <a:schemeClr val="tx1"/>
                          </a:solidFill>
                          <a:effectLst/>
                        </a:rPr>
                        <a:t>mismatch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FLU 30mg/m2/j x 5j (J-6 à J-2), MEL 140 mg/m² x 2j (J-2) et </a:t>
                      </a:r>
                      <a:r>
                        <a:rPr lang="fr-FR" sz="1200" dirty="0" err="1">
                          <a:effectLst/>
                        </a:rPr>
                        <a:t>alemtuzumab</a:t>
                      </a:r>
                      <a:r>
                        <a:rPr lang="fr-FR" sz="1200" dirty="0">
                          <a:effectLst/>
                        </a:rPr>
                        <a:t> 0,2mg/Kg/j x 5j (J-6 à J-2) (FCM-PTCY)</a:t>
                      </a:r>
                      <a:endParaRPr lang="fr-FR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Greffon de MO</a:t>
                      </a:r>
                      <a:endParaRPr lang="fr-FR" sz="14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73600" algn="l"/>
                        </a:tabLst>
                      </a:pPr>
                      <a:r>
                        <a:rPr lang="fr-FR" sz="1200" dirty="0">
                          <a:effectLst/>
                        </a:rPr>
                        <a:t>Prophylaxie de la GVH par PTCY 25 mg/kg J+3 &amp; J+4, </a:t>
                      </a:r>
                      <a:r>
                        <a:rPr lang="fr-FR" sz="1200" dirty="0" err="1">
                          <a:effectLst/>
                        </a:rPr>
                        <a:t>CsA</a:t>
                      </a:r>
                      <a:r>
                        <a:rPr lang="fr-FR" sz="1200" dirty="0">
                          <a:effectLst/>
                        </a:rPr>
                        <a:t> (3 mg/kg/j à J+5) &amp; MMF (J+5 à J+30)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77" marR="59577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55941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9F6220CD-33CD-9745-8391-0453C4565CBC}"/>
              </a:ext>
            </a:extLst>
          </p:cNvPr>
          <p:cNvSpPr/>
          <p:nvPr/>
        </p:nvSpPr>
        <p:spPr>
          <a:xfrm>
            <a:off x="435429" y="2569029"/>
            <a:ext cx="10537371" cy="2743200"/>
          </a:xfrm>
          <a:prstGeom prst="rect">
            <a:avLst/>
          </a:prstGeom>
          <a:solidFill>
            <a:schemeClr val="bg2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373EC0D-A403-734E-BCD1-D37D6E1E33EB}"/>
              </a:ext>
            </a:extLst>
          </p:cNvPr>
          <p:cNvSpPr txBox="1"/>
          <p:nvPr/>
        </p:nvSpPr>
        <p:spPr>
          <a:xfrm>
            <a:off x="1045028" y="2939141"/>
            <a:ext cx="9231085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Symbol" pitchFamily="2" charset="2"/>
              <a:buChar char="Þ"/>
            </a:pPr>
            <a:r>
              <a:rPr lang="fr-FR" sz="2400" b="1" dirty="0"/>
              <a:t> Maladies rares : Importance d’</a:t>
            </a:r>
            <a:r>
              <a:rPr lang="fr-FR" sz="2400" b="1" dirty="0" err="1"/>
              <a:t>homogenéiser</a:t>
            </a:r>
            <a:r>
              <a:rPr lang="fr-FR" sz="2400" b="1" dirty="0"/>
              <a:t> les conditionnements</a:t>
            </a:r>
          </a:p>
          <a:p>
            <a:pPr marL="285750" indent="-285750">
              <a:lnSpc>
                <a:spcPct val="150000"/>
              </a:lnSpc>
              <a:buFont typeface="Symbol" pitchFamily="2" charset="2"/>
              <a:buChar char="Þ"/>
            </a:pPr>
            <a:r>
              <a:rPr lang="fr-FR" sz="2400" b="1" dirty="0"/>
              <a:t> Etudes prospectives difficiles : petits effectifs</a:t>
            </a:r>
          </a:p>
          <a:p>
            <a:pPr marL="285750" indent="-285750">
              <a:lnSpc>
                <a:spcPct val="150000"/>
              </a:lnSpc>
              <a:buFont typeface="Symbol" pitchFamily="2" charset="2"/>
              <a:buChar char="Þ"/>
            </a:pPr>
            <a:r>
              <a:rPr lang="fr-FR" sz="2400" b="1" dirty="0"/>
              <a:t> Etudes rétrospectives échelle nationale</a:t>
            </a:r>
          </a:p>
        </p:txBody>
      </p:sp>
    </p:spTree>
    <p:extLst>
      <p:ext uri="{BB962C8B-B14F-4D97-AF65-F5344CB8AC3E}">
        <p14:creationId xmlns:p14="http://schemas.microsoft.com/office/powerpoint/2010/main" val="2598550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38987D-791D-A045-8FC4-3C6FA6016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829"/>
            <a:ext cx="10515600" cy="5970134"/>
          </a:xfrm>
        </p:spPr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Inclure les patients dans le registre &amp; protocoles</a:t>
            </a:r>
          </a:p>
          <a:p>
            <a:pPr>
              <a:buClr>
                <a:srgbClr val="C00000"/>
              </a:buClr>
            </a:pPr>
            <a:endParaRPr lang="fr-FR" sz="2400" dirty="0"/>
          </a:p>
          <a:p>
            <a:pPr>
              <a:buClr>
                <a:srgbClr val="C00000"/>
              </a:buClr>
            </a:pPr>
            <a:r>
              <a:rPr lang="fr-FR" sz="2400" b="1" dirty="0"/>
              <a:t>RIME registre </a:t>
            </a:r>
            <a:r>
              <a:rPr lang="fr-FR" sz="2400" dirty="0"/>
              <a:t>et </a:t>
            </a:r>
            <a:r>
              <a:rPr lang="fr-FR" sz="2400" dirty="0" err="1"/>
              <a:t>biobanque</a:t>
            </a:r>
            <a:r>
              <a:rPr lang="fr-FR" sz="2400" dirty="0"/>
              <a:t> – </a:t>
            </a:r>
            <a:r>
              <a:rPr lang="fr-FR" sz="2400" u="sng" dirty="0" err="1">
                <a:solidFill>
                  <a:srgbClr val="7030A0"/>
                </a:solidFill>
              </a:rPr>
              <a:t>cr.aplasiemedullaire.sls@aphp.fr</a:t>
            </a:r>
            <a:endParaRPr lang="fr-FR" sz="2400" u="sng" dirty="0">
              <a:solidFill>
                <a:srgbClr val="7030A0"/>
              </a:solidFill>
            </a:endParaRPr>
          </a:p>
          <a:p>
            <a:pPr marL="0" indent="0">
              <a:buClr>
                <a:srgbClr val="C00000"/>
              </a:buClr>
              <a:buNone/>
            </a:pPr>
            <a:endParaRPr lang="fr-FR" sz="2400" dirty="0"/>
          </a:p>
          <a:p>
            <a:pPr>
              <a:buClr>
                <a:srgbClr val="C00000"/>
              </a:buClr>
            </a:pPr>
            <a:r>
              <a:rPr lang="fr-FR" sz="2400" dirty="0"/>
              <a:t>APAAR : allogreffe après 40 ans conditionnement adapté</a:t>
            </a:r>
          </a:p>
          <a:p>
            <a:pPr marL="0" indent="0">
              <a:buClr>
                <a:srgbClr val="C00000"/>
              </a:buClr>
              <a:buNone/>
            </a:pPr>
            <a:endParaRPr lang="fr-FR" sz="2400" dirty="0"/>
          </a:p>
          <a:p>
            <a:pPr>
              <a:buClr>
                <a:srgbClr val="C00000"/>
              </a:buClr>
            </a:pPr>
            <a:r>
              <a:rPr lang="fr-FR" sz="2400" i="1" dirty="0"/>
              <a:t>Haplo-</a:t>
            </a:r>
            <a:r>
              <a:rPr lang="fr-FR" sz="2400" i="1" dirty="0" err="1"/>
              <a:t>empty</a:t>
            </a:r>
            <a:r>
              <a:rPr lang="fr-FR" sz="2400" i="1" dirty="0"/>
              <a:t> : allogreffe haploidentique en 2</a:t>
            </a:r>
            <a:r>
              <a:rPr lang="fr-FR" sz="2400" i="1" baseline="30000" dirty="0"/>
              <a:t>ème</a:t>
            </a:r>
            <a:r>
              <a:rPr lang="fr-FR" sz="2400" i="1" dirty="0"/>
              <a:t> ligne</a:t>
            </a:r>
          </a:p>
          <a:p>
            <a:pPr marL="0" indent="0">
              <a:buClr>
                <a:srgbClr val="C00000"/>
              </a:buClr>
              <a:buNone/>
            </a:pPr>
            <a:endParaRPr lang="fr-FR" sz="2400" dirty="0"/>
          </a:p>
          <a:p>
            <a:pPr>
              <a:buClr>
                <a:srgbClr val="C00000"/>
              </a:buClr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Haplo-</a:t>
            </a:r>
            <a:r>
              <a:rPr lang="fr-F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rescue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allogreffe haploidentique, non prise ou rejet 1</a:t>
            </a:r>
            <a:r>
              <a:rPr lang="fr-FR" sz="2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ère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greffe</a:t>
            </a:r>
          </a:p>
          <a:p>
            <a:pPr marL="0" indent="0">
              <a:buClr>
                <a:srgbClr val="C00000"/>
              </a:buClr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Haplo-FA : allogreffe haploidentique maladie de </a:t>
            </a:r>
            <a:r>
              <a:rPr lang="fr-F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Fanconi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</a:pPr>
            <a:endParaRPr lang="fr-FR" sz="2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</a:pPr>
            <a:r>
              <a:rPr lang="fr-FR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903651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103731" y="33125"/>
            <a:ext cx="996886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667" b="1" dirty="0">
                <a:solidFill>
                  <a:srgbClr val="C00000"/>
                </a:solidFill>
                <a:latin typeface="Arial" charset="0"/>
                <a:ea typeface="MS PGothic" charset="0"/>
                <a:cs typeface="MS PGothic" charset="0"/>
              </a:rPr>
              <a:t>CRMR Aplasies médullaires acquises et constitutionnelles</a:t>
            </a:r>
          </a:p>
        </p:txBody>
      </p:sp>
      <p:pic>
        <p:nvPicPr>
          <p:cNvPr id="6" name="Picture 3" descr="DSC03690">
            <a:extLst>
              <a:ext uri="{FF2B5EF4-FFF2-40B4-BE49-F238E27FC236}">
                <a16:creationId xmlns:a16="http://schemas.microsoft.com/office/drawing/2014/main" id="{F646A11D-0417-9141-B04D-66D28683E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6500" y="608465"/>
            <a:ext cx="3198283" cy="239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Résultat de recherche d'images pour &quot;robert debre hopital&quot;">
            <a:extLst>
              <a:ext uri="{FF2B5EF4-FFF2-40B4-BE49-F238E27FC236}">
                <a16:creationId xmlns:a16="http://schemas.microsoft.com/office/drawing/2014/main" id="{6CA5DD5A-5BC5-DC40-B52E-1D2C1528D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1851" y="656899"/>
            <a:ext cx="3196223" cy="2304256"/>
          </a:xfrm>
          <a:prstGeom prst="rect">
            <a:avLst/>
          </a:prstGeom>
          <a:noFill/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481B364F-294C-4C49-B597-21E24B10B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3775" y="3233015"/>
            <a:ext cx="10945216" cy="31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913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67" dirty="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                Saint-Louis </a:t>
            </a:r>
            <a:r>
              <a:rPr lang="fr-FR" altLang="fr-FR" sz="1467" dirty="0" err="1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Hospital</a:t>
            </a:r>
            <a:r>
              <a:rPr lang="fr-FR" altLang="fr-FR" sz="1467" dirty="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                                 Robert Debré </a:t>
            </a:r>
            <a:r>
              <a:rPr lang="fr-FR" altLang="fr-FR" sz="1467" dirty="0" err="1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Hospital</a:t>
            </a:r>
            <a:r>
              <a:rPr lang="fr-FR" altLang="fr-FR" sz="1467" dirty="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		  Institute of </a:t>
            </a:r>
            <a:r>
              <a:rPr lang="fr-FR" altLang="fr-FR" sz="1467" dirty="0" err="1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Hematology</a:t>
            </a:r>
            <a:r>
              <a:rPr lang="fr-FR" altLang="fr-FR" sz="1467" dirty="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, IUH St-Louis</a:t>
            </a:r>
          </a:p>
        </p:txBody>
      </p:sp>
      <p:grpSp>
        <p:nvGrpSpPr>
          <p:cNvPr id="9" name="Grouper 15">
            <a:extLst>
              <a:ext uri="{FF2B5EF4-FFF2-40B4-BE49-F238E27FC236}">
                <a16:creationId xmlns:a16="http://schemas.microsoft.com/office/drawing/2014/main" id="{0E7F748C-DCC5-434C-BF2E-BC0794CEFBAD}"/>
              </a:ext>
            </a:extLst>
          </p:cNvPr>
          <p:cNvGrpSpPr>
            <a:grpSpLocks/>
          </p:cNvGrpSpPr>
          <p:nvPr/>
        </p:nvGrpSpPr>
        <p:grpSpPr bwMode="auto">
          <a:xfrm>
            <a:off x="8289369" y="528511"/>
            <a:ext cx="3311691" cy="2592288"/>
            <a:chOff x="91987" y="4837320"/>
            <a:chExt cx="2146064" cy="1623096"/>
          </a:xfrm>
        </p:grpSpPr>
        <p:pic>
          <p:nvPicPr>
            <p:cNvPr id="10" name="Image 16">
              <a:extLst>
                <a:ext uri="{FF2B5EF4-FFF2-40B4-BE49-F238E27FC236}">
                  <a16:creationId xmlns:a16="http://schemas.microsoft.com/office/drawing/2014/main" id="{15783384-4AC7-6F45-AD17-5F04D741B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 l="6120" r="6000"/>
            <a:stretch>
              <a:fillRect/>
            </a:stretch>
          </p:blipFill>
          <p:spPr bwMode="auto">
            <a:xfrm>
              <a:off x="91987" y="4841926"/>
              <a:ext cx="2146064" cy="1618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Image 17">
              <a:extLst>
                <a:ext uri="{FF2B5EF4-FFF2-40B4-BE49-F238E27FC236}">
                  <a16:creationId xmlns:a16="http://schemas.microsoft.com/office/drawing/2014/main" id="{E510D87D-B7A4-A148-BF4B-CAD5C7653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56098" y="4837320"/>
              <a:ext cx="581953" cy="374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5" name="Image 14" descr="logoMaRIH(quadri)-01.png">
            <a:extLst>
              <a:ext uri="{FF2B5EF4-FFF2-40B4-BE49-F238E27FC236}">
                <a16:creationId xmlns:a16="http://schemas.microsoft.com/office/drawing/2014/main" id="{BCAB4581-B745-4A43-BA22-3F17111710D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229" y="5386712"/>
            <a:ext cx="2301090" cy="1626752"/>
          </a:xfrm>
          <a:prstGeom prst="rect">
            <a:avLst/>
          </a:prstGeom>
        </p:spPr>
      </p:pic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FAEB5FE1-A4D5-CE4C-A45B-16F4E3FA824D}"/>
              </a:ext>
            </a:extLst>
          </p:cNvPr>
          <p:cNvSpPr txBox="1">
            <a:spLocks/>
          </p:cNvSpPr>
          <p:nvPr/>
        </p:nvSpPr>
        <p:spPr>
          <a:xfrm>
            <a:off x="-776675" y="3665939"/>
            <a:ext cx="13695188" cy="1956792"/>
          </a:xfrm>
          <a:prstGeom prst="rect">
            <a:avLst/>
          </a:prstGeom>
        </p:spPr>
        <p:txBody>
          <a:bodyPr vert="horz" lIns="162560" tIns="81280" rIns="162560" bIns="81280" rtlCol="0">
            <a:norm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38159" lvl="1" indent="0" algn="ctr">
              <a:buNone/>
            </a:pPr>
            <a:r>
              <a:rPr lang="fr-FR" b="1" dirty="0"/>
              <a:t>F </a:t>
            </a:r>
            <a:r>
              <a:rPr lang="fr-FR" b="1" dirty="0" err="1"/>
              <a:t>Sicre</a:t>
            </a:r>
            <a:r>
              <a:rPr lang="fr-FR" b="1" dirty="0"/>
              <a:t>, R de </a:t>
            </a:r>
            <a:r>
              <a:rPr lang="fr-FR" b="1" dirty="0" err="1"/>
              <a:t>Latour</a:t>
            </a:r>
            <a:r>
              <a:rPr lang="fr-FR" b="1" dirty="0"/>
              <a:t>, </a:t>
            </a:r>
            <a:r>
              <a:rPr lang="fr-FR" b="1" dirty="0" err="1"/>
              <a:t>T</a:t>
            </a:r>
            <a:r>
              <a:rPr lang="fr-FR" b="1" dirty="0"/>
              <a:t> Leblanc, JH Dalle, M Fahd</a:t>
            </a:r>
          </a:p>
          <a:p>
            <a:pPr marL="838159" lvl="1" indent="0" algn="ctr">
              <a:buNone/>
            </a:pPr>
            <a:r>
              <a:rPr lang="en-GB" b="1" dirty="0">
                <a:cs typeface="Arial" panose="020B0604020202020204" pitchFamily="34" charset="0"/>
              </a:rPr>
              <a:t>W. </a:t>
            </a:r>
            <a:r>
              <a:rPr lang="en-GB" b="1" dirty="0" err="1">
                <a:cs typeface="Arial" panose="020B0604020202020204" pitchFamily="34" charset="0"/>
              </a:rPr>
              <a:t>Cuccuini</a:t>
            </a:r>
            <a:r>
              <a:rPr lang="en-GB" b="1" dirty="0">
                <a:cs typeface="Arial" panose="020B0604020202020204" pitchFamily="34" charset="0"/>
              </a:rPr>
              <a:t>, L. </a:t>
            </a:r>
            <a:r>
              <a:rPr lang="en-GB" b="1" dirty="0" err="1">
                <a:cs typeface="Arial" panose="020B0604020202020204" pitchFamily="34" charset="0"/>
              </a:rPr>
              <a:t>Larcher</a:t>
            </a:r>
            <a:r>
              <a:rPr lang="en-GB" b="1" dirty="0">
                <a:cs typeface="Arial" panose="020B0604020202020204" pitchFamily="34" charset="0"/>
              </a:rPr>
              <a:t>, M. </a:t>
            </a:r>
            <a:r>
              <a:rPr lang="en-GB" b="1" dirty="0" err="1">
                <a:cs typeface="Arial" panose="020B0604020202020204" pitchFamily="34" charset="0"/>
              </a:rPr>
              <a:t>Passet</a:t>
            </a:r>
            <a:r>
              <a:rPr lang="en-GB" b="1" dirty="0">
                <a:cs typeface="Arial" panose="020B0604020202020204" pitchFamily="34" charset="0"/>
              </a:rPr>
              <a:t>, J </a:t>
            </a:r>
            <a:r>
              <a:rPr lang="en-GB" b="1" dirty="0" err="1">
                <a:cs typeface="Arial" panose="020B0604020202020204" pitchFamily="34" charset="0"/>
              </a:rPr>
              <a:t>Soulier</a:t>
            </a:r>
            <a:r>
              <a:rPr lang="en-GB" b="1" dirty="0">
                <a:cs typeface="Arial" panose="020B0604020202020204" pitchFamily="34" charset="0"/>
              </a:rPr>
              <a:t>  (Fanconi team) </a:t>
            </a:r>
          </a:p>
          <a:p>
            <a:pPr marL="838159" lvl="1" indent="0" algn="ctr">
              <a:buNone/>
            </a:pPr>
            <a:r>
              <a:rPr lang="en-GB" b="1" dirty="0">
                <a:cs typeface="Arial" panose="020B0604020202020204" pitchFamily="34" charset="0"/>
              </a:rPr>
              <a:t>C </a:t>
            </a:r>
            <a:r>
              <a:rPr lang="en-GB" b="1" dirty="0" err="1">
                <a:cs typeface="Arial" panose="020B0604020202020204" pitchFamily="34" charset="0"/>
              </a:rPr>
              <a:t>Kannengiesser</a:t>
            </a:r>
            <a:r>
              <a:rPr lang="en-GB" b="1" dirty="0">
                <a:cs typeface="Arial" panose="020B0604020202020204" pitchFamily="34" charset="0"/>
              </a:rPr>
              <a:t>, E Lainey, </a:t>
            </a:r>
            <a:r>
              <a:rPr lang="fr-FR" b="1" dirty="0"/>
              <a:t>L Da Costa (</a:t>
            </a:r>
            <a:r>
              <a:rPr lang="fr-FR" b="1" dirty="0" err="1"/>
              <a:t>Telomeres</a:t>
            </a:r>
            <a:r>
              <a:rPr lang="fr-FR" b="1" dirty="0"/>
              <a:t> team)</a:t>
            </a:r>
          </a:p>
          <a:p>
            <a:pPr marL="838159" lvl="1" indent="0" algn="ctr">
              <a:buNone/>
            </a:pPr>
            <a:r>
              <a:rPr lang="fr-FR" b="1" dirty="0">
                <a:cs typeface="Arial" panose="020B0604020202020204" pitchFamily="34" charset="0"/>
              </a:rPr>
              <a:t>V </a:t>
            </a:r>
            <a:r>
              <a:rPr lang="fr-FR" b="1" dirty="0" err="1">
                <a:cs typeface="Arial" panose="020B0604020202020204" pitchFamily="34" charset="0"/>
              </a:rPr>
              <a:t>Fremeaux</a:t>
            </a:r>
            <a:r>
              <a:rPr lang="fr-FR" b="1" dirty="0">
                <a:cs typeface="Arial" panose="020B0604020202020204" pitchFamily="34" charset="0"/>
              </a:rPr>
              <a:t> </a:t>
            </a:r>
            <a:r>
              <a:rPr lang="fr-FR" b="1" dirty="0" err="1">
                <a:cs typeface="Arial" panose="020B0604020202020204" pitchFamily="34" charset="0"/>
              </a:rPr>
              <a:t>Bacchi</a:t>
            </a:r>
            <a:r>
              <a:rPr lang="fr-FR" b="1" dirty="0">
                <a:cs typeface="Arial" panose="020B0604020202020204" pitchFamily="34" charset="0"/>
              </a:rPr>
              <a:t>, C El </a:t>
            </a:r>
            <a:r>
              <a:rPr lang="fr-FR" b="1" dirty="0" err="1">
                <a:cs typeface="Arial" panose="020B0604020202020204" pitchFamily="34" charset="0"/>
              </a:rPr>
              <a:t>Sissy</a:t>
            </a:r>
            <a:r>
              <a:rPr lang="fr-FR" b="1" dirty="0">
                <a:cs typeface="Arial" panose="020B0604020202020204" pitchFamily="34" charset="0"/>
              </a:rPr>
              <a:t> (</a:t>
            </a:r>
            <a:r>
              <a:rPr lang="fr-FR" b="1" dirty="0" err="1">
                <a:cs typeface="Arial" panose="020B0604020202020204" pitchFamily="34" charset="0"/>
              </a:rPr>
              <a:t>Complement</a:t>
            </a:r>
            <a:r>
              <a:rPr lang="fr-FR" b="1" dirty="0">
                <a:cs typeface="Arial" panose="020B0604020202020204" pitchFamily="34" charset="0"/>
              </a:rPr>
              <a:t> Team, FHU COMET)</a:t>
            </a:r>
          </a:p>
          <a:p>
            <a:pPr marL="838159" lvl="1" indent="0" algn="ctr">
              <a:buNone/>
            </a:pPr>
            <a:r>
              <a:rPr lang="fr-FR" b="1" dirty="0">
                <a:cs typeface="Arial" panose="020B0604020202020204" pitchFamily="34" charset="0"/>
              </a:rPr>
              <a:t>O Wagner Ballon, M Le </a:t>
            </a:r>
            <a:r>
              <a:rPr lang="fr-FR" b="1" dirty="0" err="1">
                <a:cs typeface="Arial" panose="020B0604020202020204" pitchFamily="34" charset="0"/>
              </a:rPr>
              <a:t>Garff</a:t>
            </a:r>
            <a:r>
              <a:rPr lang="fr-FR" b="1" dirty="0">
                <a:cs typeface="Arial" panose="020B0604020202020204" pitchFamily="34" charset="0"/>
              </a:rPr>
              <a:t>-Tavernier, A de </a:t>
            </a:r>
            <a:r>
              <a:rPr lang="fr-FR" b="1" dirty="0" err="1">
                <a:cs typeface="Arial" panose="020B0604020202020204" pitchFamily="34" charset="0"/>
              </a:rPr>
              <a:t>Bliquis</a:t>
            </a:r>
            <a:r>
              <a:rPr lang="fr-FR" b="1" dirty="0">
                <a:cs typeface="Arial" panose="020B0604020202020204" pitchFamily="34" charset="0"/>
              </a:rPr>
              <a:t> (</a:t>
            </a:r>
            <a:r>
              <a:rPr lang="fr-FR" b="1" dirty="0" err="1">
                <a:cs typeface="Arial" panose="020B0604020202020204" pitchFamily="34" charset="0"/>
              </a:rPr>
              <a:t>Cytometriste</a:t>
            </a:r>
            <a:r>
              <a:rPr lang="fr-FR" b="1" dirty="0">
                <a:cs typeface="Arial" panose="020B0604020202020204" pitchFamily="34" charset="0"/>
              </a:rPr>
              <a:t>)</a:t>
            </a:r>
            <a:endParaRPr lang="en-GB" b="1" dirty="0">
              <a:cs typeface="Arial" pitchFamily="34" charset="0"/>
            </a:endParaRPr>
          </a:p>
        </p:txBody>
      </p:sp>
      <p:sp>
        <p:nvSpPr>
          <p:cNvPr id="19" name="Espace réservé du numéro de diapositive 5">
            <a:extLst>
              <a:ext uri="{FF2B5EF4-FFF2-40B4-BE49-F238E27FC236}">
                <a16:creationId xmlns:a16="http://schemas.microsoft.com/office/drawing/2014/main" id="{C22D896E-EB27-A740-96F9-B895D850AC8E}"/>
              </a:ext>
            </a:extLst>
          </p:cNvPr>
          <p:cNvSpPr txBox="1">
            <a:spLocks/>
          </p:cNvSpPr>
          <p:nvPr/>
        </p:nvSpPr>
        <p:spPr>
          <a:xfrm>
            <a:off x="9664187" y="7285367"/>
            <a:ext cx="3793067" cy="486833"/>
          </a:xfrm>
          <a:prstGeom prst="rect">
            <a:avLst/>
          </a:prstGeom>
        </p:spPr>
        <p:txBody>
          <a:bodyPr vert="horz" lIns="162560" tIns="81280" rIns="162560" bIns="81280" rtlCol="0">
            <a:no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5D0A01-48D3-3A44-90FC-F4005F653135}" type="slidenum">
              <a:rPr lang="fr-FR" sz="1600"/>
              <a:pPr/>
              <a:t>20</a:t>
            </a:fld>
            <a:endParaRPr lang="fr-FR" sz="160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8A6EE9-5AF5-2248-843C-E2FA57E7F0FD}"/>
              </a:ext>
            </a:extLst>
          </p:cNvPr>
          <p:cNvSpPr txBox="1"/>
          <p:nvPr/>
        </p:nvSpPr>
        <p:spPr>
          <a:xfrm>
            <a:off x="3018971" y="5323115"/>
            <a:ext cx="61320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870F"/>
                </a:solidFill>
              </a:rPr>
              <a:t>RCP bimensuelle : 1</a:t>
            </a:r>
            <a:r>
              <a:rPr lang="fr-FR" sz="2400" b="1" baseline="30000" dirty="0">
                <a:solidFill>
                  <a:srgbClr val="FF870F"/>
                </a:solidFill>
              </a:rPr>
              <a:t>er</a:t>
            </a:r>
            <a:r>
              <a:rPr lang="fr-FR" sz="2400" b="1" dirty="0">
                <a:solidFill>
                  <a:srgbClr val="FF870F"/>
                </a:solidFill>
              </a:rPr>
              <a:t> &amp; 3</a:t>
            </a:r>
            <a:r>
              <a:rPr lang="fr-FR" sz="2400" b="1" baseline="30000" dirty="0">
                <a:solidFill>
                  <a:srgbClr val="FF870F"/>
                </a:solidFill>
              </a:rPr>
              <a:t>ème </a:t>
            </a:r>
            <a:r>
              <a:rPr lang="fr-FR" sz="2400" b="1" dirty="0">
                <a:solidFill>
                  <a:srgbClr val="FF870F"/>
                </a:solidFill>
              </a:rPr>
              <a:t>Mercredi du mois</a:t>
            </a:r>
          </a:p>
          <a:p>
            <a:pPr algn="ctr"/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hlinkClick r:id="rId7"/>
              </a:rPr>
              <a:t>rcp.aplasiemedullaire.sls@aphp.fr</a:t>
            </a:r>
            <a:endParaRPr lang="fr-F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2400" b="1" dirty="0" err="1">
                <a:solidFill>
                  <a:schemeClr val="accent6">
                    <a:lumMod val="75000"/>
                  </a:schemeClr>
                </a:solidFill>
              </a:rPr>
              <a:t>Aplasiemedullaire.com</a:t>
            </a:r>
            <a:endParaRPr lang="fr-FR" sz="2400" b="1" dirty="0">
              <a:solidFill>
                <a:srgbClr val="FF870F"/>
              </a:solidFill>
            </a:endParaRPr>
          </a:p>
          <a:p>
            <a:pPr algn="ctr"/>
            <a:endParaRPr lang="fr-FR" sz="2400" b="1" dirty="0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EB5683-B51F-EC44-B115-C347D782BF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453" y="5622731"/>
            <a:ext cx="2412093" cy="9903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0F38D9-0394-3549-8617-B6F463F4F6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262" y="3713210"/>
            <a:ext cx="1831540" cy="91577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C4FABF7-AE16-4246-B10A-410481B76C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430" y="4676251"/>
            <a:ext cx="1335203" cy="11476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74BE003-CEDD-2244-A984-A37C61FE15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23573" y="3946205"/>
            <a:ext cx="1149969" cy="108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87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3094</TotalTime>
  <Words>2075</Words>
  <Application>Microsoft Office PowerPoint</Application>
  <PresentationFormat>Grand écran</PresentationFormat>
  <Paragraphs>305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9" baseType="lpstr">
      <vt:lpstr>MS PGothic</vt:lpstr>
      <vt:lpstr>Arial</vt:lpstr>
      <vt:lpstr>Calibri</vt:lpstr>
      <vt:lpstr>Calibri Light</vt:lpstr>
      <vt:lpstr>MS Mincho</vt:lpstr>
      <vt:lpstr>Symbol</vt:lpstr>
      <vt:lpstr>Times New Roman</vt:lpstr>
      <vt:lpstr>Wingdings</vt:lpstr>
      <vt:lpstr>Thème Office</vt:lpstr>
      <vt:lpstr>Aplasies médullaires acquises &amp; constitutionnelles  PNDS 2026</vt:lpstr>
      <vt:lpstr>Lien d’interêts</vt:lpstr>
      <vt:lpstr>Présentation PowerPoint</vt:lpstr>
      <vt:lpstr>Présentation PowerPoint</vt:lpstr>
      <vt:lpstr>Présentation PowerPoint</vt:lpstr>
      <vt:lpstr>Présentation PowerPoint</vt:lpstr>
      <vt:lpstr>Score de prediction</vt:lpstr>
      <vt:lpstr>Messages Clefs - Diagnostic</vt:lpstr>
      <vt:lpstr>Messages Clefs – Aplasies acquises</vt:lpstr>
      <vt:lpstr>Messages Clefs – Aplasies acquises</vt:lpstr>
      <vt:lpstr>Présentation PowerPoint</vt:lpstr>
      <vt:lpstr>Messages Clefs – HPN</vt:lpstr>
      <vt:lpstr>Messages Clefs – HPN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Hemoglobinurie Paroxystique Nocturne </dc:title>
  <dc:creator>Microsoft Office User</dc:creator>
  <cp:lastModifiedBy>compte g-sls-pc3124</cp:lastModifiedBy>
  <cp:revision>28</cp:revision>
  <dcterms:created xsi:type="dcterms:W3CDTF">2026-03-19T15:03:27Z</dcterms:created>
  <dcterms:modified xsi:type="dcterms:W3CDTF">2026-10-02T11:48:24Z</dcterms:modified>
</cp:coreProperties>
</file>